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87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F7F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0B16D-BF27-4E23-923C-A81039C8A1E2}" v="49" dt="2020-03-24T12:27:09.012"/>
    <p1510:client id="{14FCAADC-5FF0-4555-914E-0F30A3123154}" v="168" dt="2020-03-24T07:15:15.796"/>
    <p1510:client id="{2B374E09-E401-45E2-A233-BF0A66ED3D5D}" v="80" dt="2020-03-24T11:41:34.050"/>
    <p1510:client id="{414576D6-3700-4EAE-A9DC-F020FF560EC5}" v="351" dt="2020-03-24T13:44:57.904"/>
    <p1510:client id="{7AADCD6A-1EB4-4A24-98A7-9EC54E5F6914}" v="179" dt="2020-03-23T13:44:25.382"/>
    <p1510:client id="{B027DC17-639C-4ABA-9349-AB4D4DB65873}" v="42" dt="2020-03-23T13:55:10.240"/>
    <p1510:client id="{CCBF933E-A2B9-4A00-BC88-49FCAA2C7437}" v="93" dt="2020-03-24T12:05:35.751"/>
    <p1510:client id="{D3C82E68-ACC6-4365-AD95-E9F5896C88D2}" v="336" dt="2020-03-24T10:50:26.203"/>
    <p1510:client id="{E9F52785-6BF3-4ADF-BA3C-23A2A2866016}" v="96" dt="2020-03-24T11:17:39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13:48:59.2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040385"/>
      </p:ext>
    </p:extLst>
  </p:cSld>
  <p:clrMapOvr>
    <a:masterClrMapping/>
  </p:clrMapOvr>
  <p:transition spd="slow" advTm="11891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980346"/>
      </p:ext>
    </p:extLst>
  </p:cSld>
  <p:clrMapOvr>
    <a:masterClrMapping/>
  </p:clrMapOvr>
  <p:transition spd="slow" advTm="11891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117382"/>
      </p:ext>
    </p:extLst>
  </p:cSld>
  <p:clrMapOvr>
    <a:masterClrMapping/>
  </p:clrMapOvr>
  <p:transition spd="slow" advTm="11891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33335"/>
      </p:ext>
    </p:extLst>
  </p:cSld>
  <p:clrMapOvr>
    <a:masterClrMapping/>
  </p:clrMapOvr>
  <p:transition spd="slow" advTm="11891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30315"/>
      </p:ext>
    </p:extLst>
  </p:cSld>
  <p:clrMapOvr>
    <a:masterClrMapping/>
  </p:clrMapOvr>
  <p:transition spd="slow" advTm="11891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017766"/>
      </p:ext>
    </p:extLst>
  </p:cSld>
  <p:clrMapOvr>
    <a:masterClrMapping/>
  </p:clrMapOvr>
  <p:transition spd="slow" advTm="11891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894613"/>
      </p:ext>
    </p:extLst>
  </p:cSld>
  <p:clrMapOvr>
    <a:masterClrMapping/>
  </p:clrMapOvr>
  <p:transition spd="slow" advTm="11891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551803"/>
      </p:ext>
    </p:extLst>
  </p:cSld>
  <p:clrMapOvr>
    <a:masterClrMapping/>
  </p:clrMapOvr>
  <p:transition spd="slow" advTm="11891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57998"/>
      </p:ext>
    </p:extLst>
  </p:cSld>
  <p:clrMapOvr>
    <a:masterClrMapping/>
  </p:clrMapOvr>
  <p:transition spd="slow" advTm="11891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102645"/>
      </p:ext>
    </p:extLst>
  </p:cSld>
  <p:clrMapOvr>
    <a:masterClrMapping/>
  </p:clrMapOvr>
  <p:transition spd="slow" advTm="11891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682059"/>
      </p:ext>
    </p:extLst>
  </p:cSld>
  <p:clrMapOvr>
    <a:masterClrMapping/>
  </p:clrMapOvr>
  <p:transition spd="slow" advTm="11891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56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ransition spd="slow" advTm="11891">
    <p:wip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xmlns="" id="{678CC48C-9275-4EFA-9B84-8E818500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4132" y="4280542"/>
            <a:ext cx="10908792" cy="1069848"/>
          </a:xfrm>
        </p:spPr>
        <p:txBody>
          <a:bodyPr anchor="ctr">
            <a:noAutofit/>
          </a:bodyPr>
          <a:lstStyle/>
          <a:p>
            <a:pPr algn="ctr"/>
            <a:r>
              <a:rPr lang="ru-RU" sz="8000" b="1">
                <a:latin typeface="Courier New"/>
                <a:ea typeface="MS Mincho"/>
                <a:cs typeface="+mj-lt"/>
              </a:rPr>
              <a:t>Библиотерапия</a:t>
            </a:r>
            <a:endParaRPr lang="ru-RU" sz="8000" b="1">
              <a:latin typeface="Courier New"/>
              <a:ea typeface="MS Mincho"/>
              <a:cs typeface="Courier New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900" y="5577783"/>
            <a:ext cx="12202753" cy="12818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000" b="1">
                <a:latin typeface="Courier New"/>
                <a:ea typeface="+mn-lt"/>
                <a:cs typeface="+mn-lt"/>
              </a:rPr>
              <a:t>лекарство для души</a:t>
            </a:r>
          </a:p>
          <a:p>
            <a:pPr algn="ctr"/>
            <a:endParaRPr lang="ru-RU" sz="4000"/>
          </a:p>
        </p:txBody>
      </p:sp>
      <p:pic>
        <p:nvPicPr>
          <p:cNvPr id="5" name="Рисунок 5" descr="Изображение выглядит как внутренний, книга, другой, наполнен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A369809-272F-46E7-81A5-C0868CADC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7" b="8563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5">
            <a:extLst>
              <a:ext uri="{FF2B5EF4-FFF2-40B4-BE49-F238E27FC236}">
                <a16:creationId xmlns:a16="http://schemas.microsoft.com/office/drawing/2014/main" xmlns="" id="{A9D2268A-D939-4E78-91B6-6C7E4640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канцелярские товары, библиотека, комната, карандаш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857D7BE-AEF5-4748-9496-A210B31B7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11726" b="1401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CCAC38-346E-4BEC-9602-8537F1A5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53673"/>
            <a:ext cx="541816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200" dirty="0" err="1">
                <a:latin typeface="Bookman Old Style" pitchFamily="18" charset="0"/>
              </a:rPr>
              <a:t>Биографии</a:t>
            </a:r>
            <a:r>
              <a:rPr lang="en-US" sz="5200" dirty="0">
                <a:latin typeface="Bookman Old Style" pitchFamily="18" charset="0"/>
              </a:rPr>
              <a:t> </a:t>
            </a:r>
            <a:r>
              <a:rPr lang="ru-RU" sz="5200" dirty="0" smtClean="0">
                <a:latin typeface="Bookman Old Style" pitchFamily="18" charset="0"/>
              </a:rPr>
              <a:t/>
            </a:r>
            <a:br>
              <a:rPr lang="ru-RU" sz="5200" dirty="0" smtClean="0">
                <a:latin typeface="Bookman Old Style" pitchFamily="18" charset="0"/>
              </a:rPr>
            </a:br>
            <a:r>
              <a:rPr lang="en-US" sz="5200" dirty="0" smtClean="0">
                <a:latin typeface="Bookman Old Style" pitchFamily="18" charset="0"/>
              </a:rPr>
              <a:t>и </a:t>
            </a:r>
            <a:r>
              <a:rPr lang="en-US" sz="5200" dirty="0" err="1">
                <a:latin typeface="Bookman Old Style" pitchFamily="18" charset="0"/>
              </a:rPr>
              <a:t>автобиографии</a:t>
            </a:r>
            <a:r>
              <a:rPr lang="en-US" sz="5200" dirty="0"/>
              <a:t/>
            </a:r>
            <a:br>
              <a:rPr lang="en-US" sz="5200" dirty="0"/>
            </a:br>
            <a:endParaRPr lang="en-US" sz="52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286A37-A67E-4B32-AD2E-16FAAD19A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9083" y="853673"/>
            <a:ext cx="5715000" cy="5004794"/>
          </a:xfrm>
          <a:solidFill>
            <a:srgbClr val="7F7F7F">
              <a:alpha val="40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itchFamily="18" charset="0"/>
              </a:rPr>
              <a:t>Видя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становление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великой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личности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как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она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преодолевает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жизненные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трудности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что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чувствует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читатель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сопереживает</a:t>
            </a:r>
            <a:r>
              <a:rPr lang="en-US" dirty="0">
                <a:latin typeface="Bookman Old Style" pitchFamily="18" charset="0"/>
              </a:rPr>
              <a:t> и </a:t>
            </a:r>
            <a:r>
              <a:rPr lang="en-US" dirty="0" err="1">
                <a:latin typeface="Bookman Old Style" pitchFamily="18" charset="0"/>
              </a:rPr>
              <a:t>отождествляет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себя</a:t>
            </a:r>
            <a:r>
              <a:rPr lang="en-US" dirty="0">
                <a:latin typeface="Bookman Old Style" pitchFamily="18" charset="0"/>
              </a:rPr>
              <a:t> с </a:t>
            </a:r>
            <a:r>
              <a:rPr lang="en-US" dirty="0" err="1">
                <a:latin typeface="Bookman Old Style" pitchFamily="18" charset="0"/>
              </a:rPr>
              <a:t>ней</a:t>
            </a:r>
            <a:r>
              <a:rPr lang="en-US" dirty="0">
                <a:latin typeface="Bookman Old Style" pitchFamily="18" charset="0"/>
              </a:rPr>
              <a:t>. </a:t>
            </a:r>
            <a:r>
              <a:rPr lang="en-US" dirty="0" err="1">
                <a:latin typeface="Bookman Old Style" pitchFamily="18" charset="0"/>
              </a:rPr>
              <a:t>Это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помогает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справляться</a:t>
            </a:r>
            <a:r>
              <a:rPr lang="en-US" dirty="0">
                <a:latin typeface="Bookman Old Style" pitchFamily="18" charset="0"/>
              </a:rPr>
              <a:t> с </a:t>
            </a:r>
            <a:r>
              <a:rPr lang="en-US" dirty="0" err="1">
                <a:latin typeface="Bookman Old Style" pitchFamily="18" charset="0"/>
              </a:rPr>
              <a:t>собственной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ситуацией</a:t>
            </a:r>
            <a:r>
              <a:rPr lang="en-US" dirty="0">
                <a:latin typeface="Bookman Old Style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7" name="sketchy content container">
            <a:extLst>
              <a:ext uri="{FF2B5EF4-FFF2-40B4-BE49-F238E27FC236}">
                <a16:creationId xmlns:a16="http://schemas.microsoft.com/office/drawing/2014/main" xmlns="" id="{E0C43A58-225D-452D-8185-0D89D1EED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387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D49B03-2696-49DA-90A9-169F8BB5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06605"/>
            <a:ext cx="7219256" cy="1526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ru-RU" sz="2000" b="1" dirty="0" err="1">
                <a:latin typeface="Arial Narrow" pitchFamily="34" charset="0"/>
                <a:ea typeface="+mj-lt"/>
                <a:cs typeface="+mj-lt"/>
              </a:rPr>
              <a:t>Кракауэр</a:t>
            </a:r>
            <a:r>
              <a:rPr lang="ru-RU" sz="2000" b="1" dirty="0">
                <a:latin typeface="Arial Narrow" pitchFamily="34" charset="0"/>
                <a:ea typeface="+mj-lt"/>
                <a:cs typeface="+mj-lt"/>
              </a:rPr>
              <a:t>, </a:t>
            </a:r>
            <a:r>
              <a:rPr lang="ru-RU" sz="2000" b="1" dirty="0" smtClean="0">
                <a:latin typeface="Arial Narrow" pitchFamily="34" charset="0"/>
                <a:ea typeface="+mj-lt"/>
                <a:cs typeface="+mj-lt"/>
              </a:rPr>
              <a:t>Джон</a:t>
            </a:r>
            <a:endParaRPr lang="ru-RU" sz="2000" dirty="0">
              <a:latin typeface="Arial Narrow" pitchFamily="34" charset="0"/>
            </a:endParaRPr>
          </a:p>
          <a:p>
            <a:pPr algn="just"/>
            <a:r>
              <a:rPr lang="ru-RU" sz="2000" dirty="0">
                <a:latin typeface="Arial Narrow" pitchFamily="34" charset="0"/>
                <a:ea typeface="+mj-lt"/>
                <a:cs typeface="+mj-lt"/>
              </a:rPr>
              <a:t>В диких условиях [Текст] : Аляска притягивает многих людей… но не всех отпускает / Джон </a:t>
            </a:r>
            <a:r>
              <a:rPr lang="ru-RU" sz="2000" dirty="0" err="1">
                <a:latin typeface="Arial Narrow" pitchFamily="34" charset="0"/>
                <a:ea typeface="+mj-lt"/>
                <a:cs typeface="+mj-lt"/>
              </a:rPr>
              <a:t>Кракауэр</a:t>
            </a:r>
            <a:r>
              <a:rPr lang="ru-RU" sz="2000" dirty="0">
                <a:latin typeface="Arial Narrow" pitchFamily="34" charset="0"/>
                <a:ea typeface="+mj-lt"/>
                <a:cs typeface="+mj-lt"/>
              </a:rPr>
              <a:t> ; [пер. с англ. Д. А. Куликова]. - Москва : Э, 2016. - 413 с. </a:t>
            </a:r>
            <a:endParaRPr lang="ru-RU" sz="20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3A8E2"/>
          </a:solidFill>
          <a:ln w="38100" cap="rnd">
            <a:solidFill>
              <a:srgbClr val="63A8E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42673E-D00D-43E6-858C-E0CCA515F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6" y="2706624"/>
            <a:ext cx="7205608" cy="348386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Биография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Кристофера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Маккэндлесса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—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американского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путешественника-дауншифтера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отправившегося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в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необитаемую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часть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Аляски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с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небольшими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запасами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еды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и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снаряжения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в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надежде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прожить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некоторое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время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в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уединении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. «В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диких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условиях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» —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пример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самоотверженности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и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готовности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человека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отказаться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от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благ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цивилизации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в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поисках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душевного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равновесия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Конец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у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этой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истории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печален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но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философия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Маккэндлесса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близка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+mn-lt"/>
                <a:cs typeface="Arial" pitchFamily="34" charset="0"/>
              </a:rPr>
              <a:t>многим</a:t>
            </a:r>
            <a:r>
              <a:rPr lang="en-US" dirty="0">
                <a:latin typeface="Arial" pitchFamily="34" charset="0"/>
                <a:ea typeface="+mn-lt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Изображение выглядит как мужчина, внешний, зеленый, перед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B8F8014-9792-43C4-8B7A-1FF57D73D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3" r="5607"/>
          <a:stretch/>
        </p:blipFill>
        <p:spPr>
          <a:xfrm>
            <a:off x="21" y="1"/>
            <a:ext cx="40124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655417917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A9D2268A-D939-4E78-91B6-6C7E4640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4" descr="Изображение выглядит как канцелярские товары, книга, карандаш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3E6229D-96D4-4C64-A1A6-660EC6250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4379" b="2087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F41F1-FD4E-4B42-90D1-50240C4B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673"/>
            <a:ext cx="5145205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latin typeface="Bookman Old Style" pitchFamily="18" charset="0"/>
                <a:ea typeface="+mj-lt"/>
                <a:cs typeface="+mj-lt"/>
              </a:rPr>
              <a:t>Классическая</a:t>
            </a:r>
            <a:r>
              <a:rPr lang="en-US" sz="5400" dirty="0">
                <a:latin typeface="Bookman Old Style" pitchFamily="18" charset="0"/>
                <a:ea typeface="+mj-lt"/>
                <a:cs typeface="+mj-lt"/>
              </a:rPr>
              <a:t> </a:t>
            </a:r>
            <a:r>
              <a:rPr lang="en-US" sz="5400" dirty="0" err="1">
                <a:latin typeface="Bookman Old Style" pitchFamily="18" charset="0"/>
                <a:ea typeface="+mj-lt"/>
                <a:cs typeface="+mj-lt"/>
              </a:rPr>
              <a:t>русская</a:t>
            </a:r>
            <a:r>
              <a:rPr lang="en-US" sz="5400" dirty="0">
                <a:latin typeface="Bookman Old Style" pitchFamily="18" charset="0"/>
                <a:ea typeface="+mj-lt"/>
                <a:cs typeface="+mj-lt"/>
              </a:rPr>
              <a:t> </a:t>
            </a:r>
            <a:r>
              <a:rPr lang="en-US" sz="5400" dirty="0" err="1">
                <a:latin typeface="Bookman Old Style" pitchFamily="18" charset="0"/>
                <a:ea typeface="+mj-lt"/>
                <a:cs typeface="+mj-lt"/>
              </a:rPr>
              <a:t>литература</a:t>
            </a:r>
            <a:r>
              <a:rPr lang="en-US" sz="7200" dirty="0">
                <a:ea typeface="+mj-lt"/>
                <a:cs typeface="+mj-lt"/>
              </a:rPr>
              <a:t/>
            </a:r>
            <a:br>
              <a:rPr lang="en-US" sz="7200" dirty="0">
                <a:ea typeface="+mj-lt"/>
                <a:cs typeface="+mj-lt"/>
              </a:rPr>
            </a:br>
            <a:endParaRPr lang="en-US" sz="72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25101D-FD3C-499A-9634-9775C0794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5458" y="853673"/>
            <a:ext cx="6005014" cy="5004794"/>
          </a:xfrm>
          <a:solidFill>
            <a:srgbClr val="7F7F7F">
              <a:alpha val="50196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itchFamily="18" charset="0"/>
              </a:rPr>
              <a:t>Обладает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м</a:t>
            </a:r>
            <a:r>
              <a:rPr lang="en-US" dirty="0" err="1" smtClean="0">
                <a:latin typeface="Bookman Old Style" pitchFamily="18" charset="0"/>
              </a:rPr>
              <a:t>ощным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потенциалом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воздействия</a:t>
            </a:r>
            <a:r>
              <a:rPr lang="en-US" dirty="0">
                <a:latin typeface="Bookman Old Style" pitchFamily="18" charset="0"/>
              </a:rPr>
              <a:t>. </a:t>
            </a:r>
            <a:r>
              <a:rPr lang="ru-RU" dirty="0" smtClean="0">
                <a:latin typeface="Bookman Old Style" pitchFamily="18" charset="0"/>
              </a:rPr>
              <a:t>Поможет 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лучше разбираться в людях, постичь искусство преодоления препятствий, возникающих на жизненном пути, и просто получать удовольствие от вечеров наедине с самим </a:t>
            </a:r>
            <a:r>
              <a:rPr lang="ru-RU" dirty="0" smtClean="0">
                <a:latin typeface="Bookman Old Style" pitchFamily="18" charset="0"/>
              </a:rPr>
              <a:t>собой.</a:t>
            </a:r>
            <a:r>
              <a:rPr lang="ru-RU" dirty="0" smtClean="0">
                <a:latin typeface="Bookman Old Style" pitchFamily="18" charset="0"/>
              </a:rPr>
              <a:t> 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22" name="sketchy content container">
            <a:extLst>
              <a:ext uri="{FF2B5EF4-FFF2-40B4-BE49-F238E27FC236}">
                <a16:creationId xmlns:a16="http://schemas.microsoft.com/office/drawing/2014/main" xmlns="" id="{E0C43A58-225D-452D-8185-0D89D1EED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93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DD6E38-5306-4774-B832-F108B99B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41" y="488113"/>
            <a:ext cx="6445296" cy="17845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err="1">
                <a:latin typeface="Arial Narrow" pitchFamily="34" charset="0"/>
              </a:rPr>
              <a:t>Толстой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>
                <a:latin typeface="Arial Narrow" pitchFamily="34" charset="0"/>
              </a:rPr>
              <a:t>Лев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Николаевич</a:t>
            </a:r>
            <a:endParaRPr lang="en-US" sz="2000" dirty="0">
              <a:latin typeface="Arial Narrow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err="1">
                <a:latin typeface="Arial Narrow" pitchFamily="34" charset="0"/>
              </a:rPr>
              <a:t>Война</a:t>
            </a:r>
            <a:r>
              <a:rPr lang="en-US" sz="2000" dirty="0">
                <a:latin typeface="Arial Narrow" pitchFamily="34" charset="0"/>
              </a:rPr>
              <a:t> и </a:t>
            </a:r>
            <a:r>
              <a:rPr lang="en-US" sz="2000" dirty="0" err="1">
                <a:latin typeface="Arial Narrow" pitchFamily="34" charset="0"/>
              </a:rPr>
              <a:t>мир</a:t>
            </a:r>
            <a:r>
              <a:rPr lang="en-US" sz="2000" dirty="0">
                <a:latin typeface="Arial Narrow" pitchFamily="34" charset="0"/>
              </a:rPr>
              <a:t> [</a:t>
            </a:r>
            <a:r>
              <a:rPr lang="en-US" sz="2000" dirty="0" err="1">
                <a:latin typeface="Arial Narrow" pitchFamily="34" charset="0"/>
              </a:rPr>
              <a:t>Текст</a:t>
            </a:r>
            <a:r>
              <a:rPr lang="en-US" sz="2000" dirty="0">
                <a:latin typeface="Arial Narrow" pitchFamily="34" charset="0"/>
              </a:rPr>
              <a:t>] : </a:t>
            </a:r>
            <a:r>
              <a:rPr lang="en-US" sz="2000" dirty="0" err="1">
                <a:latin typeface="Arial Narrow" pitchFamily="34" charset="0"/>
              </a:rPr>
              <a:t>роман</a:t>
            </a:r>
            <a:r>
              <a:rPr lang="en-US" sz="2000" dirty="0">
                <a:latin typeface="Arial Narrow" pitchFamily="34" charset="0"/>
              </a:rPr>
              <a:t> : [в 2 </a:t>
            </a:r>
            <a:r>
              <a:rPr lang="en-US" sz="2000" dirty="0" err="1">
                <a:latin typeface="Arial Narrow" pitchFamily="34" charset="0"/>
              </a:rPr>
              <a:t>кн</a:t>
            </a:r>
            <a:r>
              <a:rPr lang="en-US" sz="2000" dirty="0">
                <a:latin typeface="Arial Narrow" pitchFamily="34" charset="0"/>
              </a:rPr>
              <a:t>., в 4 т.] / Л. Н. </a:t>
            </a:r>
            <a:r>
              <a:rPr lang="en-US" sz="2000" dirty="0" err="1">
                <a:latin typeface="Arial Narrow" pitchFamily="34" charset="0"/>
              </a:rPr>
              <a:t>Толстой</a:t>
            </a:r>
            <a:r>
              <a:rPr lang="en-US" sz="2000" dirty="0">
                <a:latin typeface="Arial Narrow" pitchFamily="34" charset="0"/>
              </a:rPr>
              <a:t> ; [</a:t>
            </a:r>
            <a:r>
              <a:rPr lang="en-US" sz="2000" dirty="0" err="1">
                <a:latin typeface="Arial Narrow" pitchFamily="34" charset="0"/>
              </a:rPr>
              <a:t>вступит</a:t>
            </a:r>
            <a:r>
              <a:rPr lang="en-US" sz="2000" dirty="0">
                <a:latin typeface="Arial Narrow" pitchFamily="34" charset="0"/>
              </a:rPr>
              <a:t>. </a:t>
            </a:r>
            <a:r>
              <a:rPr lang="en-US" sz="2000" dirty="0" err="1">
                <a:latin typeface="Arial Narrow" pitchFamily="34" charset="0"/>
              </a:rPr>
              <a:t>ст</a:t>
            </a:r>
            <a:r>
              <a:rPr lang="en-US" sz="2000" dirty="0">
                <a:latin typeface="Arial Narrow" pitchFamily="34" charset="0"/>
              </a:rPr>
              <a:t>. и </a:t>
            </a:r>
            <a:r>
              <a:rPr lang="en-US" sz="2000" dirty="0" err="1">
                <a:latin typeface="Arial Narrow" pitchFamily="34" charset="0"/>
              </a:rPr>
              <a:t>примеч</a:t>
            </a:r>
            <a:r>
              <a:rPr lang="en-US" sz="2000" dirty="0">
                <a:latin typeface="Arial Narrow" pitchFamily="34" charset="0"/>
              </a:rPr>
              <a:t>. Л. Д. </a:t>
            </a:r>
            <a:r>
              <a:rPr lang="en-US" sz="2000" dirty="0" err="1">
                <a:latin typeface="Arial Narrow" pitchFamily="34" charset="0"/>
              </a:rPr>
              <a:t>Опульской</a:t>
            </a:r>
            <a:r>
              <a:rPr lang="en-US" sz="2000" dirty="0">
                <a:latin typeface="Arial Narrow" pitchFamily="34" charset="0"/>
              </a:rPr>
              <a:t> ; </a:t>
            </a:r>
            <a:r>
              <a:rPr lang="en-US" sz="2000" dirty="0" err="1">
                <a:latin typeface="Arial Narrow" pitchFamily="34" charset="0"/>
              </a:rPr>
              <a:t>ил</a:t>
            </a:r>
            <a:r>
              <a:rPr lang="en-US" sz="2000" dirty="0">
                <a:latin typeface="Arial Narrow" pitchFamily="34" charset="0"/>
              </a:rPr>
              <a:t>. А. В. </a:t>
            </a:r>
            <a:r>
              <a:rPr lang="en-US" sz="2000" dirty="0" err="1">
                <a:latin typeface="Arial Narrow" pitchFamily="34" charset="0"/>
              </a:rPr>
              <a:t>Николаева</a:t>
            </a:r>
            <a:r>
              <a:rPr lang="en-US" sz="2000" dirty="0">
                <a:latin typeface="Arial Narrow" pitchFamily="34" charset="0"/>
              </a:rPr>
              <a:t>]. - </a:t>
            </a:r>
            <a:r>
              <a:rPr lang="en-US" sz="2000" dirty="0" err="1">
                <a:latin typeface="Arial Narrow" pitchFamily="34" charset="0"/>
              </a:rPr>
              <a:t>Москва</a:t>
            </a:r>
            <a:r>
              <a:rPr lang="en-US" sz="2000" dirty="0">
                <a:latin typeface="Arial Narrow" pitchFamily="34" charset="0"/>
              </a:rPr>
              <a:t> : </a:t>
            </a:r>
            <a:r>
              <a:rPr lang="en-US" sz="2000" dirty="0" err="1">
                <a:latin typeface="Arial Narrow" pitchFamily="34" charset="0"/>
              </a:rPr>
              <a:t>Худож</a:t>
            </a:r>
            <a:r>
              <a:rPr lang="en-US" sz="2000" dirty="0">
                <a:latin typeface="Arial Narrow" pitchFamily="34" charset="0"/>
              </a:rPr>
              <a:t>. </a:t>
            </a:r>
            <a:r>
              <a:rPr lang="en-US" sz="2000" dirty="0" err="1">
                <a:latin typeface="Arial Narrow" pitchFamily="34" charset="0"/>
              </a:rPr>
              <a:t>лит</a:t>
            </a:r>
            <a:r>
              <a:rPr lang="en-US" sz="2000" dirty="0">
                <a:latin typeface="Arial Narrow" pitchFamily="34" charset="0"/>
              </a:rPr>
              <a:t>., 1983.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65C36"/>
          </a:solidFill>
          <a:ln w="38100" cap="rnd">
            <a:solidFill>
              <a:srgbClr val="765C3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8F3793-450B-4431-9BDE-85DFEEEE9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842" y="2708307"/>
            <a:ext cx="6360305" cy="131778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Перед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читателям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развертываются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события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войны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1812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года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грандиозные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по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охвату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масштабности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картины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сражений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endParaRPr lang="en-US" sz="2200" dirty="0"/>
          </a:p>
        </p:txBody>
      </p:sp>
      <p:pic>
        <p:nvPicPr>
          <p:cNvPr id="9" name="Рисунок 10" descr="Изображение выглядит как знак, доска объявлений, сидит, монит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BA4FB55-8B69-43CB-A8F0-17D7D102E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580" y="2300"/>
            <a:ext cx="4821131" cy="6854894"/>
          </a:xfrm>
        </p:spPr>
      </p:pic>
    </p:spTree>
    <p:extLst>
      <p:ext uri="{BB962C8B-B14F-4D97-AF65-F5344CB8AC3E}">
        <p14:creationId xmlns:p14="http://schemas.microsoft.com/office/powerpoint/2010/main" xmlns="" val="3256912062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9D2268A-D939-4E78-91B6-6C7E4640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10" descr="Изображение выглядит как полка, книга, библиотек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06FF24F-62D8-4DAD-A04B-CEA352DDE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9852" r="125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9870D-7EDE-4D12-A0E1-425AF0BA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3D434C-920D-49A0-94A5-7E292FBD1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9083" y="853673"/>
            <a:ext cx="5715000" cy="5004794"/>
          </a:xfrm>
          <a:solidFill>
            <a:srgbClr val="7F7F7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100" dirty="0" err="1">
                <a:latin typeface="Bookman Old Style" pitchFamily="18" charset="0"/>
              </a:rPr>
              <a:t>Широкий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спектр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действия</a:t>
            </a:r>
            <a:r>
              <a:rPr lang="en-US" sz="3100" dirty="0">
                <a:latin typeface="Bookman Old Style" pitchFamily="18" charset="0"/>
              </a:rPr>
              <a:t>: </a:t>
            </a:r>
            <a:r>
              <a:rPr lang="en-US" sz="3100" dirty="0" err="1">
                <a:latin typeface="Bookman Old Style" pitchFamily="18" charset="0"/>
              </a:rPr>
              <a:t>от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повышения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самооценки</a:t>
            </a:r>
            <a:r>
              <a:rPr lang="en-US" sz="3100" dirty="0">
                <a:latin typeface="Bookman Old Style" pitchFamily="18" charset="0"/>
              </a:rPr>
              <a:t> и </a:t>
            </a:r>
            <a:r>
              <a:rPr lang="en-US" sz="3100" dirty="0" err="1">
                <a:latin typeface="Bookman Old Style" pitchFamily="18" charset="0"/>
              </a:rPr>
              <a:t>более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спокойного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восприятия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людей</a:t>
            </a:r>
            <a:r>
              <a:rPr lang="en-US" sz="3100" dirty="0">
                <a:latin typeface="Bookman Old Style" pitchFamily="18" charset="0"/>
              </a:rPr>
              <a:t>, </a:t>
            </a:r>
            <a:r>
              <a:rPr lang="en-US" sz="3100" dirty="0" err="1" smtClean="0">
                <a:latin typeface="Bookman Old Style" pitchFamily="18" charset="0"/>
              </a:rPr>
              <a:t>событий</a:t>
            </a:r>
            <a:r>
              <a:rPr lang="ru-RU" sz="3100" dirty="0" smtClean="0">
                <a:latin typeface="Bookman Old Style" pitchFamily="18" charset="0"/>
              </a:rPr>
              <a:t> -</a:t>
            </a:r>
            <a:r>
              <a:rPr lang="en-US" sz="3100" dirty="0" smtClean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до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налаживания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общения</a:t>
            </a:r>
            <a:r>
              <a:rPr lang="en-US" sz="3100" dirty="0">
                <a:latin typeface="Bookman Old Style" pitchFamily="18" charset="0"/>
              </a:rPr>
              <a:t>, </a:t>
            </a:r>
            <a:r>
              <a:rPr lang="en-US" sz="3100" dirty="0" err="1">
                <a:latin typeface="Bookman Old Style" pitchFamily="18" charset="0"/>
              </a:rPr>
              <a:t>обретения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уверенности</a:t>
            </a:r>
            <a:r>
              <a:rPr lang="en-US" sz="3100" dirty="0">
                <a:latin typeface="Bookman Old Style" pitchFamily="18" charset="0"/>
              </a:rPr>
              <a:t> в </a:t>
            </a:r>
            <a:r>
              <a:rPr lang="en-US" sz="3100" dirty="0" err="1">
                <a:latin typeface="Bookman Old Style" pitchFamily="18" charset="0"/>
              </a:rPr>
              <a:t>себе</a:t>
            </a:r>
            <a:r>
              <a:rPr lang="en-US" sz="3100" dirty="0">
                <a:latin typeface="Bookman Old Style" pitchFamily="18" charset="0"/>
              </a:rPr>
              <a:t> и в </a:t>
            </a:r>
            <a:r>
              <a:rPr lang="en-US" sz="3100" dirty="0" err="1">
                <a:latin typeface="Bookman Old Style" pitchFamily="18" charset="0"/>
              </a:rPr>
              <a:t>целом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позитивного</a:t>
            </a:r>
            <a:r>
              <a:rPr lang="en-US" sz="3100" dirty="0">
                <a:latin typeface="Bookman Old Style" pitchFamily="18" charset="0"/>
              </a:rPr>
              <a:t> </a:t>
            </a:r>
            <a:r>
              <a:rPr lang="en-US" sz="3100" dirty="0" err="1">
                <a:latin typeface="Bookman Old Style" pitchFamily="18" charset="0"/>
              </a:rPr>
              <a:t>отношения</a:t>
            </a:r>
            <a:r>
              <a:rPr lang="en-US" sz="3100" dirty="0">
                <a:latin typeface="Bookman Old Style" pitchFamily="18" charset="0"/>
              </a:rPr>
              <a:t> к </a:t>
            </a:r>
            <a:r>
              <a:rPr lang="en-US" sz="3100" dirty="0" err="1">
                <a:latin typeface="Bookman Old Style" pitchFamily="18" charset="0"/>
              </a:rPr>
              <a:t>жизни</a:t>
            </a:r>
            <a:r>
              <a:rPr lang="en-US" sz="3100" dirty="0">
                <a:latin typeface="Bookman Old Style" pitchFamily="18" charset="0"/>
              </a:rPr>
              <a:t>.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8" name="sketchy content container">
            <a:extLst>
              <a:ext uri="{FF2B5EF4-FFF2-40B4-BE49-F238E27FC236}">
                <a16:creationId xmlns:a16="http://schemas.microsoft.com/office/drawing/2014/main" xmlns="" id="{E0C43A58-225D-452D-8185-0D89D1EED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F759ED-7428-4A55-825B-289C4284F053}"/>
              </a:ext>
            </a:extLst>
          </p:cNvPr>
          <p:cNvSpPr txBox="1"/>
          <p:nvPr/>
        </p:nvSpPr>
        <p:spPr>
          <a:xfrm>
            <a:off x="-1" y="1863305"/>
            <a:ext cx="5568287" cy="2262158"/>
          </a:xfrm>
          <a:prstGeom prst="rect">
            <a:avLst/>
          </a:prstGeom>
          <a:solidFill>
            <a:srgbClr val="7F7F7F">
              <a:alpha val="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700" dirty="0">
                <a:latin typeface="Bookman Old Style" pitchFamily="18" charset="0"/>
              </a:rPr>
              <a:t>Юмористическая и сатирическая </a:t>
            </a:r>
          </a:p>
          <a:p>
            <a:pPr algn="ctr"/>
            <a:r>
              <a:rPr lang="ru-RU" sz="4700" dirty="0">
                <a:latin typeface="Bookman Old Style" pitchFamily="18" charset="0"/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xmlns="" val="1009550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797E7-80C6-4373-B3D8-68CAFBF2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91320"/>
            <a:ext cx="7178313" cy="11327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>
                <a:latin typeface="Arial Narrow" pitchFamily="34" charset="0"/>
              </a:rPr>
              <a:t>Ильф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Илья</a:t>
            </a: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en-US" sz="2000" dirty="0" err="1" smtClean="0">
                <a:latin typeface="Arial Narrow" pitchFamily="34" charset="0"/>
              </a:rPr>
              <a:t>Двенадцать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стульев</a:t>
            </a:r>
            <a:r>
              <a:rPr lang="en-US" sz="2000" dirty="0">
                <a:latin typeface="Arial Narrow" pitchFamily="34" charset="0"/>
              </a:rPr>
              <a:t> [</a:t>
            </a:r>
            <a:r>
              <a:rPr lang="en-US" sz="2000" dirty="0" err="1">
                <a:latin typeface="Arial Narrow" pitchFamily="34" charset="0"/>
              </a:rPr>
              <a:t>Текст</a:t>
            </a:r>
            <a:r>
              <a:rPr lang="en-US" sz="2000" dirty="0">
                <a:latin typeface="Arial Narrow" pitchFamily="34" charset="0"/>
              </a:rPr>
              <a:t>] / </a:t>
            </a:r>
            <a:r>
              <a:rPr lang="en-US" sz="2000" dirty="0" err="1">
                <a:latin typeface="Arial Narrow" pitchFamily="34" charset="0"/>
              </a:rPr>
              <a:t>Илья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Ильф</a:t>
            </a:r>
            <a:r>
              <a:rPr lang="en-US" sz="2000" dirty="0">
                <a:latin typeface="Arial Narrow" pitchFamily="34" charset="0"/>
              </a:rPr>
              <a:t>, </a:t>
            </a:r>
            <a:r>
              <a:rPr lang="en-US" sz="2000" dirty="0" err="1">
                <a:latin typeface="Arial Narrow" pitchFamily="34" charset="0"/>
              </a:rPr>
              <a:t>Евгений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Петров</a:t>
            </a:r>
            <a:r>
              <a:rPr lang="en-US" sz="2000" dirty="0">
                <a:latin typeface="Arial Narrow" pitchFamily="34" charset="0"/>
              </a:rPr>
              <a:t> ; </a:t>
            </a:r>
            <a:r>
              <a:rPr lang="en-US" sz="2000" dirty="0" err="1">
                <a:latin typeface="Arial Narrow" pitchFamily="34" charset="0"/>
              </a:rPr>
              <a:t>ил</a:t>
            </a:r>
            <a:r>
              <a:rPr lang="en-US" sz="2000" dirty="0">
                <a:latin typeface="Arial Narrow" pitchFamily="34" charset="0"/>
              </a:rPr>
              <a:t>. Е. </a:t>
            </a:r>
            <a:r>
              <a:rPr lang="en-US" sz="2000" dirty="0" err="1">
                <a:latin typeface="Arial Narrow" pitchFamily="34" charset="0"/>
              </a:rPr>
              <a:t>Шукаева</a:t>
            </a:r>
            <a:r>
              <a:rPr lang="en-US" sz="2000" dirty="0">
                <a:latin typeface="Arial Narrow" pitchFamily="34" charset="0"/>
              </a:rPr>
              <a:t>. - </a:t>
            </a:r>
            <a:r>
              <a:rPr lang="en-US" sz="2000" dirty="0" err="1">
                <a:latin typeface="Arial Narrow" pitchFamily="34" charset="0"/>
              </a:rPr>
              <a:t>Москва</a:t>
            </a:r>
            <a:r>
              <a:rPr lang="en-US" sz="2000" dirty="0">
                <a:latin typeface="Arial Narrow" pitchFamily="34" charset="0"/>
              </a:rPr>
              <a:t> : </a:t>
            </a:r>
            <a:r>
              <a:rPr lang="en-US" sz="2000" dirty="0" err="1">
                <a:latin typeface="Arial Narrow" pitchFamily="34" charset="0"/>
              </a:rPr>
              <a:t>Правда</a:t>
            </a:r>
            <a:r>
              <a:rPr lang="en-US" sz="2000" dirty="0">
                <a:latin typeface="Arial Narrow" pitchFamily="34" charset="0"/>
              </a:rPr>
              <a:t>, 1991. - 400 с. 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6CA84"/>
          </a:solidFill>
          <a:ln w="38100" cap="rnd">
            <a:solidFill>
              <a:srgbClr val="F6CA8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5259C5-F8CC-4CB9-B594-186C79FC0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6" y="2706624"/>
            <a:ext cx="7239632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457200">
              <a:buFont typeface="Arial" panose="020B0604020202020204" pitchFamily="34" charset="0"/>
              <a:buChar char="•"/>
            </a:pPr>
            <a:r>
              <a:rPr lang="ru-RU" sz="2200" dirty="0">
                <a:latin typeface="Arial" pitchFamily="34" charset="0"/>
                <a:ea typeface="+mn-lt"/>
                <a:cs typeface="Arial" pitchFamily="34" charset="0"/>
              </a:rPr>
              <a:t>История двух жуликов, которые рыщут по стране в погоне за бриллиантами, зашитыми старорежимной дамой в обивку стула, позволила авторам, переходя от одной встречи к другой, сатирическим пером расправиться с проявлениями старого быта. </a:t>
            </a:r>
            <a:endParaRPr lang="en-US" sz="2200" dirty="0">
              <a:latin typeface="Arial" pitchFamily="34" charset="0"/>
              <a:ea typeface="+mn-lt"/>
              <a:cs typeface="Arial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B9632E9-4301-4284-8E11-F59A9D7B9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57" r="4725"/>
          <a:stretch/>
        </p:blipFill>
        <p:spPr>
          <a:xfrm>
            <a:off x="20" y="1"/>
            <a:ext cx="425808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956916028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9D2268A-D939-4E78-91B6-6C7E4640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игрушк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38D4202-058B-4D6A-84FA-C0BDE2DE1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1094" r="24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75343-530F-4CE5-B833-BEF42949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853673"/>
            <a:ext cx="4626591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latin typeface="Bookman Old Style" pitchFamily="18" charset="0"/>
              </a:rPr>
              <a:t>Фольклор</a:t>
            </a:r>
            <a:r>
              <a:rPr lang="en-US" sz="5400" dirty="0">
                <a:latin typeface="Bookman Old Style" pitchFamily="18" charset="0"/>
              </a:rPr>
              <a:t>, </a:t>
            </a:r>
            <a:r>
              <a:rPr lang="en-US" sz="5400" dirty="0" err="1">
                <a:latin typeface="Bookman Old Style" pitchFamily="18" charset="0"/>
              </a:rPr>
              <a:t>сказки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E8B498-4E1B-45FA-B193-DBEB9151F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9083" y="853673"/>
            <a:ext cx="5715000" cy="5004794"/>
          </a:xfrm>
          <a:solidFill>
            <a:srgbClr val="7F7F7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itchFamily="18" charset="0"/>
              </a:rPr>
              <a:t>Богатый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архетипический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материал</a:t>
            </a:r>
            <a:r>
              <a:rPr lang="en-US" dirty="0">
                <a:latin typeface="Bookman Old Style" pitchFamily="18" charset="0"/>
              </a:rPr>
              <a:t>. </a:t>
            </a:r>
            <a:r>
              <a:rPr lang="en-US" dirty="0" err="1">
                <a:latin typeface="Bookman Old Style" pitchFamily="18" charset="0"/>
              </a:rPr>
              <a:t>Разбираться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можно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всю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жизнь</a:t>
            </a:r>
            <a:r>
              <a:rPr lang="en-US" dirty="0">
                <a:latin typeface="Bookman Old Style" pitchFamily="18" charset="0"/>
              </a:rPr>
              <a:t>. </a:t>
            </a:r>
            <a:r>
              <a:rPr lang="en-US" dirty="0" err="1">
                <a:latin typeface="Bookman Old Style" pitchFamily="18" charset="0"/>
              </a:rPr>
              <a:t>Для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любого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возраста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главное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чтобы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подходило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настроению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читателя</a:t>
            </a:r>
            <a:r>
              <a:rPr lang="en-US" dirty="0">
                <a:latin typeface="Bookman Old Style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sketchy content container">
            <a:extLst>
              <a:ext uri="{FF2B5EF4-FFF2-40B4-BE49-F238E27FC236}">
                <a16:creationId xmlns:a16="http://schemas.microsoft.com/office/drawing/2014/main" xmlns="" id="{E0C43A58-225D-452D-8185-0D89D1EED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0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6C82F5-5B50-438D-99EE-ED9CEB82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518615"/>
            <a:ext cx="7205608" cy="1351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err="1">
                <a:latin typeface="Arial Narrow" pitchFamily="34" charset="0"/>
              </a:rPr>
              <a:t>Харрис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Джоэль</a:t>
            </a:r>
            <a:endParaRPr lang="en-US" sz="2000" dirty="0">
              <a:latin typeface="Arial Narrow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err="1">
                <a:latin typeface="Arial Narrow" pitchFamily="34" charset="0"/>
              </a:rPr>
              <a:t>Сказки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дядюшки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Римуса</a:t>
            </a:r>
            <a:r>
              <a:rPr lang="en-US" sz="2000" dirty="0">
                <a:latin typeface="Arial Narrow" pitchFamily="34" charset="0"/>
              </a:rPr>
              <a:t> [</a:t>
            </a:r>
            <a:r>
              <a:rPr lang="en-US" sz="2000" dirty="0" err="1">
                <a:latin typeface="Arial Narrow" pitchFamily="34" charset="0"/>
              </a:rPr>
              <a:t>Текст</a:t>
            </a:r>
            <a:r>
              <a:rPr lang="en-US" sz="2000" dirty="0">
                <a:latin typeface="Arial Narrow" pitchFamily="34" charset="0"/>
              </a:rPr>
              <a:t>] / </a:t>
            </a:r>
            <a:r>
              <a:rPr lang="en-US" sz="2000" dirty="0" err="1">
                <a:latin typeface="Arial Narrow" pitchFamily="34" charset="0"/>
              </a:rPr>
              <a:t>Джоэль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Харрис</a:t>
            </a:r>
            <a:r>
              <a:rPr lang="en-US" sz="2000" dirty="0">
                <a:latin typeface="Arial Narrow" pitchFamily="34" charset="0"/>
              </a:rPr>
              <a:t> ; </a:t>
            </a:r>
            <a:r>
              <a:rPr lang="en-US" sz="2000" dirty="0" err="1">
                <a:latin typeface="Arial Narrow" pitchFamily="34" charset="0"/>
              </a:rPr>
              <a:t>пер</a:t>
            </a:r>
            <a:r>
              <a:rPr lang="en-US" sz="2000" dirty="0">
                <a:latin typeface="Arial Narrow" pitchFamily="34" charset="0"/>
              </a:rPr>
              <a:t>. с </a:t>
            </a:r>
            <a:r>
              <a:rPr lang="en-US" sz="2000" dirty="0" err="1">
                <a:latin typeface="Arial Narrow" pitchFamily="34" charset="0"/>
              </a:rPr>
              <a:t>англ</a:t>
            </a:r>
            <a:r>
              <a:rPr lang="en-US" sz="2000" dirty="0">
                <a:latin typeface="Arial Narrow" pitchFamily="34" charset="0"/>
              </a:rPr>
              <a:t>. и </a:t>
            </a:r>
            <a:r>
              <a:rPr lang="en-US" sz="2000" dirty="0" err="1">
                <a:latin typeface="Arial Narrow" pitchFamily="34" charset="0"/>
              </a:rPr>
              <a:t>обраб</a:t>
            </a:r>
            <a:r>
              <a:rPr lang="en-US" sz="2000" dirty="0">
                <a:latin typeface="Arial Narrow" pitchFamily="34" charset="0"/>
              </a:rPr>
              <a:t>. М. </a:t>
            </a:r>
            <a:r>
              <a:rPr lang="en-US" sz="2000" dirty="0" err="1">
                <a:latin typeface="Arial Narrow" pitchFamily="34" charset="0"/>
              </a:rPr>
              <a:t>Гершензона</a:t>
            </a:r>
            <a:r>
              <a:rPr lang="en-US" sz="2000" dirty="0">
                <a:latin typeface="Arial Narrow" pitchFamily="34" charset="0"/>
              </a:rPr>
              <a:t> ; </a:t>
            </a:r>
            <a:r>
              <a:rPr lang="en-US" sz="2000" dirty="0" err="1">
                <a:latin typeface="Arial Narrow" pitchFamily="34" charset="0"/>
              </a:rPr>
              <a:t>рис</a:t>
            </a:r>
            <a:r>
              <a:rPr lang="en-US" sz="2000" dirty="0">
                <a:latin typeface="Arial Narrow" pitchFamily="34" charset="0"/>
              </a:rPr>
              <a:t>. А. </a:t>
            </a:r>
            <a:r>
              <a:rPr lang="en-US" sz="2000" dirty="0" err="1">
                <a:latin typeface="Arial Narrow" pitchFamily="34" charset="0"/>
              </a:rPr>
              <a:t>Фроста</a:t>
            </a:r>
            <a:r>
              <a:rPr lang="en-US" sz="2000" dirty="0">
                <a:latin typeface="Arial Narrow" pitchFamily="34" charset="0"/>
              </a:rPr>
              <a:t>. - </a:t>
            </a:r>
            <a:r>
              <a:rPr lang="en-US" sz="2000" dirty="0" err="1">
                <a:latin typeface="Arial Narrow" pitchFamily="34" charset="0"/>
              </a:rPr>
              <a:t>Москва</a:t>
            </a:r>
            <a:r>
              <a:rPr lang="en-US" sz="2000" dirty="0">
                <a:latin typeface="Arial Narrow" pitchFamily="34" charset="0"/>
              </a:rPr>
              <a:t> : </a:t>
            </a:r>
            <a:r>
              <a:rPr lang="en-US" sz="2000" dirty="0" err="1">
                <a:latin typeface="Arial Narrow" pitchFamily="34" charset="0"/>
              </a:rPr>
              <a:t>Детская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литература</a:t>
            </a:r>
            <a:r>
              <a:rPr lang="en-US" sz="2000" dirty="0">
                <a:latin typeface="Arial Narrow" pitchFamily="34" charset="0"/>
              </a:rPr>
              <a:t>, 1989. - 127 с. 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AFE8B"/>
          </a:solidFill>
          <a:ln w="38100" cap="rnd">
            <a:solidFill>
              <a:srgbClr val="FAFE8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C195ED-B45B-4928-999E-27E14D683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6" y="2706624"/>
            <a:ext cx="7232904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В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этой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книге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вы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прочитаете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весёлые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сказки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дядюшки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Римуса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о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забавных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приключениях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Братца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Кролика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Братца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Лиса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Братца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Волка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других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зверей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Эти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сказки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полные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юмора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фантазии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мудрости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Рисунок 5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D665BD1-5273-4AD4-A859-C3785401A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77" r="5796"/>
          <a:stretch/>
        </p:blipFill>
        <p:spPr>
          <a:xfrm>
            <a:off x="20" y="1"/>
            <a:ext cx="4148899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393055559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9D2268A-D939-4E78-91B6-6C7E4640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F7059EE9-2BEB-40E6-8E5F-4484592AC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8541" b="525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54F3E4-31C1-4163-AC30-5B3BD75A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853673"/>
            <a:ext cx="4308598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latin typeface="Bookman Old Style" pitchFamily="18" charset="0"/>
              </a:rPr>
              <a:t>Афоризмы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32BB80-B883-401A-8C92-07C3A94F8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9083" y="853673"/>
            <a:ext cx="5715000" cy="5004794"/>
          </a:xfrm>
          <a:solidFill>
            <a:srgbClr val="7F7F7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itchFamily="18" charset="0"/>
              </a:rPr>
              <a:t>Те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самые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мотивирующие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цитаты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из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 smtClean="0">
                <a:latin typeface="Bookman Old Style" pitchFamily="18" charset="0"/>
              </a:rPr>
              <a:t>пабликов</a:t>
            </a:r>
            <a:r>
              <a:rPr lang="en-US" dirty="0" smtClean="0">
                <a:latin typeface="Bookman Old Style" pitchFamily="18" charset="0"/>
              </a:rPr>
              <a:t>. </a:t>
            </a:r>
            <a:r>
              <a:rPr lang="en-US" dirty="0" err="1" smtClean="0">
                <a:latin typeface="Bookman Old Style" pitchFamily="18" charset="0"/>
              </a:rPr>
              <a:t>Хороши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тем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что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представляют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собой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законченную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совершенную</a:t>
            </a:r>
            <a:r>
              <a:rPr lang="en-US" dirty="0">
                <a:latin typeface="Bookman Old Style" pitchFamily="18" charset="0"/>
              </a:rPr>
              <a:t> и </a:t>
            </a:r>
            <a:r>
              <a:rPr lang="en-US" dirty="0" err="1">
                <a:latin typeface="Bookman Old Style" pitchFamily="18" charset="0"/>
              </a:rPr>
              <a:t>абсолютно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наглядную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мысль</a:t>
            </a:r>
            <a:r>
              <a:rPr lang="en-US" dirty="0">
                <a:latin typeface="Bookman Old Style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sketchy content container">
            <a:extLst>
              <a:ext uri="{FF2B5EF4-FFF2-40B4-BE49-F238E27FC236}">
                <a16:creationId xmlns:a16="http://schemas.microsoft.com/office/drawing/2014/main" xmlns="" id="{E0C43A58-225D-452D-8185-0D89D1EED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12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A8636A-2371-4CDB-83AA-326D371D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464024"/>
            <a:ext cx="7219256" cy="928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latin typeface="Arial Narrow" pitchFamily="34" charset="0"/>
              </a:rPr>
              <a:t>Афоризмы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старого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Китая</a:t>
            </a:r>
            <a:r>
              <a:rPr lang="en-US" sz="2000" dirty="0">
                <a:latin typeface="Arial Narrow" pitchFamily="34" charset="0"/>
              </a:rPr>
              <a:t> [</a:t>
            </a:r>
            <a:r>
              <a:rPr lang="en-US" sz="2000" dirty="0" err="1">
                <a:latin typeface="Arial Narrow" pitchFamily="34" charset="0"/>
              </a:rPr>
              <a:t>Текст</a:t>
            </a:r>
            <a:r>
              <a:rPr lang="en-US" sz="2000" dirty="0">
                <a:latin typeface="Arial Narrow" pitchFamily="34" charset="0"/>
              </a:rPr>
              <a:t>] / </a:t>
            </a:r>
            <a:r>
              <a:rPr lang="en-US" sz="2000" dirty="0" err="1">
                <a:latin typeface="Arial Narrow" pitchFamily="34" charset="0"/>
              </a:rPr>
              <a:t>сост</a:t>
            </a:r>
            <a:r>
              <a:rPr lang="en-US" sz="2000" dirty="0">
                <a:latin typeface="Arial Narrow" pitchFamily="34" charset="0"/>
              </a:rPr>
              <a:t>., </a:t>
            </a:r>
            <a:r>
              <a:rPr lang="en-US" sz="2000" dirty="0" err="1">
                <a:latin typeface="Arial Narrow" pitchFamily="34" charset="0"/>
              </a:rPr>
              <a:t>пер</a:t>
            </a:r>
            <a:r>
              <a:rPr lang="en-US" sz="2000" dirty="0">
                <a:latin typeface="Arial Narrow" pitchFamily="34" charset="0"/>
              </a:rPr>
              <a:t>. с </a:t>
            </a:r>
            <a:r>
              <a:rPr lang="en-US" sz="2000" dirty="0" err="1">
                <a:latin typeface="Arial Narrow" pitchFamily="34" charset="0"/>
              </a:rPr>
              <a:t>кит</a:t>
            </a:r>
            <a:r>
              <a:rPr lang="en-US" sz="2000" dirty="0">
                <a:latin typeface="Arial Narrow" pitchFamily="34" charset="0"/>
              </a:rPr>
              <a:t>., </a:t>
            </a:r>
            <a:r>
              <a:rPr lang="en-US" sz="2000" dirty="0" err="1">
                <a:latin typeface="Arial Narrow" pitchFamily="34" charset="0"/>
              </a:rPr>
              <a:t>вступ</a:t>
            </a:r>
            <a:r>
              <a:rPr lang="en-US" sz="2000" dirty="0">
                <a:latin typeface="Arial Narrow" pitchFamily="34" charset="0"/>
              </a:rPr>
              <a:t>. </a:t>
            </a:r>
            <a:r>
              <a:rPr lang="en-US" sz="2000" dirty="0" err="1">
                <a:latin typeface="Arial Narrow" pitchFamily="34" charset="0"/>
              </a:rPr>
              <a:t>ст</a:t>
            </a:r>
            <a:r>
              <a:rPr lang="en-US" sz="2000" dirty="0">
                <a:latin typeface="Arial Narrow" pitchFamily="34" charset="0"/>
              </a:rPr>
              <a:t>. и </a:t>
            </a:r>
            <a:r>
              <a:rPr lang="en-US" sz="2000" dirty="0" err="1">
                <a:latin typeface="Arial Narrow" pitchFamily="34" charset="0"/>
              </a:rPr>
              <a:t>примеч</a:t>
            </a:r>
            <a:r>
              <a:rPr lang="en-US" sz="2000" dirty="0">
                <a:latin typeface="Arial Narrow" pitchFamily="34" charset="0"/>
              </a:rPr>
              <a:t>. В. В. </a:t>
            </a:r>
            <a:r>
              <a:rPr lang="en-US" sz="2000" dirty="0" err="1">
                <a:latin typeface="Arial Narrow" pitchFamily="34" charset="0"/>
              </a:rPr>
              <a:t>Малявина</a:t>
            </a:r>
            <a:r>
              <a:rPr lang="en-US" sz="2000" dirty="0">
                <a:latin typeface="Arial Narrow" pitchFamily="34" charset="0"/>
              </a:rPr>
              <a:t>. - </a:t>
            </a:r>
            <a:r>
              <a:rPr lang="en-US" sz="2000" dirty="0" err="1">
                <a:latin typeface="Arial Narrow" pitchFamily="34" charset="0"/>
              </a:rPr>
              <a:t>Москва</a:t>
            </a:r>
            <a:r>
              <a:rPr lang="en-US" sz="2000" dirty="0">
                <a:latin typeface="Arial Narrow" pitchFamily="34" charset="0"/>
              </a:rPr>
              <a:t> : </a:t>
            </a:r>
            <a:r>
              <a:rPr lang="en-US" sz="2000" dirty="0" err="1">
                <a:latin typeface="Arial Narrow" pitchFamily="34" charset="0"/>
              </a:rPr>
              <a:t>Наука</a:t>
            </a:r>
            <a:r>
              <a:rPr lang="en-US" sz="2000" dirty="0">
                <a:latin typeface="Arial Narrow" pitchFamily="34" charset="0"/>
              </a:rPr>
              <a:t>, 1988. - 190 с.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9FBA1"/>
          </a:solidFill>
          <a:ln w="38100" cap="rnd">
            <a:solidFill>
              <a:srgbClr val="F9FBA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7E75FA-1394-4EBA-A385-AF6988DC2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6591" y="2706624"/>
            <a:ext cx="7224205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Собранные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этой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книге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плоды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духовного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созерцания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жизненных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наблюдений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средневековых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писателей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обжигают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200" dirty="0">
                <a:latin typeface="Arial" pitchFamily="34" charset="0"/>
                <a:ea typeface="+mn-lt"/>
                <a:cs typeface="Arial" pitchFamily="34" charset="0"/>
              </a:rPr>
              <a:t>безупречной искренностью. Простые и поучительные, трогательные и шутливые, они обращены к сердцу каждого и никого не оставляют равнодушным. 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Рисунок 5" descr="Изображение выглядит как текст, книга, фотография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7E5E9EA-D2B1-4328-B638-BC57B5FE6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55" r="1" b="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912317223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xmlns="" id="{168AB93A-48BC-4C25-A3AD-C17B5A682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A4103E-413D-44C9-BBD9-F9A9919CAEFE}"/>
              </a:ext>
            </a:extLst>
          </p:cNvPr>
          <p:cNvSpPr txBox="1"/>
          <p:nvPr/>
        </p:nvSpPr>
        <p:spPr>
          <a:xfrm>
            <a:off x="7410734" y="931014"/>
            <a:ext cx="4781266" cy="34908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Bookman Old Style" pitchFamily="18" charset="0"/>
                <a:ea typeface="+mn-lt"/>
                <a:cs typeface="+mn-lt"/>
              </a:rPr>
              <a:t>Библиотерапия</a:t>
            </a:r>
            <a:r>
              <a:rPr lang="en-US" sz="3100" dirty="0">
                <a:latin typeface="Bookman Old Style" pitchFamily="18" charset="0"/>
                <a:ea typeface="+mj-ea"/>
                <a:cs typeface="+mj-cs"/>
              </a:rPr>
              <a:t> — </a:t>
            </a:r>
            <a:endParaRPr lang="en-US" sz="3100" dirty="0" smtClean="0">
              <a:latin typeface="Bookman Old Style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 err="1" smtClean="0">
                <a:latin typeface="Bookman Old Style" pitchFamily="18" charset="0"/>
                <a:ea typeface="+mj-ea"/>
                <a:cs typeface="+mj-cs"/>
              </a:rPr>
              <a:t>психотерапевтическое</a:t>
            </a:r>
            <a:r>
              <a:rPr lang="en-US" sz="3100" dirty="0" smtClean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sz="3100" dirty="0" err="1">
                <a:latin typeface="Bookman Old Style" pitchFamily="18" charset="0"/>
                <a:ea typeface="+mj-ea"/>
                <a:cs typeface="+mj-cs"/>
              </a:rPr>
              <a:t>воздействие</a:t>
            </a:r>
            <a:r>
              <a:rPr lang="en-US" sz="3100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sz="3100" dirty="0" err="1">
                <a:latin typeface="Bookman Old Style" pitchFamily="18" charset="0"/>
                <a:ea typeface="+mj-ea"/>
                <a:cs typeface="+mj-cs"/>
              </a:rPr>
              <a:t>на</a:t>
            </a:r>
            <a:r>
              <a:rPr lang="en-US" sz="3100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sz="3100" dirty="0" err="1">
                <a:latin typeface="Bookman Old Style" pitchFamily="18" charset="0"/>
                <a:ea typeface="+mj-ea"/>
                <a:cs typeface="+mj-cs"/>
              </a:rPr>
              <a:t>человека</a:t>
            </a:r>
            <a:r>
              <a:rPr lang="en-US" sz="3100" dirty="0">
                <a:latin typeface="Bookman Old Style" pitchFamily="18" charset="0"/>
                <a:ea typeface="+mj-ea"/>
                <a:cs typeface="+mj-cs"/>
              </a:rPr>
              <a:t> с </a:t>
            </a:r>
            <a:r>
              <a:rPr lang="en-US" sz="3100" dirty="0" err="1">
                <a:latin typeface="Bookman Old Style" pitchFamily="18" charset="0"/>
                <a:ea typeface="+mj-ea"/>
                <a:cs typeface="+mj-cs"/>
              </a:rPr>
              <a:t>помощью</a:t>
            </a:r>
            <a:r>
              <a:rPr lang="en-US" sz="3100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sz="3100" dirty="0" err="1">
                <a:latin typeface="Bookman Old Style" pitchFamily="18" charset="0"/>
                <a:ea typeface="+mj-ea"/>
                <a:cs typeface="+mj-cs"/>
              </a:rPr>
              <a:t>чтения</a:t>
            </a:r>
            <a:r>
              <a:rPr lang="en-US" sz="3100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sz="3100" dirty="0" err="1">
                <a:latin typeface="Bookman Old Style" pitchFamily="18" charset="0"/>
                <a:ea typeface="+mj-ea"/>
                <a:cs typeface="+mj-cs"/>
              </a:rPr>
              <a:t>специально</a:t>
            </a:r>
            <a:r>
              <a:rPr lang="en-US" sz="3100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sz="3100" dirty="0" err="1">
                <a:latin typeface="Bookman Old Style" pitchFamily="18" charset="0"/>
                <a:ea typeface="+mj-ea"/>
                <a:cs typeface="+mj-cs"/>
              </a:rPr>
              <a:t>подобранных</a:t>
            </a:r>
            <a:r>
              <a:rPr lang="en-US" sz="3100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sz="3100" dirty="0" err="1" smtClean="0">
                <a:latin typeface="Bookman Old Style" pitchFamily="18" charset="0"/>
                <a:ea typeface="+mj-ea"/>
                <a:cs typeface="+mj-cs"/>
              </a:rPr>
              <a:t>книг</a:t>
            </a:r>
            <a:r>
              <a:rPr lang="en-US" sz="3100" dirty="0">
                <a:latin typeface="+mj-lt"/>
                <a:ea typeface="+mj-ea"/>
                <a:cs typeface="+mj-cs"/>
              </a:rPr>
              <a:t/>
            </a:r>
            <a:br>
              <a:rPr lang="en-US" sz="3100" dirty="0">
                <a:latin typeface="+mj-lt"/>
                <a:ea typeface="+mj-ea"/>
                <a:cs typeface="+mj-cs"/>
              </a:rPr>
            </a:br>
            <a:endParaRPr lang="en-US" sz="31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B5F38"/>
          </a:solidFill>
          <a:ln w="38100" cap="rnd">
            <a:solidFill>
              <a:srgbClr val="FB5F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5E87896-2425-4F1A-A54B-CB16D22D8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1" y="640080"/>
            <a:ext cx="709317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189620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9D2268A-D939-4E78-91B6-6C7E4640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забор, сидит, скамейка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487354D-7430-4365-85AD-49EFE618B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8418" b="2873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4DB0E-740C-4A67-A16A-90915237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4" y="853673"/>
            <a:ext cx="4804012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latin typeface="Bookman Old Style" pitchFamily="18" charset="0"/>
              </a:rPr>
              <a:t>Научная</a:t>
            </a:r>
            <a:r>
              <a:rPr lang="en-US" sz="5400" dirty="0">
                <a:latin typeface="Bookman Old Style" pitchFamily="18" charset="0"/>
              </a:rPr>
              <a:t> </a:t>
            </a:r>
            <a:r>
              <a:rPr lang="en-US" sz="5400" dirty="0" err="1">
                <a:latin typeface="Bookman Old Style" pitchFamily="18" charset="0"/>
              </a:rPr>
              <a:t>фантастика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0910F2-C485-4313-ACE4-047C71529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9083" y="853673"/>
            <a:ext cx="5715000" cy="5004794"/>
          </a:xfrm>
          <a:solidFill>
            <a:srgbClr val="7F7F7F">
              <a:alpha val="50196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itchFamily="18" charset="0"/>
                <a:cs typeface="Arial" pitchFamily="34" charset="0"/>
              </a:rPr>
              <a:t>Очень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эффективна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,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так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как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сюжеты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и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герои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часто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выходят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за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грани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привычного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и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за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грани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Bookman Old Style" pitchFamily="18" charset="0"/>
                <a:cs typeface="Arial" pitchFamily="34" charset="0"/>
              </a:rPr>
              <a:t>возможного.Это</a:t>
            </a:r>
            <a:r>
              <a:rPr lang="en-US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необходимо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читателям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,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чтобы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чувствовать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мощь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,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сверхсилу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,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получать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острые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ощущения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и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попадать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в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невероятные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dirty="0" err="1">
                <a:latin typeface="Bookman Old Style" pitchFamily="18" charset="0"/>
                <a:cs typeface="Arial" pitchFamily="34" charset="0"/>
              </a:rPr>
              <a:t>ситуации</a:t>
            </a:r>
            <a:r>
              <a:rPr lang="en-US" dirty="0">
                <a:latin typeface="Bookman Old Style" pitchFamily="18" charset="0"/>
                <a:cs typeface="Arial" pitchFamily="34" charset="0"/>
              </a:rPr>
              <a:t>.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ketchy content container">
            <a:extLst>
              <a:ext uri="{FF2B5EF4-FFF2-40B4-BE49-F238E27FC236}">
                <a16:creationId xmlns:a16="http://schemas.microsoft.com/office/drawing/2014/main" xmlns="" id="{E0C43A58-225D-452D-8185-0D89D1EED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895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22C5AE-D8C3-4558-9646-90725F2E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436728"/>
            <a:ext cx="6894576" cy="150125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/>
              <a:t>Киз</a:t>
            </a:r>
            <a:r>
              <a:rPr lang="en-US" sz="2000" b="1" dirty="0"/>
              <a:t>, </a:t>
            </a:r>
            <a:r>
              <a:rPr lang="en-US" sz="2000" b="1" dirty="0" err="1" smtClean="0"/>
              <a:t>Дэниел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dirty="0" err="1"/>
              <a:t>Цветы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Элджернона</a:t>
            </a:r>
            <a:r>
              <a:rPr lang="en-US" sz="2000" dirty="0"/>
              <a:t> [</a:t>
            </a:r>
            <a:r>
              <a:rPr lang="en-US" sz="2000" dirty="0" err="1"/>
              <a:t>Текст</a:t>
            </a:r>
            <a:r>
              <a:rPr lang="en-US" sz="2000" dirty="0"/>
              <a:t>] : [</a:t>
            </a:r>
            <a:r>
              <a:rPr lang="en-US" sz="2000" dirty="0" err="1"/>
              <a:t>роман</a:t>
            </a:r>
            <a:r>
              <a:rPr lang="en-US" sz="2000" dirty="0"/>
              <a:t>] / </a:t>
            </a:r>
            <a:r>
              <a:rPr lang="en-US" sz="2000" dirty="0" err="1"/>
              <a:t>Дэниел</a:t>
            </a:r>
            <a:r>
              <a:rPr lang="en-US" sz="2000" dirty="0"/>
              <a:t> </a:t>
            </a:r>
            <a:r>
              <a:rPr lang="en-US" sz="2000" dirty="0" err="1"/>
              <a:t>Киз</a:t>
            </a:r>
            <a:r>
              <a:rPr lang="en-US" sz="2000" dirty="0"/>
              <a:t> ; [</a:t>
            </a:r>
            <a:r>
              <a:rPr lang="en-US" sz="2000" dirty="0" err="1"/>
              <a:t>пер</a:t>
            </a:r>
            <a:r>
              <a:rPr lang="en-US" sz="2000" dirty="0"/>
              <a:t>. с </a:t>
            </a:r>
            <a:r>
              <a:rPr lang="en-US" sz="2000" dirty="0" err="1"/>
              <a:t>англ</a:t>
            </a:r>
            <a:r>
              <a:rPr lang="en-US" sz="2000" dirty="0"/>
              <a:t>. </a:t>
            </a:r>
            <a:r>
              <a:rPr lang="en-US" sz="2000" dirty="0" err="1"/>
              <a:t>Сергея</a:t>
            </a:r>
            <a:r>
              <a:rPr lang="en-US" sz="2000" dirty="0"/>
              <a:t> </a:t>
            </a:r>
            <a:r>
              <a:rPr lang="en-US" sz="2000" dirty="0" err="1"/>
              <a:t>Шарова</a:t>
            </a:r>
            <a:r>
              <a:rPr lang="en-US" sz="2000" dirty="0"/>
              <a:t>]. - </a:t>
            </a:r>
            <a:r>
              <a:rPr lang="en-US" sz="2000" dirty="0" err="1"/>
              <a:t>Москва</a:t>
            </a:r>
            <a:r>
              <a:rPr lang="en-US" sz="2000" dirty="0"/>
              <a:t> : Э, 2018. - 316, [2] с. 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8B158"/>
          </a:solidFill>
          <a:ln w="38100" cap="rnd">
            <a:solidFill>
              <a:srgbClr val="E8B15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720871D-5A15-43D2-AB1A-AEB303D90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6" y="2706624"/>
            <a:ext cx="7205608" cy="222021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Научно-фантастический</a:t>
            </a:r>
            <a:r>
              <a:rPr lang="en-US" sz="2200" dirty="0"/>
              <a:t> </a:t>
            </a:r>
            <a:r>
              <a:rPr lang="en-US" sz="2200" dirty="0" err="1"/>
              <a:t>роман</a:t>
            </a:r>
            <a:r>
              <a:rPr lang="en-US" sz="2200" dirty="0"/>
              <a:t> </a:t>
            </a:r>
            <a:r>
              <a:rPr lang="en-US" sz="2200" dirty="0" err="1"/>
              <a:t>американского</a:t>
            </a:r>
            <a:r>
              <a:rPr lang="en-US" sz="2200" dirty="0"/>
              <a:t> </a:t>
            </a:r>
            <a:r>
              <a:rPr lang="en-US" sz="2200" dirty="0" err="1"/>
              <a:t>писателя</a:t>
            </a:r>
            <a:r>
              <a:rPr lang="en-US" sz="2200" dirty="0"/>
              <a:t> </a:t>
            </a:r>
            <a:r>
              <a:rPr lang="en-US" sz="2200" dirty="0" err="1"/>
              <a:t>Даниэла</a:t>
            </a:r>
            <a:r>
              <a:rPr lang="en-US" sz="2200" dirty="0"/>
              <a:t> </a:t>
            </a:r>
            <a:r>
              <a:rPr lang="en-US" sz="2200" dirty="0" err="1"/>
              <a:t>Киза</a:t>
            </a:r>
            <a:r>
              <a:rPr lang="en-US" sz="2200" dirty="0"/>
              <a:t>, </a:t>
            </a:r>
            <a:r>
              <a:rPr lang="en-US" sz="2200" dirty="0" err="1"/>
              <a:t>претерпевший</a:t>
            </a:r>
            <a:r>
              <a:rPr lang="en-US" sz="2200" dirty="0"/>
              <a:t> </a:t>
            </a:r>
            <a:r>
              <a:rPr lang="en-US" sz="2200" dirty="0" err="1"/>
              <a:t>более</a:t>
            </a:r>
            <a:r>
              <a:rPr lang="en-US" sz="2200" dirty="0"/>
              <a:t> </a:t>
            </a:r>
            <a:r>
              <a:rPr lang="en-US" sz="2200" dirty="0" err="1"/>
              <a:t>сорока</a:t>
            </a:r>
            <a:r>
              <a:rPr lang="en-US" sz="2200" dirty="0"/>
              <a:t> </a:t>
            </a:r>
            <a:r>
              <a:rPr lang="en-US" sz="2200" dirty="0" err="1"/>
              <a:t>изданий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родине</a:t>
            </a:r>
            <a:r>
              <a:rPr lang="en-US" sz="2200" dirty="0"/>
              <a:t> </a:t>
            </a:r>
            <a:r>
              <a:rPr lang="en-US" sz="2200" dirty="0" err="1"/>
              <a:t>автора</a:t>
            </a:r>
            <a:r>
              <a:rPr lang="en-US" sz="2200" dirty="0"/>
              <a:t> и </a:t>
            </a:r>
            <a:r>
              <a:rPr lang="en-US" sz="2200" dirty="0" err="1"/>
              <a:t>широко</a:t>
            </a:r>
            <a:r>
              <a:rPr lang="en-US" sz="2200" dirty="0"/>
              <a:t> </a:t>
            </a:r>
            <a:r>
              <a:rPr lang="en-US" sz="2200" dirty="0" err="1"/>
              <a:t>известный</a:t>
            </a:r>
            <a:r>
              <a:rPr lang="en-US" sz="2200" dirty="0"/>
              <a:t> </a:t>
            </a:r>
            <a:r>
              <a:rPr lang="en-US" sz="2200" dirty="0" err="1"/>
              <a:t>во</a:t>
            </a:r>
            <a:r>
              <a:rPr lang="en-US" sz="2200" dirty="0"/>
              <a:t> </a:t>
            </a:r>
            <a:r>
              <a:rPr lang="en-US" sz="2200" dirty="0" err="1"/>
              <a:t>всем</a:t>
            </a:r>
            <a:r>
              <a:rPr lang="en-US" sz="2200" dirty="0"/>
              <a:t> </a:t>
            </a:r>
            <a:r>
              <a:rPr lang="en-US" sz="2200" dirty="0" err="1"/>
              <a:t>мире</a:t>
            </a:r>
            <a:r>
              <a:rPr lang="en-US" sz="2200" dirty="0"/>
              <a:t>. </a:t>
            </a:r>
            <a:r>
              <a:rPr lang="en-US" sz="2200" dirty="0" smtClean="0"/>
              <a:t>П</a:t>
            </a:r>
            <a:r>
              <a:rPr lang="ru-RU" sz="2200" dirty="0" err="1" smtClean="0"/>
              <a:t>р</a:t>
            </a:r>
            <a:r>
              <a:rPr lang="en-US" sz="2200" dirty="0" err="1" smtClean="0"/>
              <a:t>оизведение</a:t>
            </a:r>
            <a:r>
              <a:rPr lang="en-US" sz="2200" dirty="0" smtClean="0"/>
              <a:t> </a:t>
            </a:r>
            <a:r>
              <a:rPr lang="en-US" sz="2200" dirty="0" err="1"/>
              <a:t>посвящено</a:t>
            </a:r>
            <a:r>
              <a:rPr lang="en-US" sz="2200" dirty="0"/>
              <a:t> </a:t>
            </a:r>
            <a:r>
              <a:rPr lang="en-US" sz="2200" dirty="0" err="1"/>
              <a:t>теме</a:t>
            </a:r>
            <a:r>
              <a:rPr lang="en-US" sz="2200" dirty="0"/>
              <a:t> </a:t>
            </a:r>
            <a:r>
              <a:rPr lang="en-US" sz="2200" dirty="0" err="1"/>
              <a:t>ответственности</a:t>
            </a:r>
            <a:r>
              <a:rPr lang="en-US" sz="2200" dirty="0"/>
              <a:t> </a:t>
            </a:r>
            <a:r>
              <a:rPr lang="en-US" sz="2200" dirty="0" err="1"/>
              <a:t>ученого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эксперименты</a:t>
            </a:r>
            <a:r>
              <a:rPr lang="en-US" sz="2200" dirty="0"/>
              <a:t> </a:t>
            </a:r>
            <a:r>
              <a:rPr lang="en-US" sz="2200" dirty="0" err="1"/>
              <a:t>над</a:t>
            </a:r>
            <a:r>
              <a:rPr lang="en-US" sz="2200" dirty="0"/>
              <a:t> </a:t>
            </a:r>
            <a:r>
              <a:rPr lang="en-US" sz="2200" dirty="0" err="1"/>
              <a:t>человеком</a:t>
            </a:r>
            <a:r>
              <a:rPr lang="en-US" sz="2200" dirty="0"/>
              <a:t>. </a:t>
            </a:r>
          </a:p>
        </p:txBody>
      </p:sp>
      <p:pic>
        <p:nvPicPr>
          <p:cNvPr id="5" name="Рисунок 5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F35A738-5DB5-4DF6-B938-A6240BDA6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27" r="815"/>
          <a:stretch/>
        </p:blipFill>
        <p:spPr>
          <a:xfrm>
            <a:off x="20" y="1"/>
            <a:ext cx="4455088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090740802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A9D2268A-D939-4E78-91B6-6C7E4640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6" descr="Изображение выглядит как полка, книга, наполненны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C5D9041-07C5-4115-A44D-B86E97AF3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1346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89CFF-2089-41B1-8CA2-C442DC80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5" y="853673"/>
            <a:ext cx="494049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err="1">
                <a:latin typeface="Bookman Old Style" pitchFamily="18" charset="0"/>
              </a:rPr>
              <a:t>Детективы</a:t>
            </a:r>
            <a:r>
              <a:rPr lang="en-US" sz="5400" dirty="0">
                <a:latin typeface="Bookman Old Style" pitchFamily="18" charset="0"/>
              </a:rPr>
              <a:t>, </a:t>
            </a:r>
            <a:r>
              <a:rPr lang="en-US" sz="5400" dirty="0" err="1">
                <a:latin typeface="Bookman Old Style" pitchFamily="18" charset="0"/>
              </a:rPr>
              <a:t>приключения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29A911-354F-4E4B-A0C6-F193C23C9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9083" y="853673"/>
            <a:ext cx="5715000" cy="5004794"/>
          </a:xfrm>
          <a:solidFill>
            <a:srgbClr val="7F7F7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itchFamily="18" charset="0"/>
              </a:rPr>
              <a:t>Показывают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теневую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сторону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жизни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смелые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решения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тем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самым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учат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мыслить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нестандартно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смотреть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на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ситуацию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под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другим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углом</a:t>
            </a:r>
            <a:r>
              <a:rPr lang="en-US" dirty="0">
                <a:latin typeface="Bookman Old Style" pitchFamily="18" charset="0"/>
              </a:rPr>
              <a:t>. </a:t>
            </a:r>
            <a:r>
              <a:rPr lang="en-US" dirty="0" err="1">
                <a:latin typeface="Bookman Old Style" pitchFamily="18" charset="0"/>
              </a:rPr>
              <a:t>Ещё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учат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самообладанию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контролю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эмоций</a:t>
            </a:r>
            <a:r>
              <a:rPr lang="en-US" dirty="0">
                <a:latin typeface="Bookman Old Style" pitchFamily="18" charset="0"/>
              </a:rPr>
              <a:t> и </a:t>
            </a:r>
            <a:r>
              <a:rPr lang="en-US" dirty="0" err="1">
                <a:latin typeface="Bookman Old Style" pitchFamily="18" charset="0"/>
              </a:rPr>
              <a:t>лидерским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качествам</a:t>
            </a:r>
            <a:r>
              <a:rPr lang="en-US" dirty="0">
                <a:latin typeface="Bookman Old Style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5" name="sketchy content container">
            <a:extLst>
              <a:ext uri="{FF2B5EF4-FFF2-40B4-BE49-F238E27FC236}">
                <a16:creationId xmlns:a16="http://schemas.microsoft.com/office/drawing/2014/main" xmlns="" id="{E0C43A58-225D-452D-8185-0D89D1EED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379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D0A4AC-1FB4-49F7-8B99-5A8D95C9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464024"/>
            <a:ext cx="7219256" cy="12965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>
                <a:latin typeface="Arial Narrow" pitchFamily="34" charset="0"/>
              </a:rPr>
              <a:t>Дивер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Джеффри</a:t>
            </a:r>
            <a:endParaRPr lang="en-US" sz="20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Arial Narrow" pitchFamily="34" charset="0"/>
              </a:rPr>
              <a:t>Власть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страха</a:t>
            </a:r>
            <a:r>
              <a:rPr lang="en-US" sz="2000" dirty="0">
                <a:latin typeface="Arial Narrow" pitchFamily="34" charset="0"/>
              </a:rPr>
              <a:t>, </a:t>
            </a:r>
            <a:r>
              <a:rPr lang="en-US" sz="2000" dirty="0" err="1">
                <a:latin typeface="Arial Narrow" pitchFamily="34" charset="0"/>
              </a:rPr>
              <a:t>или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Собиратель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Костей</a:t>
            </a:r>
            <a:r>
              <a:rPr lang="en-US" sz="2000" dirty="0">
                <a:latin typeface="Arial Narrow" pitchFamily="34" charset="0"/>
              </a:rPr>
              <a:t> [</a:t>
            </a:r>
            <a:r>
              <a:rPr lang="en-US" sz="2000" dirty="0" err="1">
                <a:latin typeface="Arial Narrow" pitchFamily="34" charset="0"/>
              </a:rPr>
              <a:t>Текст</a:t>
            </a:r>
            <a:r>
              <a:rPr lang="en-US" sz="2000" dirty="0">
                <a:latin typeface="Arial Narrow" pitchFamily="34" charset="0"/>
              </a:rPr>
              <a:t>] : [</a:t>
            </a:r>
            <a:r>
              <a:rPr lang="en-US" sz="2000" dirty="0" err="1">
                <a:latin typeface="Arial Narrow" pitchFamily="34" charset="0"/>
              </a:rPr>
              <a:t>роман</a:t>
            </a:r>
            <a:r>
              <a:rPr lang="en-US" sz="2000" dirty="0">
                <a:latin typeface="Arial Narrow" pitchFamily="34" charset="0"/>
              </a:rPr>
              <a:t>] / </a:t>
            </a:r>
            <a:r>
              <a:rPr lang="en-US" sz="2000" dirty="0" err="1">
                <a:latin typeface="Arial Narrow" pitchFamily="34" charset="0"/>
              </a:rPr>
              <a:t>Джеффри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Дивер</a:t>
            </a:r>
            <a:r>
              <a:rPr lang="en-US" sz="2000" dirty="0">
                <a:latin typeface="Arial Narrow" pitchFamily="34" charset="0"/>
              </a:rPr>
              <a:t> ; [</a:t>
            </a:r>
            <a:r>
              <a:rPr lang="en-US" sz="2000" dirty="0" err="1">
                <a:latin typeface="Arial Narrow" pitchFamily="34" charset="0"/>
              </a:rPr>
              <a:t>пер</a:t>
            </a:r>
            <a:r>
              <a:rPr lang="en-US" sz="2000" dirty="0">
                <a:latin typeface="Arial Narrow" pitchFamily="34" charset="0"/>
              </a:rPr>
              <a:t>. с </a:t>
            </a:r>
            <a:r>
              <a:rPr lang="en-US" sz="2000" dirty="0" err="1">
                <a:latin typeface="Arial Narrow" pitchFamily="34" charset="0"/>
              </a:rPr>
              <a:t>англ</a:t>
            </a:r>
            <a:r>
              <a:rPr lang="en-US" sz="2000" dirty="0">
                <a:latin typeface="Arial Narrow" pitchFamily="34" charset="0"/>
              </a:rPr>
              <a:t>. С. </a:t>
            </a:r>
            <a:r>
              <a:rPr lang="en-US" sz="2000" dirty="0" err="1">
                <a:latin typeface="Arial Narrow" pitchFamily="34" charset="0"/>
              </a:rPr>
              <a:t>Алукард</a:t>
            </a:r>
            <a:r>
              <a:rPr lang="en-US" sz="2000" dirty="0">
                <a:latin typeface="Arial Narrow" pitchFamily="34" charset="0"/>
              </a:rPr>
              <a:t>] . - </a:t>
            </a:r>
            <a:r>
              <a:rPr lang="en-US" sz="2000" dirty="0" err="1">
                <a:latin typeface="Arial Narrow" pitchFamily="34" charset="0"/>
              </a:rPr>
              <a:t>Москва</a:t>
            </a:r>
            <a:r>
              <a:rPr lang="en-US" sz="2000" dirty="0">
                <a:latin typeface="Arial Narrow" pitchFamily="34" charset="0"/>
              </a:rPr>
              <a:t> : АСТ ; </a:t>
            </a:r>
            <a:r>
              <a:rPr lang="en-US" sz="2000" dirty="0" err="1">
                <a:latin typeface="Arial Narrow" pitchFamily="34" charset="0"/>
              </a:rPr>
              <a:t>Владимир</a:t>
            </a:r>
            <a:r>
              <a:rPr lang="en-US" sz="2000" dirty="0">
                <a:latin typeface="Arial Narrow" pitchFamily="34" charset="0"/>
              </a:rPr>
              <a:t> : ВКТ, 2008. - 477, [1] с.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2D94A"/>
          </a:solidFill>
          <a:ln w="38100" cap="rnd">
            <a:solidFill>
              <a:srgbClr val="D2D94A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F5DDCA-5C87-4880-8805-88DA0BB51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5" y="2706624"/>
            <a:ext cx="7178313" cy="261600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Полиция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бессильна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поймать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загадочного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маньяка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по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прозвищу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Собиратель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Костей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терроризирующего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улицы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Нью-Йорка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В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схватку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с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убийцей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вступают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прикованный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к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постели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гений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криминалистики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Линкольн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Райм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его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ученица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талантливый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детектив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Амелия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Сакс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Охота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за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преступником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превращается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битву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интеллектов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</a:p>
        </p:txBody>
      </p:sp>
      <p:pic>
        <p:nvPicPr>
          <p:cNvPr id="15" name="Содержимое 14" descr="2025_20.jpg"/>
          <p:cNvPicPr>
            <a:picLocks noGrp="1" noChangeAspect="1"/>
          </p:cNvPicPr>
          <p:nvPr>
            <p:ph idx="1"/>
          </p:nvPr>
        </p:nvPicPr>
        <p:blipFill>
          <a:blip r:embed="rId2"/>
          <a:srcRect b="6468"/>
          <a:stretch>
            <a:fillRect/>
          </a:stretch>
        </p:blipFill>
        <p:spPr>
          <a:xfrm>
            <a:off x="0" y="0"/>
            <a:ext cx="4299045" cy="6858000"/>
          </a:xfrm>
        </p:spPr>
      </p:pic>
    </p:spTree>
    <p:extLst>
      <p:ext uri="{BB962C8B-B14F-4D97-AF65-F5344CB8AC3E}">
        <p14:creationId xmlns:p14="http://schemas.microsoft.com/office/powerpoint/2010/main" xmlns="" val="662596128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9D2268A-D939-4E78-91B6-6C7E4640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внутренний, сидит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91E133D-2ABB-4DC9-87F1-1004787EB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27946" b="174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37B257-4449-4282-A5E5-6C54A865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" y="853673"/>
            <a:ext cx="4872251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latin typeface="Bookman Old Style" pitchFamily="18" charset="0"/>
              </a:rPr>
              <a:t>Драматургия</a:t>
            </a:r>
            <a:r>
              <a:rPr lang="en-US" sz="5000" dirty="0">
                <a:latin typeface="Bookman Old Style" pitchFamily="18" charset="0"/>
              </a:rPr>
              <a:t/>
            </a:r>
            <a:br>
              <a:rPr lang="en-US" sz="5000" dirty="0">
                <a:latin typeface="Bookman Old Style" pitchFamily="18" charset="0"/>
              </a:rPr>
            </a:br>
            <a:endParaRPr lang="en-US" sz="5000" dirty="0">
              <a:latin typeface="Bookman Old Style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9D97E5F-5B8C-4771-9794-A32CE2D42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9083" y="853673"/>
            <a:ext cx="5715000" cy="5004794"/>
          </a:xfrm>
          <a:solidFill>
            <a:srgbClr val="7F7F7F">
              <a:alpha val="50196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itchFamily="18" charset="0"/>
              </a:rPr>
              <a:t>Оказывает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сильное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влияние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благодаря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компактности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концентрированности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действия</a:t>
            </a:r>
            <a:r>
              <a:rPr lang="en-US" dirty="0">
                <a:latin typeface="Bookman Old Style" pitchFamily="18" charset="0"/>
              </a:rPr>
              <a:t>. </a:t>
            </a:r>
            <a:r>
              <a:rPr lang="en-US" dirty="0" err="1">
                <a:latin typeface="Bookman Old Style" pitchFamily="18" charset="0"/>
              </a:rPr>
              <a:t>Читателю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легче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узнать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себя</a:t>
            </a:r>
            <a:r>
              <a:rPr lang="en-US" dirty="0">
                <a:latin typeface="Bookman Old Style" pitchFamily="18" charset="0"/>
              </a:rPr>
              <a:t> в </a:t>
            </a:r>
            <a:r>
              <a:rPr lang="en-US" dirty="0" err="1">
                <a:latin typeface="Bookman Old Style" pitchFamily="18" charset="0"/>
              </a:rPr>
              <a:t>герое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пьесы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нежели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романа</a:t>
            </a:r>
            <a:r>
              <a:rPr lang="en-US" dirty="0">
                <a:latin typeface="Bookman Old Style" pitchFamily="18" charset="0"/>
              </a:rPr>
              <a:t>, и </a:t>
            </a:r>
            <a:r>
              <a:rPr lang="en-US" dirty="0" err="1">
                <a:latin typeface="Bookman Old Style" pitchFamily="18" charset="0"/>
              </a:rPr>
              <a:t>сама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форма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диалога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или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полилога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нам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ближе</a:t>
            </a:r>
            <a:r>
              <a:rPr lang="en-US" dirty="0">
                <a:latin typeface="Bookman Old Style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</p:txBody>
      </p:sp>
      <p:sp>
        <p:nvSpPr>
          <p:cNvPr id="14" name="sketchy content container">
            <a:extLst>
              <a:ext uri="{FF2B5EF4-FFF2-40B4-BE49-F238E27FC236}">
                <a16:creationId xmlns:a16="http://schemas.microsoft.com/office/drawing/2014/main" xmlns="" id="{E0C43A58-225D-452D-8185-0D89D1EED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184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362EF-EEB9-4591-A2C5-D5B8EC18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647" y="477672"/>
            <a:ext cx="7205609" cy="124194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>
                <a:latin typeface="Arial Narrow" pitchFamily="34" charset="0"/>
              </a:rPr>
              <a:t>Шоу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Бернард</a:t>
            </a:r>
            <a:endParaRPr lang="en-US" sz="20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Arial Narrow" pitchFamily="34" charset="0"/>
              </a:rPr>
              <a:t>Пигмалион</a:t>
            </a:r>
            <a:r>
              <a:rPr lang="en-US" sz="2000" dirty="0">
                <a:latin typeface="Arial Narrow" pitchFamily="34" charset="0"/>
              </a:rPr>
              <a:t> [</a:t>
            </a:r>
            <a:r>
              <a:rPr lang="en-US" sz="2000" dirty="0" err="1">
                <a:latin typeface="Arial Narrow" pitchFamily="34" charset="0"/>
              </a:rPr>
              <a:t>Текст</a:t>
            </a:r>
            <a:r>
              <a:rPr lang="en-US" sz="2000" dirty="0">
                <a:latin typeface="Arial Narrow" pitchFamily="34" charset="0"/>
              </a:rPr>
              <a:t>] : </a:t>
            </a:r>
            <a:r>
              <a:rPr lang="en-US" sz="2000" dirty="0" err="1">
                <a:latin typeface="Arial Narrow" pitchFamily="34" charset="0"/>
              </a:rPr>
              <a:t>пьеса</a:t>
            </a:r>
            <a:r>
              <a:rPr lang="en-US" sz="2000" dirty="0">
                <a:latin typeface="Arial Narrow" pitchFamily="34" charset="0"/>
              </a:rPr>
              <a:t> в 5-ти д. / </a:t>
            </a:r>
            <a:r>
              <a:rPr lang="en-US" sz="2000" dirty="0" err="1">
                <a:latin typeface="Arial Narrow" pitchFamily="34" charset="0"/>
              </a:rPr>
              <a:t>Бернард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Шоу</a:t>
            </a:r>
            <a:r>
              <a:rPr lang="en-US" sz="2000" dirty="0">
                <a:latin typeface="Arial Narrow" pitchFamily="34" charset="0"/>
              </a:rPr>
              <a:t> ; [</a:t>
            </a:r>
            <a:r>
              <a:rPr lang="en-US" sz="2000" dirty="0" err="1">
                <a:latin typeface="Arial Narrow" pitchFamily="34" charset="0"/>
              </a:rPr>
              <a:t>пер</a:t>
            </a:r>
            <a:r>
              <a:rPr lang="en-US" sz="2000" dirty="0">
                <a:latin typeface="Arial Narrow" pitchFamily="34" charset="0"/>
              </a:rPr>
              <a:t>. с </a:t>
            </a:r>
            <a:r>
              <a:rPr lang="en-US" sz="2000" dirty="0" err="1">
                <a:latin typeface="Arial Narrow" pitchFamily="34" charset="0"/>
              </a:rPr>
              <a:t>англ</a:t>
            </a:r>
            <a:r>
              <a:rPr lang="en-US" sz="2000" dirty="0">
                <a:latin typeface="Arial Narrow" pitchFamily="34" charset="0"/>
              </a:rPr>
              <a:t>. Е. </a:t>
            </a:r>
            <a:r>
              <a:rPr lang="en-US" sz="2000" dirty="0" err="1">
                <a:latin typeface="Arial Narrow" pitchFamily="34" charset="0"/>
              </a:rPr>
              <a:t>Калашниковой</a:t>
            </a:r>
            <a:r>
              <a:rPr lang="en-US" sz="2000" dirty="0">
                <a:latin typeface="Arial Narrow" pitchFamily="34" charset="0"/>
              </a:rPr>
              <a:t> ; </a:t>
            </a:r>
            <a:r>
              <a:rPr lang="en-US" sz="2000" dirty="0" err="1">
                <a:latin typeface="Arial Narrow" pitchFamily="34" charset="0"/>
              </a:rPr>
              <a:t>предисл</a:t>
            </a:r>
            <a:r>
              <a:rPr lang="en-US" sz="2000" dirty="0">
                <a:latin typeface="Arial Narrow" pitchFamily="34" charset="0"/>
              </a:rPr>
              <a:t>. Б. </a:t>
            </a:r>
            <a:r>
              <a:rPr lang="en-US" sz="2000" dirty="0" err="1">
                <a:latin typeface="Arial Narrow" pitchFamily="34" charset="0"/>
              </a:rPr>
              <a:t>Мицкевича</a:t>
            </a:r>
            <a:r>
              <a:rPr lang="en-US" sz="2000" dirty="0">
                <a:latin typeface="Arial Narrow" pitchFamily="34" charset="0"/>
              </a:rPr>
              <a:t>]. - </a:t>
            </a:r>
            <a:r>
              <a:rPr lang="en-US" sz="2000" dirty="0" err="1">
                <a:latin typeface="Arial Narrow" pitchFamily="34" charset="0"/>
              </a:rPr>
              <a:t>Минск</a:t>
            </a:r>
            <a:r>
              <a:rPr lang="en-US" sz="2000" dirty="0">
                <a:latin typeface="Arial Narrow" pitchFamily="34" charset="0"/>
              </a:rPr>
              <a:t> : </a:t>
            </a:r>
            <a:r>
              <a:rPr lang="en-US" sz="2000" dirty="0" err="1">
                <a:latin typeface="Arial Narrow" pitchFamily="34" charset="0"/>
              </a:rPr>
              <a:t>Юнацтва</a:t>
            </a:r>
            <a:r>
              <a:rPr lang="en-US" sz="2000" dirty="0">
                <a:latin typeface="Arial Narrow" pitchFamily="34" charset="0"/>
              </a:rPr>
              <a:t>, 1982. - 96 с.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9F697"/>
          </a:solidFill>
          <a:ln w="38100" cap="rnd">
            <a:solidFill>
              <a:srgbClr val="F9F697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6BEC8E-7FA6-4064-A5BB-562524E65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5" y="2706624"/>
            <a:ext cx="7191961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В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основе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сюжета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древнегреческий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миф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о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том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как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скульптор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старается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оживить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созданную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им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прекрасную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статую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А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герой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пьесы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Шоу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из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простой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цветочницы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за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месяцев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пытается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сделать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утонченную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аристократку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r>
              <a:rPr lang="ru-RU" sz="2200" dirty="0">
                <a:latin typeface="Arial" pitchFamily="34" charset="0"/>
                <a:ea typeface="+mn-lt"/>
                <a:cs typeface="Arial" pitchFamily="34" charset="0"/>
              </a:rPr>
              <a:t>""</a:t>
            </a:r>
            <a:r>
              <a:rPr lang="ru-RU" sz="2200" dirty="0" err="1">
                <a:latin typeface="Arial" pitchFamily="34" charset="0"/>
                <a:ea typeface="+mn-lt"/>
                <a:cs typeface="Arial" pitchFamily="34" charset="0"/>
              </a:rPr>
              <a:t>Пигмалион</a:t>
            </a:r>
            <a:r>
              <a:rPr lang="ru-RU" sz="2200" dirty="0">
                <a:latin typeface="Arial" pitchFamily="34" charset="0"/>
                <a:ea typeface="+mn-lt"/>
                <a:cs typeface="Arial" pitchFamily="34" charset="0"/>
              </a:rPr>
              <a:t>" - это насмешка над поклонниками "</a:t>
            </a:r>
            <a:r>
              <a:rPr lang="ru-RU" sz="2200" dirty="0" err="1">
                <a:latin typeface="Arial" pitchFamily="34" charset="0"/>
                <a:ea typeface="+mn-lt"/>
                <a:cs typeface="Arial" pitchFamily="34" charset="0"/>
              </a:rPr>
              <a:t>голубой</a:t>
            </a:r>
            <a:r>
              <a:rPr lang="ru-RU" sz="2200" dirty="0">
                <a:latin typeface="Arial" pitchFamily="34" charset="0"/>
                <a:ea typeface="+mn-lt"/>
                <a:cs typeface="Arial" pitchFamily="34" charset="0"/>
              </a:rPr>
              <a:t> крови"… каждая моя пьеса была камнем, который я бросал в окна викторианского благополучия", - говорил Шоу.</a:t>
            </a:r>
            <a:br>
              <a:rPr lang="ru-RU" sz="2200" dirty="0">
                <a:latin typeface="Arial" pitchFamily="34" charset="0"/>
                <a:ea typeface="+mn-lt"/>
                <a:cs typeface="Arial" pitchFamily="34" charset="0"/>
              </a:rPr>
            </a:br>
            <a:endParaRPr lang="en-US" sz="2200" dirty="0">
              <a:latin typeface="Arial" pitchFamily="34" charset="0"/>
              <a:ea typeface="+mn-lt"/>
              <a:cs typeface="Arial" pitchFamily="34" charset="0"/>
            </a:endParaRPr>
          </a:p>
        </p:txBody>
      </p:sp>
      <p:pic>
        <p:nvPicPr>
          <p:cNvPr id="5" name="Рисунок 5" descr="Изображение выглядит как текст, книга, грузовик, припаркован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760EC7E-9830-4A87-968E-DA2AEDDC1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990" r="3679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911206422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678CC48C-9275-4EFA-9B84-8E818500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FCE448-D1D6-48BE-87A2-AB167B210C7D}"/>
              </a:ext>
            </a:extLst>
          </p:cNvPr>
          <p:cNvSpPr txBox="1"/>
          <p:nvPr/>
        </p:nvSpPr>
        <p:spPr>
          <a:xfrm>
            <a:off x="641604" y="4553712"/>
            <a:ext cx="10908792" cy="10698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Bookman Old Style" pitchFamily="18" charset="0"/>
                <a:ea typeface="+mj-ea"/>
                <a:cs typeface="+mj-cs"/>
              </a:rPr>
              <a:t>Спасибо</a:t>
            </a:r>
            <a:r>
              <a:rPr lang="en-US" sz="6000" b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sz="6000" b="1" dirty="0" err="1">
                <a:latin typeface="Bookman Old Style" pitchFamily="18" charset="0"/>
                <a:ea typeface="+mj-ea"/>
                <a:cs typeface="+mj-cs"/>
              </a:rPr>
              <a:t>за</a:t>
            </a:r>
            <a:r>
              <a:rPr lang="en-US" sz="6000" b="1" dirty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sz="6000" b="1" dirty="0" err="1">
                <a:latin typeface="Bookman Old Style" pitchFamily="18" charset="0"/>
                <a:ea typeface="+mj-ea"/>
                <a:cs typeface="+mj-cs"/>
              </a:rPr>
              <a:t>внимание</a:t>
            </a:r>
            <a:r>
              <a:rPr lang="en-US" sz="6000" b="1" dirty="0">
                <a:latin typeface="Bookman Old Style" pitchFamily="18" charset="0"/>
                <a:ea typeface="+mj-ea"/>
                <a:cs typeface="+mj-cs"/>
              </a:rPr>
              <a:t>!</a:t>
            </a:r>
          </a:p>
        </p:txBody>
      </p:sp>
      <p:pic>
        <p:nvPicPr>
          <p:cNvPr id="4" name="Рисунок 4" descr="Изображение выглядит как внутренний, книга, другой, наполнен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5264FA9-7280-420D-BADB-9C5AF1FC2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0" b="6970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555637841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3" name="Rectangle 11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6E625-5249-46AD-9377-1E6F899B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 err="1">
                <a:latin typeface="Bookman Old Style" pitchFamily="18" charset="0"/>
              </a:rPr>
              <a:t>Какая</a:t>
            </a:r>
            <a:r>
              <a:rPr lang="en-US" sz="3100" b="1" dirty="0">
                <a:latin typeface="Bookman Old Style" pitchFamily="18" charset="0"/>
              </a:rPr>
              <a:t> </a:t>
            </a:r>
            <a:r>
              <a:rPr lang="en-US" sz="3100" b="1" dirty="0" err="1">
                <a:latin typeface="Bookman Old Style" pitchFamily="18" charset="0"/>
              </a:rPr>
              <a:t>литература</a:t>
            </a:r>
            <a:r>
              <a:rPr lang="en-US" sz="3100" b="1" dirty="0">
                <a:latin typeface="Bookman Old Style" pitchFamily="18" charset="0"/>
              </a:rPr>
              <a:t> </a:t>
            </a:r>
            <a:r>
              <a:rPr lang="en-US" sz="3100" b="1" dirty="0" err="1">
                <a:latin typeface="Bookman Old Style" pitchFamily="18" charset="0"/>
              </a:rPr>
              <a:t>помогает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7B54C"/>
          </a:solidFill>
          <a:ln w="38100" cap="rnd">
            <a:solidFill>
              <a:srgbClr val="F7B54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86C2B7-35F3-4E30-8175-3798A488C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2476500"/>
            <a:ext cx="6096000" cy="4381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Bookman Old Style" pitchFamily="18" charset="0"/>
                <a:ea typeface="Tahoma"/>
                <a:cs typeface="Tahoma"/>
              </a:rPr>
              <a:t>	</a:t>
            </a:r>
            <a:r>
              <a:rPr lang="en-US" sz="2400" dirty="0" err="1" smtClean="0">
                <a:latin typeface="Bookman Old Style" pitchFamily="18" charset="0"/>
                <a:ea typeface="Tahoma"/>
                <a:cs typeface="Tahoma"/>
              </a:rPr>
              <a:t>Литература</a:t>
            </a:r>
            <a:r>
              <a:rPr lang="en-US" sz="2400" dirty="0" smtClean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подбирается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с </a:t>
            </a:r>
            <a:r>
              <a:rPr lang="en-US" sz="2400" dirty="0" smtClean="0">
                <a:latin typeface="Bookman Old Style" pitchFamily="18" charset="0"/>
                <a:ea typeface="Tahoma"/>
                <a:cs typeface="Tahoma"/>
              </a:rPr>
              <a:t>	</a:t>
            </a:r>
            <a:r>
              <a:rPr lang="en-US" sz="2400" dirty="0" err="1" smtClean="0">
                <a:latin typeface="Bookman Old Style" pitchFamily="18" charset="0"/>
                <a:ea typeface="Tahoma"/>
                <a:cs typeface="Tahoma"/>
              </a:rPr>
              <a:t>учётом</a:t>
            </a:r>
            <a:r>
              <a:rPr lang="en-US" sz="2400" dirty="0" smtClean="0">
                <a:latin typeface="Bookman Old Style" pitchFamily="18" charset="0"/>
                <a:ea typeface="Tahoma"/>
                <a:cs typeface="Tahoma"/>
              </a:rPr>
              <a:t> 3 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 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принципов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: </a:t>
            </a:r>
            <a:endParaRPr lang="ru-RU" sz="3600" dirty="0">
              <a:latin typeface="Bookman Old Style" pitchFamily="18" charset="0"/>
              <a:ea typeface="Tahoma"/>
              <a:cs typeface="Tahoma"/>
            </a:endParaRP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уровень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сложности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предлагаемой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книги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; 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герой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книги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должен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быть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читателю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«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по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плечу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»;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 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актуальность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—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ситуации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в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книге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и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ситуация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, в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которой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находится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ru-RU" sz="2400" dirty="0" smtClean="0">
                <a:latin typeface="Bookman Old Style" pitchFamily="18" charset="0"/>
                <a:ea typeface="Tahoma"/>
                <a:cs typeface="Tahoma"/>
              </a:rPr>
              <a:t>читатель</a:t>
            </a:r>
            <a:r>
              <a:rPr lang="en-US" sz="2400" dirty="0" smtClean="0">
                <a:latin typeface="Bookman Old Style" pitchFamily="18" charset="0"/>
                <a:ea typeface="Tahoma"/>
                <a:cs typeface="Tahoma"/>
              </a:rPr>
              <a:t>,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максимально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 </a:t>
            </a:r>
            <a:r>
              <a:rPr lang="en-US" sz="2400" dirty="0" err="1">
                <a:latin typeface="Bookman Old Style" pitchFamily="18" charset="0"/>
                <a:ea typeface="Tahoma"/>
                <a:cs typeface="Tahoma"/>
              </a:rPr>
              <a:t>похожи</a:t>
            </a:r>
            <a:r>
              <a:rPr lang="en-US" sz="2400" dirty="0">
                <a:latin typeface="Bookman Old Style" pitchFamily="18" charset="0"/>
                <a:ea typeface="Tahoma"/>
                <a:cs typeface="Tahoma"/>
              </a:rPr>
              <a:t>.</a:t>
            </a:r>
            <a:r>
              <a:rPr lang="en-US" sz="2400" dirty="0">
                <a:latin typeface="The Serif Hand Black"/>
                <a:ea typeface="Tahoma"/>
                <a:cs typeface="Tahoma"/>
              </a:rPr>
              <a:t/>
            </a:r>
            <a:br>
              <a:rPr lang="en-US" sz="2400" dirty="0">
                <a:latin typeface="The Serif Hand Black"/>
                <a:ea typeface="Tahoma"/>
                <a:cs typeface="Tahoma"/>
              </a:rPr>
            </a:br>
            <a:endParaRPr lang="en-US" sz="2000" dirty="0">
              <a:latin typeface="The Serif Hand Black"/>
              <a:ea typeface="Tahoma"/>
              <a:cs typeface="Tahoma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5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35" name="Ink 1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70477C5-0410-4E4F-97A1-F84C2465C187}"/>
                  </a:ext>
                  <a:ext uri="{C183D7F6-B498-43B3-948B-1728B52AA6E4}">
                    <adec:decorative xmlns:adec="http://schemas.microsoft.com/office/drawing/2017/decorative" xmlns="" xmlns:p14="http://schemas.microsoft.com/office/powerpoint/2010/main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5" descr="Изображение выглядит как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9120B3B-F3D0-4E2F-95BB-3EBC1A227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249200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C05CBC3C-2E5A-4839-8B9B-2E5A6ADF0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27FF362-FC97-4BF5-949B-D4ADFA26E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2ED43D-46FE-4206-88DE-E16931D8F2CD}"/>
              </a:ext>
            </a:extLst>
          </p:cNvPr>
          <p:cNvSpPr txBox="1"/>
          <p:nvPr/>
        </p:nvSpPr>
        <p:spPr>
          <a:xfrm>
            <a:off x="5240739" y="1828800"/>
            <a:ext cx="6951261" cy="459929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latin typeface="Bookman Old Style" pitchFamily="18" charset="0"/>
              </a:rPr>
              <a:t>Можно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ли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сказать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что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приступив</a:t>
            </a:r>
            <a:r>
              <a:rPr lang="en-US" dirty="0">
                <a:latin typeface="Bookman Old Style" pitchFamily="18" charset="0"/>
              </a:rPr>
              <a:t> к </a:t>
            </a:r>
            <a:r>
              <a:rPr lang="en-US" dirty="0" err="1">
                <a:latin typeface="Bookman Old Style" pitchFamily="18" charset="0"/>
              </a:rPr>
              <a:t>чтению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по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чьему-либо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совету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человек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остается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власти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этого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совета</a:t>
            </a:r>
            <a:r>
              <a:rPr lang="en-US" dirty="0">
                <a:latin typeface="Bookman Old Style" pitchFamily="18" charset="0"/>
              </a:rPr>
              <a:t> и </a:t>
            </a:r>
            <a:r>
              <a:rPr lang="en-US" dirty="0" err="1">
                <a:latin typeface="Bookman Old Style" pitchFamily="18" charset="0"/>
              </a:rPr>
              <a:t>во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время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чтения</a:t>
            </a:r>
            <a:r>
              <a:rPr lang="en-US" dirty="0">
                <a:latin typeface="Bookman Old Style" pitchFamily="18" charset="0"/>
              </a:rPr>
              <a:t>? </a:t>
            </a:r>
            <a:r>
              <a:rPr lang="en-US" dirty="0" err="1">
                <a:latin typeface="Bookman Old Style" pitchFamily="18" charset="0"/>
              </a:rPr>
              <a:t>Безусловно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нет</a:t>
            </a:r>
            <a:r>
              <a:rPr lang="en-US" dirty="0">
                <a:latin typeface="Bookman Old Style" pitchFamily="18" charset="0"/>
              </a:rPr>
              <a:t>. </a:t>
            </a:r>
            <a:r>
              <a:rPr lang="en-US" dirty="0" err="1">
                <a:latin typeface="Bookman Old Style" pitchFamily="18" charset="0"/>
              </a:rPr>
              <a:t>Чтение</a:t>
            </a:r>
            <a:r>
              <a:rPr lang="en-US" dirty="0">
                <a:latin typeface="Bookman Old Style" pitchFamily="18" charset="0"/>
              </a:rPr>
              <a:t>, а </a:t>
            </a:r>
            <a:r>
              <a:rPr lang="en-US" dirty="0" err="1">
                <a:latin typeface="Bookman Old Style" pitchFamily="18" charset="0"/>
              </a:rPr>
              <a:t>точнее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восприятие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прочитанного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как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бы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размывает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этот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совет</a:t>
            </a:r>
            <a:r>
              <a:rPr lang="en-US" dirty="0">
                <a:latin typeface="Bookman Old Style" pitchFamily="18" charset="0"/>
              </a:rPr>
              <a:t>. У </a:t>
            </a:r>
            <a:r>
              <a:rPr lang="en-US" dirty="0" err="1">
                <a:latin typeface="Bookman Old Style" pitchFamily="18" charset="0"/>
              </a:rPr>
              <a:t>читающего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проявляется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индивидуальность</a:t>
            </a:r>
            <a:r>
              <a:rPr lang="en-US" dirty="0">
                <a:latin typeface="Bookman Old Style" pitchFamily="18" charset="0"/>
              </a:rPr>
              <a:t>, </a:t>
            </a:r>
            <a:r>
              <a:rPr lang="ru-RU" dirty="0" smtClean="0">
                <a:latin typeface="Bookman Old Style" pitchFamily="18" charset="0"/>
              </a:rPr>
              <a:t>                 </a:t>
            </a:r>
            <a:r>
              <a:rPr lang="en-US" dirty="0" err="1" smtClean="0">
                <a:latin typeface="Bookman Old Style" pitchFamily="18" charset="0"/>
              </a:rPr>
              <a:t>неповторимость</a:t>
            </a:r>
            <a:r>
              <a:rPr lang="en-US" dirty="0">
                <a:latin typeface="Bookman Old Style" pitchFamily="18" charset="0"/>
              </a:rPr>
              <a:t>, </a:t>
            </a:r>
            <a:r>
              <a:rPr lang="en-US" dirty="0" err="1">
                <a:latin typeface="Bookman Old Style" pitchFamily="18" charset="0"/>
              </a:rPr>
              <a:t>суверенность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его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внутреннего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мира</a:t>
            </a:r>
            <a:r>
              <a:rPr lang="en-US" dirty="0">
                <a:latin typeface="Bookman Old Style" pitchFamily="18" charset="0"/>
              </a:rPr>
              <a:t>. В </a:t>
            </a:r>
            <a:r>
              <a:rPr lang="en-US" dirty="0" err="1">
                <a:latin typeface="Bookman Old Style" pitchFamily="18" charset="0"/>
              </a:rPr>
              <a:t>этом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состоит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великая</a:t>
            </a:r>
            <a:r>
              <a:rPr lang="en-US" dirty="0">
                <a:latin typeface="Bookman Old Style" pitchFamily="18" charset="0"/>
              </a:rPr>
              <a:t> "</a:t>
            </a:r>
            <a:r>
              <a:rPr lang="en-US" dirty="0" err="1">
                <a:latin typeface="Bookman Old Style" pitchFamily="18" charset="0"/>
              </a:rPr>
              <a:t>охранительная</a:t>
            </a:r>
            <a:r>
              <a:rPr lang="en-US" dirty="0">
                <a:latin typeface="Bookman Old Style" pitchFamily="18" charset="0"/>
              </a:rPr>
              <a:t> </a:t>
            </a:r>
            <a:r>
              <a:rPr lang="en-US" dirty="0" err="1">
                <a:latin typeface="Bookman Old Style" pitchFamily="18" charset="0"/>
              </a:rPr>
              <a:t>функция</a:t>
            </a:r>
            <a:r>
              <a:rPr lang="en-US" dirty="0">
                <a:latin typeface="Bookman Old Style" pitchFamily="18" charset="0"/>
              </a:rPr>
              <a:t> </a:t>
            </a:r>
            <a:endParaRPr lang="ru-RU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 smtClean="0">
                <a:latin typeface="Bookman Old Style" pitchFamily="18" charset="0"/>
              </a:rPr>
              <a:t>литера</a:t>
            </a:r>
            <a:r>
              <a:rPr lang="ru-RU" dirty="0" smtClean="0">
                <a:latin typeface="Bookman Old Style" pitchFamily="18" charset="0"/>
              </a:rPr>
              <a:t>т</a:t>
            </a:r>
            <a:r>
              <a:rPr lang="en-US" dirty="0" err="1" smtClean="0">
                <a:latin typeface="Bookman Old Style" pitchFamily="18" charset="0"/>
              </a:rPr>
              <a:t>уры</a:t>
            </a:r>
            <a:r>
              <a:rPr lang="en-US" dirty="0">
                <a:latin typeface="Bookman Old Style" pitchFamily="18" charset="0"/>
              </a:rPr>
              <a:t>". </a:t>
            </a:r>
            <a:br>
              <a:rPr lang="en-US" dirty="0">
                <a:latin typeface="Bookman Old Style" pitchFamily="18" charset="0"/>
              </a:rPr>
            </a:br>
            <a:endParaRPr lang="en-US" dirty="0">
              <a:latin typeface="Bookman Old Style" pitchFamily="18" charset="0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Ю</a:t>
            </a:r>
            <a:r>
              <a:rPr lang="en-US" dirty="0" smtClean="0"/>
              <a:t>. </a:t>
            </a:r>
            <a:r>
              <a:rPr lang="en-US" dirty="0"/>
              <a:t>Н. </a:t>
            </a:r>
            <a:r>
              <a:rPr lang="en-US" dirty="0" err="1"/>
              <a:t>Дрешер</a:t>
            </a:r>
            <a:r>
              <a:rPr lang="en-US" dirty="0"/>
              <a:t> 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 smtClean="0"/>
              <a:t>Библиотерапия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120132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xmlns="" id="{32D45EE4-C4F0-4F72-B1C6-39F596D13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xmlns="" id="{9F1CB5E5-9EED-4E42-933B-C248FB02D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19D84F-0ADA-43D0-8772-28034C26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077210"/>
            <a:ext cx="8055864" cy="309744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ВАЖНО! </a:t>
            </a:r>
            <a:r>
              <a:rPr lang="en-US" sz="2800" dirty="0" err="1">
                <a:solidFill>
                  <a:schemeClr val="bg1"/>
                </a:solidFill>
              </a:rPr>
              <a:t>Данный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список</a:t>
            </a:r>
            <a:r>
              <a:rPr lang="en-US" sz="2800" dirty="0">
                <a:solidFill>
                  <a:schemeClr val="bg1"/>
                </a:solidFill>
              </a:rPr>
              <a:t> — </a:t>
            </a:r>
            <a:r>
              <a:rPr lang="en-US" sz="2800" dirty="0" err="1">
                <a:solidFill>
                  <a:schemeClr val="bg1"/>
                </a:solidFill>
              </a:rPr>
              <a:t>всего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лишь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показывает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что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любые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жанры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способны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помочь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если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будут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правильно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подобраны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Но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это</a:t>
            </a:r>
            <a:r>
              <a:rPr lang="en-US" sz="2800" dirty="0">
                <a:solidFill>
                  <a:schemeClr val="bg1"/>
                </a:solidFill>
              </a:rPr>
              <a:t> НЕ </a:t>
            </a:r>
            <a:r>
              <a:rPr lang="en-US" sz="2800" dirty="0" err="1">
                <a:solidFill>
                  <a:schemeClr val="bg1"/>
                </a:solidFill>
              </a:rPr>
              <a:t>предписание</a:t>
            </a:r>
            <a:r>
              <a:rPr lang="en-US" sz="2800" dirty="0">
                <a:solidFill>
                  <a:schemeClr val="bg1"/>
                </a:solidFill>
              </a:rPr>
              <a:t> и НЕ </a:t>
            </a:r>
            <a:r>
              <a:rPr lang="en-US" sz="2800" dirty="0" err="1">
                <a:solidFill>
                  <a:schemeClr val="bg1"/>
                </a:solidFill>
              </a:rPr>
              <a:t>руководство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которым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стоит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ограничиваться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953BC39-9D68-40BE-BF3C-5C4EB782AF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296237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xmlns="" id="{A9D2268A-D939-4E78-91B6-6C7E4640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книга, полка, комната, библиоте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06E9CD4-9A5E-4DC0-85FA-F6B9A6811A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40000"/>
          </a:blip>
          <a:srcRect l="889" r="-1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2C670E-9414-43DB-A1F4-FA27CB20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5" y="853673"/>
            <a:ext cx="4267655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err="1" smtClean="0">
                <a:latin typeface="Bookman Old Style" pitchFamily="18" charset="0"/>
                <a:ea typeface="+mj-lt"/>
                <a:cs typeface="+mj-lt"/>
              </a:rPr>
              <a:t>Научпоп</a:t>
            </a:r>
            <a:r>
              <a:rPr lang="en-US" sz="5400" dirty="0" smtClean="0">
                <a:latin typeface="Bookman Old Style" pitchFamily="18" charset="0"/>
                <a:ea typeface="+mj-lt"/>
                <a:cs typeface="+mj-lt"/>
              </a:rPr>
              <a:t/>
            </a:r>
            <a:br>
              <a:rPr lang="en-US" sz="5400" dirty="0" smtClean="0">
                <a:latin typeface="Bookman Old Style" pitchFamily="18" charset="0"/>
                <a:ea typeface="+mj-lt"/>
                <a:cs typeface="+mj-lt"/>
              </a:rPr>
            </a:br>
            <a:r>
              <a:rPr lang="en-US" sz="1600" dirty="0" smtClean="0">
                <a:latin typeface="Bookman Old Style" pitchFamily="18" charset="0"/>
                <a:ea typeface="+mj-lt"/>
                <a:cs typeface="+mj-lt"/>
              </a:rPr>
              <a:t>(</a:t>
            </a:r>
            <a:r>
              <a:rPr lang="ru-RU" sz="1600" dirty="0" smtClean="0">
                <a:latin typeface="Bookman Old Style" pitchFamily="18" charset="0"/>
              </a:rPr>
              <a:t>Научно-популярная литература</a:t>
            </a:r>
            <a:r>
              <a:rPr lang="en-US" sz="1600" dirty="0" smtClean="0">
                <a:latin typeface="Bookman Old Style" pitchFamily="18" charset="0"/>
              </a:rPr>
              <a:t>)</a:t>
            </a: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en-US" sz="5400" dirty="0">
                <a:latin typeface="Bookman Old Style" pitchFamily="18" charset="0"/>
                <a:ea typeface="+mj-lt"/>
                <a:cs typeface="+mj-lt"/>
              </a:rPr>
              <a:t/>
            </a:r>
            <a:br>
              <a:rPr lang="en-US" sz="5400" dirty="0">
                <a:latin typeface="Bookman Old Style" pitchFamily="18" charset="0"/>
                <a:ea typeface="+mj-lt"/>
                <a:cs typeface="+mj-lt"/>
              </a:rPr>
            </a:br>
            <a:endParaRPr lang="en-US" sz="5400" dirty="0">
              <a:latin typeface="Bookman Old Style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B958F6-A4CB-4F9C-A7C4-B0D8C45E6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9083" y="853673"/>
            <a:ext cx="5715000" cy="5004794"/>
          </a:xfrm>
          <a:solidFill>
            <a:srgbClr val="7F7F7F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Задача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 </a:t>
            </a: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узнать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 </a:t>
            </a: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основное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, </a:t>
            </a: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не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 </a:t>
            </a: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вдаваясь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 в </a:t>
            </a: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подробности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, и </a:t>
            </a: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чтобы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 </a:t>
            </a: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подача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 </a:t>
            </a: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была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 </a:t>
            </a: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простой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 и </a:t>
            </a:r>
            <a:r>
              <a:rPr lang="en-US" dirty="0" err="1">
                <a:latin typeface="Bookman Old Style" pitchFamily="18" charset="0"/>
                <a:ea typeface="+mn-lt"/>
                <a:cs typeface="+mn-lt"/>
              </a:rPr>
              <a:t>интересной</a:t>
            </a:r>
            <a:r>
              <a:rPr lang="en-US" dirty="0">
                <a:latin typeface="Bookman Old Style" pitchFamily="18" charset="0"/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/>
            </a:r>
            <a:br>
              <a:rPr lang="en-US" dirty="0">
                <a:ea typeface="+mn-lt"/>
                <a:cs typeface="+mn-lt"/>
              </a:rPr>
            </a:br>
            <a:endParaRPr lang="en-US" dirty="0"/>
          </a:p>
        </p:txBody>
      </p:sp>
      <p:sp>
        <p:nvSpPr>
          <p:cNvPr id="9" name="sketchy content container">
            <a:extLst>
              <a:ext uri="{FF2B5EF4-FFF2-40B4-BE49-F238E27FC236}">
                <a16:creationId xmlns:a16="http://schemas.microsoft.com/office/drawing/2014/main" xmlns="" id="{E0C43A58-225D-452D-8185-0D89D1EED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904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BD8D4D-B209-4865-85FF-7867D965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648" y="532262"/>
            <a:ext cx="7232904" cy="14330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err="1">
                <a:latin typeface="Arial Narrow" pitchFamily="34" charset="0"/>
              </a:rPr>
              <a:t>Моррис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Томас</a:t>
            </a:r>
            <a:endParaRPr lang="en-US" sz="2000" dirty="0">
              <a:latin typeface="Arial Narrow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err="1">
                <a:latin typeface="Arial Narrow" pitchFamily="34" charset="0"/>
              </a:rPr>
              <a:t>Безумная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медицина</a:t>
            </a:r>
            <a:r>
              <a:rPr lang="en-US" sz="2000" dirty="0">
                <a:latin typeface="Arial Narrow" pitchFamily="34" charset="0"/>
              </a:rPr>
              <a:t> [</a:t>
            </a:r>
            <a:r>
              <a:rPr lang="en-US" sz="2000" dirty="0" err="1">
                <a:latin typeface="Arial Narrow" pitchFamily="34" charset="0"/>
              </a:rPr>
              <a:t>Текст</a:t>
            </a:r>
            <a:r>
              <a:rPr lang="en-US" sz="2000" dirty="0">
                <a:latin typeface="Arial Narrow" pitchFamily="34" charset="0"/>
              </a:rPr>
              <a:t>] : </a:t>
            </a:r>
            <a:r>
              <a:rPr lang="en-US" sz="2000" dirty="0" err="1">
                <a:latin typeface="Arial Narrow" pitchFamily="34" charset="0"/>
              </a:rPr>
              <a:t>странные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заболевания</a:t>
            </a:r>
            <a:r>
              <a:rPr lang="en-US" sz="2000" dirty="0">
                <a:latin typeface="Arial Narrow" pitchFamily="34" charset="0"/>
              </a:rPr>
              <a:t> и </a:t>
            </a:r>
            <a:r>
              <a:rPr lang="en-US" sz="2000" dirty="0" err="1">
                <a:latin typeface="Arial Narrow" pitchFamily="34" charset="0"/>
              </a:rPr>
              <a:t>не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менее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странные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методы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лечения</a:t>
            </a:r>
            <a:r>
              <a:rPr lang="en-US" sz="2000" dirty="0">
                <a:latin typeface="Arial Narrow" pitchFamily="34" charset="0"/>
              </a:rPr>
              <a:t> в </a:t>
            </a:r>
            <a:r>
              <a:rPr lang="en-US" sz="2000" dirty="0" err="1">
                <a:latin typeface="Arial Narrow" pitchFamily="34" charset="0"/>
              </a:rPr>
              <a:t>истории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медицины</a:t>
            </a:r>
            <a:r>
              <a:rPr lang="en-US" sz="2000" dirty="0">
                <a:latin typeface="Arial Narrow" pitchFamily="34" charset="0"/>
              </a:rPr>
              <a:t> / </a:t>
            </a:r>
            <a:r>
              <a:rPr lang="en-US" sz="2000" dirty="0" err="1">
                <a:latin typeface="Arial Narrow" pitchFamily="34" charset="0"/>
              </a:rPr>
              <a:t>Томас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Моррис</a:t>
            </a:r>
            <a:r>
              <a:rPr lang="en-US" sz="2000" dirty="0">
                <a:latin typeface="Arial Narrow" pitchFamily="34" charset="0"/>
              </a:rPr>
              <a:t> ; [</a:t>
            </a:r>
            <a:r>
              <a:rPr lang="en-US" sz="2000" dirty="0" err="1">
                <a:latin typeface="Arial Narrow" pitchFamily="34" charset="0"/>
              </a:rPr>
              <a:t>перевод</a:t>
            </a:r>
            <a:r>
              <a:rPr lang="en-US" sz="2000" dirty="0">
                <a:latin typeface="Arial Narrow" pitchFamily="34" charset="0"/>
              </a:rPr>
              <a:t> с </a:t>
            </a:r>
            <a:r>
              <a:rPr lang="en-US" sz="2000" dirty="0" err="1">
                <a:latin typeface="Arial Narrow" pitchFamily="34" charset="0"/>
              </a:rPr>
              <a:t>английского</a:t>
            </a:r>
            <a:r>
              <a:rPr lang="en-US" sz="2000" dirty="0">
                <a:latin typeface="Arial Narrow" pitchFamily="34" charset="0"/>
              </a:rPr>
              <a:t> О. А. </a:t>
            </a:r>
            <a:r>
              <a:rPr lang="en-US" sz="2000" dirty="0" err="1">
                <a:latin typeface="Arial Narrow" pitchFamily="34" charset="0"/>
              </a:rPr>
              <a:t>Ляшенко</a:t>
            </a:r>
            <a:r>
              <a:rPr lang="en-US" sz="2000" dirty="0">
                <a:latin typeface="Arial Narrow" pitchFamily="34" charset="0"/>
              </a:rPr>
              <a:t>]. - </a:t>
            </a:r>
            <a:r>
              <a:rPr lang="en-US" sz="2000" dirty="0" err="1">
                <a:latin typeface="Arial Narrow" pitchFamily="34" charset="0"/>
              </a:rPr>
              <a:t>Москва</a:t>
            </a:r>
            <a:r>
              <a:rPr lang="en-US" sz="2000" dirty="0">
                <a:latin typeface="Arial Narrow" pitchFamily="34" charset="0"/>
              </a:rPr>
              <a:t> : </a:t>
            </a:r>
            <a:r>
              <a:rPr lang="en-US" sz="2000" dirty="0" err="1">
                <a:latin typeface="Arial Narrow" pitchFamily="34" charset="0"/>
              </a:rPr>
              <a:t>Бомбора</a:t>
            </a:r>
            <a:r>
              <a:rPr lang="en-US" sz="2000" dirty="0">
                <a:latin typeface="Arial Narrow" pitchFamily="34" charset="0"/>
              </a:rPr>
              <a:t>™, 2019. - 333, [1] с.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AE104"/>
          </a:solidFill>
          <a:ln w="38100" cap="rnd">
            <a:solidFill>
              <a:srgbClr val="DAE10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471FB2-44CB-4D96-A829-484DDB9DF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5" y="2706624"/>
            <a:ext cx="7178313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Arial" pitchFamily="34" charset="0"/>
                <a:ea typeface="+mn-lt"/>
                <a:cs typeface="Arial" pitchFamily="34" charset="0"/>
              </a:rPr>
              <a:t>Эта книга, сочетающая в себе увлекательную историю с пронзительным юмором, проведет вас по самым забавным, странным и удивительным уголкам медицинской истории, благодаря которой современные врачи имеют возможность и знания лечить многие заболевания.</a:t>
            </a:r>
            <a:endParaRPr lang="en-US" sz="2200" dirty="0">
              <a:latin typeface="Arial" pitchFamily="34" charset="0"/>
              <a:ea typeface="+mn-lt"/>
              <a:cs typeface="Arial" pitchFamily="34" charset="0"/>
            </a:endParaRPr>
          </a:p>
        </p:txBody>
      </p:sp>
      <p:pic>
        <p:nvPicPr>
          <p:cNvPr id="5" name="Рисунок 5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D9DBBF1-1066-43AE-9AB3-DBF0F53C3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63" r="6577"/>
          <a:stretch/>
        </p:blipFill>
        <p:spPr>
          <a:xfrm>
            <a:off x="21" y="1"/>
            <a:ext cx="4094308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569727666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9D2268A-D939-4E78-91B6-6C7E4640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корт, ракетка, проигрыватель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18A27A6-A98B-42FA-B453-FFCC24ABD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133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50E3EA-5743-4FC3-9AC0-776012D1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53673"/>
            <a:ext cx="5322627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err="1">
                <a:latin typeface="Bookman Old Style" pitchFamily="18" charset="0"/>
              </a:rPr>
              <a:t>Философская</a:t>
            </a:r>
            <a:r>
              <a:rPr lang="en-US" sz="5400" dirty="0">
                <a:latin typeface="Bookman Old Style" pitchFamily="18" charset="0"/>
              </a:rPr>
              <a:t> </a:t>
            </a:r>
            <a:r>
              <a:rPr lang="en-US" sz="5400" dirty="0" err="1">
                <a:latin typeface="Bookman Old Style" pitchFamily="18" charset="0"/>
              </a:rPr>
              <a:t>литература</a:t>
            </a:r>
            <a:r>
              <a:rPr lang="en-US" sz="5900" dirty="0"/>
              <a:t/>
            </a:r>
            <a:br>
              <a:rPr lang="en-US" sz="5900" dirty="0"/>
            </a:br>
            <a:endParaRPr lang="en-US" sz="59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1252D4-F230-4DBC-BBFD-729B7A3CF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9083" y="853673"/>
            <a:ext cx="5715000" cy="5004794"/>
          </a:xfrm>
          <a:solidFill>
            <a:srgbClr val="7F7F7F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itchFamily="18" charset="0"/>
              </a:rPr>
              <a:t>Поможет</a:t>
            </a:r>
            <a:r>
              <a:rPr lang="en-US" dirty="0">
                <a:latin typeface="Bookman Old Style" pitchFamily="18" charset="0"/>
              </a:rPr>
              <a:t>  </a:t>
            </a:r>
            <a:r>
              <a:rPr lang="en-US" dirty="0" err="1">
                <a:latin typeface="Bookman Old Style" pitchFamily="18" charset="0"/>
              </a:rPr>
              <a:t>получить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более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полную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картину</a:t>
            </a:r>
            <a:r>
              <a:rPr lang="en-US" dirty="0">
                <a:latin typeface="Bookman Old Style" pitchFamily="18" charset="0"/>
              </a:rPr>
              <a:t> о </a:t>
            </a:r>
            <a:r>
              <a:rPr lang="en-US" dirty="0" err="1">
                <a:latin typeface="Bookman Old Style" pitchFamily="18" charset="0"/>
              </a:rPr>
              <a:t>себе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других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людях</a:t>
            </a:r>
            <a:r>
              <a:rPr lang="en-US" dirty="0">
                <a:latin typeface="Bookman Old Style" pitchFamily="18" charset="0"/>
              </a:rPr>
              <a:t> и о </a:t>
            </a:r>
            <a:r>
              <a:rPr lang="en-US" dirty="0" err="1">
                <a:latin typeface="Bookman Old Style" pitchFamily="18" charset="0"/>
              </a:rPr>
              <a:t>мире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вообще</a:t>
            </a:r>
            <a:r>
              <a:rPr lang="en-US" dirty="0">
                <a:latin typeface="Bookman Old Style" pitchFamily="18" charset="0"/>
              </a:rPr>
              <a:t>. </a:t>
            </a:r>
            <a:r>
              <a:rPr lang="en-US" dirty="0" err="1">
                <a:latin typeface="Bookman Old Style" pitchFamily="18" charset="0"/>
              </a:rPr>
              <a:t>Позволит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понять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противоречие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между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миром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реальным</a:t>
            </a:r>
            <a:r>
              <a:rPr lang="en-US" dirty="0">
                <a:latin typeface="Bookman Old Style" pitchFamily="18" charset="0"/>
              </a:rPr>
              <a:t> и </a:t>
            </a:r>
            <a:r>
              <a:rPr lang="en-US" dirty="0" err="1">
                <a:latin typeface="Bookman Old Style" pitchFamily="18" charset="0"/>
              </a:rPr>
              <a:t>субъективным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(</a:t>
            </a:r>
            <a:r>
              <a:rPr lang="en-US" dirty="0" err="1" smtClean="0">
                <a:latin typeface="Bookman Old Style" pitchFamily="18" charset="0"/>
              </a:rPr>
              <a:t>внутренним</a:t>
            </a:r>
            <a:r>
              <a:rPr lang="en-US" dirty="0">
                <a:latin typeface="Bookman Old Style" pitchFamily="18" charset="0"/>
              </a:rPr>
              <a:t>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sketchy content container">
            <a:extLst>
              <a:ext uri="{FF2B5EF4-FFF2-40B4-BE49-F238E27FC236}">
                <a16:creationId xmlns:a16="http://schemas.microsoft.com/office/drawing/2014/main" xmlns="" id="{E0C43A58-225D-452D-8185-0D89D1EED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375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EF4E11-CCD5-41C8-BAF4-975FA5EE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545910"/>
            <a:ext cx="7191961" cy="1266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 dirty="0" err="1">
                <a:latin typeface="Arial Narrow" pitchFamily="34" charset="0"/>
              </a:rPr>
              <a:t>Франкл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Виктор</a:t>
            </a:r>
            <a:endParaRPr lang="en-US" sz="2000" b="1" dirty="0">
              <a:latin typeface="Arial Narrow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err="1">
                <a:latin typeface="Arial Narrow" pitchFamily="34" charset="0"/>
              </a:rPr>
              <a:t>Человек</a:t>
            </a:r>
            <a:r>
              <a:rPr lang="en-US" sz="2000" dirty="0">
                <a:latin typeface="Arial Narrow" pitchFamily="34" charset="0"/>
              </a:rPr>
              <a:t> в </a:t>
            </a:r>
            <a:r>
              <a:rPr lang="en-US" sz="2000" dirty="0" err="1">
                <a:latin typeface="Arial Narrow" pitchFamily="34" charset="0"/>
              </a:rPr>
              <a:t>поисках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смысла</a:t>
            </a:r>
            <a:r>
              <a:rPr lang="en-US" sz="2000" dirty="0">
                <a:latin typeface="Arial Narrow" pitchFamily="34" charset="0"/>
              </a:rPr>
              <a:t> [</a:t>
            </a:r>
            <a:r>
              <a:rPr lang="en-US" sz="2000" dirty="0" err="1">
                <a:latin typeface="Arial Narrow" pitchFamily="34" charset="0"/>
              </a:rPr>
              <a:t>Текст</a:t>
            </a:r>
            <a:r>
              <a:rPr lang="en-US" sz="2000" dirty="0">
                <a:latin typeface="Arial Narrow" pitchFamily="34" charset="0"/>
              </a:rPr>
              <a:t>] / </a:t>
            </a:r>
            <a:r>
              <a:rPr lang="en-US" sz="2000" dirty="0" err="1">
                <a:latin typeface="Arial Narrow" pitchFamily="34" charset="0"/>
              </a:rPr>
              <a:t>общ</a:t>
            </a:r>
            <a:r>
              <a:rPr lang="en-US" sz="2000" dirty="0">
                <a:latin typeface="Arial Narrow" pitchFamily="34" charset="0"/>
              </a:rPr>
              <a:t>. </a:t>
            </a:r>
            <a:r>
              <a:rPr lang="en-US" sz="2000" dirty="0" err="1">
                <a:latin typeface="Arial Narrow" pitchFamily="34" charset="0"/>
              </a:rPr>
              <a:t>ред</a:t>
            </a:r>
            <a:r>
              <a:rPr lang="en-US" sz="2000" dirty="0">
                <a:latin typeface="Arial Narrow" pitchFamily="34" charset="0"/>
              </a:rPr>
              <a:t>. Л. Г. </a:t>
            </a:r>
            <a:r>
              <a:rPr lang="en-US" sz="2000" dirty="0" err="1">
                <a:latin typeface="Arial Narrow" pitchFamily="34" charset="0"/>
              </a:rPr>
              <a:t>Гозмана</a:t>
            </a:r>
            <a:r>
              <a:rPr lang="en-US" sz="2000" dirty="0">
                <a:latin typeface="Arial Narrow" pitchFamily="34" charset="0"/>
              </a:rPr>
              <a:t>, Д. А. </a:t>
            </a:r>
            <a:r>
              <a:rPr lang="en-US" sz="2000" dirty="0" err="1">
                <a:latin typeface="Arial Narrow" pitchFamily="34" charset="0"/>
              </a:rPr>
              <a:t>Леонтьева</a:t>
            </a:r>
            <a:r>
              <a:rPr lang="en-US" sz="2000" dirty="0">
                <a:latin typeface="Arial Narrow" pitchFamily="34" charset="0"/>
              </a:rPr>
              <a:t> ; </a:t>
            </a:r>
            <a:r>
              <a:rPr lang="en-US" sz="2000" dirty="0" err="1">
                <a:latin typeface="Arial Narrow" pitchFamily="34" charset="0"/>
              </a:rPr>
              <a:t>вступ</a:t>
            </a:r>
            <a:r>
              <a:rPr lang="en-US" sz="2000" dirty="0">
                <a:latin typeface="Arial Narrow" pitchFamily="34" charset="0"/>
              </a:rPr>
              <a:t>. </a:t>
            </a:r>
            <a:r>
              <a:rPr lang="en-US" sz="2000" dirty="0" err="1">
                <a:latin typeface="Arial Narrow" pitchFamily="34" charset="0"/>
              </a:rPr>
              <a:t>ст</a:t>
            </a:r>
            <a:r>
              <a:rPr lang="en-US" sz="2000" dirty="0">
                <a:latin typeface="Arial Narrow" pitchFamily="34" charset="0"/>
              </a:rPr>
              <a:t>. Д. А. </a:t>
            </a:r>
            <a:r>
              <a:rPr lang="en-US" sz="2000" dirty="0" err="1">
                <a:latin typeface="Arial Narrow" pitchFamily="34" charset="0"/>
              </a:rPr>
              <a:t>Леонтьева</a:t>
            </a:r>
            <a:r>
              <a:rPr lang="en-US" sz="2000" dirty="0">
                <a:latin typeface="Arial Narrow" pitchFamily="34" charset="0"/>
              </a:rPr>
              <a:t>. - </a:t>
            </a:r>
            <a:r>
              <a:rPr lang="en-US" sz="2000" dirty="0" err="1">
                <a:latin typeface="Arial Narrow" pitchFamily="34" charset="0"/>
              </a:rPr>
              <a:t>Москва</a:t>
            </a:r>
            <a:r>
              <a:rPr lang="en-US" sz="2000" dirty="0">
                <a:latin typeface="Arial Narrow" pitchFamily="34" charset="0"/>
              </a:rPr>
              <a:t> : </a:t>
            </a:r>
            <a:r>
              <a:rPr lang="en-US" sz="2000" dirty="0" err="1">
                <a:latin typeface="Arial Narrow" pitchFamily="34" charset="0"/>
              </a:rPr>
              <a:t>Прогресс</a:t>
            </a:r>
            <a:r>
              <a:rPr lang="en-US" sz="2000" dirty="0">
                <a:latin typeface="Arial Narrow" pitchFamily="34" charset="0"/>
              </a:rPr>
              <a:t>, 1990. - 368 с.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05C"/>
          </a:solidFill>
          <a:ln w="38100" cap="rnd">
            <a:solidFill>
              <a:srgbClr val="FFF05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C6B494-2624-43C8-A1DD-CE6ECB0A0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5" y="2706624"/>
            <a:ext cx="7191961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В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сборник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включены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работы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автора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в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которых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освещаются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вопросы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важные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для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каждого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смысл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жизни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смерти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любовь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страдание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свобода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ответственность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гуманизм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религия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др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Большое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внимание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сборнике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уделено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вопросам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психотерапии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 </a:t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28406344_Viktor_Frankl_Chelovek_v_poiskah_smysla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81790" cy="6858000"/>
          </a:xfrm>
        </p:spPr>
      </p:pic>
    </p:spTree>
    <p:extLst>
      <p:ext uri="{BB962C8B-B14F-4D97-AF65-F5344CB8AC3E}">
        <p14:creationId xmlns:p14="http://schemas.microsoft.com/office/powerpoint/2010/main" xmlns="" val="1828472989"/>
      </p:ext>
    </p:extLst>
  </p:cSld>
  <p:clrMapOvr>
    <a:masterClrMapping/>
  </p:clrMapOvr>
  <p:transition spd="slow" advTm="11891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E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1040</Words>
  <Application>Microsoft Office PowerPoint</Application>
  <PresentationFormat>Произвольный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SketchyVTI</vt:lpstr>
      <vt:lpstr>Библиотерапия</vt:lpstr>
      <vt:lpstr>Слайд 2</vt:lpstr>
      <vt:lpstr>Какая литература помогает </vt:lpstr>
      <vt:lpstr>Слайд 4</vt:lpstr>
      <vt:lpstr>ВАЖНО! Данный список — всего лишь показывает, что любые жанры способны помочь, если будут правильно подобраны. Но это НЕ предписание и НЕ руководство, которым стоит ограничиваться. </vt:lpstr>
      <vt:lpstr>Научпоп (Научно-популярная литература)  </vt:lpstr>
      <vt:lpstr>Моррис, Томас Безумная медицина [Текст] : странные заболевания и не менее странные методы лечения в истории медицины / Томас Моррис ; [перевод с английского О. А. Ляшенко]. - Москва : Бомбора™, 2019. - 333, [1] с.</vt:lpstr>
      <vt:lpstr>Философская литература </vt:lpstr>
      <vt:lpstr>Франкл, Виктор Человек в поисках смысла [Текст] / общ. ред. Л. Г. Гозмана, Д. А. Леонтьева ; вступ. ст. Д. А. Леонтьева. - Москва : Прогресс, 1990. - 368 с.</vt:lpstr>
      <vt:lpstr>Биографии  и автобиографии </vt:lpstr>
      <vt:lpstr>Кракауэр, Джон В диких условиях [Текст] : Аляска притягивает многих людей… но не всех отпускает / Джон Кракауэр ; [пер. с англ. Д. А. Куликова]. - Москва : Э, 2016. - 413 с.  </vt:lpstr>
      <vt:lpstr>Классическая русская литература </vt:lpstr>
      <vt:lpstr>Толстой, Лев Николаевич Война и мир [Текст] : роман : [в 2 кн., в 4 т.] / Л. Н. Толстой ; [вступит. ст. и примеч. Л. Д. Опульской ; ил. А. В. Николаева]. - Москва : Худож. лит., 1983.  </vt:lpstr>
      <vt:lpstr> </vt:lpstr>
      <vt:lpstr>Ильф, Илья Двенадцать стульев [Текст] / Илья Ильф, Евгений Петров ; ил. Е. Шукаева. - Москва : Правда, 1991. - 400 с.  </vt:lpstr>
      <vt:lpstr>Фольклор, сказки </vt:lpstr>
      <vt:lpstr>Харрис, Джоэль Сказки дядюшки Римуса [Текст] / Джоэль Харрис ; пер. с англ. и обраб. М. Гершензона ; рис. А. Фроста. - Москва : Детская литература, 1989. - 127 с. </vt:lpstr>
      <vt:lpstr>Афоризмы </vt:lpstr>
      <vt:lpstr>Афоризмы старого Китая [Текст] / сост., пер. с кит., вступ. ст. и примеч. В. В. Малявина. - Москва : Наука, 1988. - 190 с. </vt:lpstr>
      <vt:lpstr>Научная фантастика </vt:lpstr>
      <vt:lpstr>Киз, Дэниел Цветы для Элджернона [Текст] : [роман] / Дэниел Киз ; [пер. с англ. Сергея Шарова]. - Москва : Э, 2018. - 316, [2] с.  </vt:lpstr>
      <vt:lpstr>Детективы, приключения </vt:lpstr>
      <vt:lpstr>Дивер, Джеффри Власть страха, или Собиратель Костей [Текст] : [роман] / Джеффри Дивер ; [пер. с англ. С. Алукард] . - Москва : АСТ ; Владимир : ВКТ, 2008. - 477, [1] с. </vt:lpstr>
      <vt:lpstr>Драматургия </vt:lpstr>
      <vt:lpstr>Шоу, Бернард Пигмалион [Текст] : пьеса в 5-ти д. / Бернард Шоу ; [пер. с англ. Е. Калашниковой ; предисл. Б. Мицкевича]. - Минск : Юнацтва, 1982. - 96 с.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libr</cp:lastModifiedBy>
  <cp:revision>14</cp:revision>
  <dcterms:created xsi:type="dcterms:W3CDTF">2020-03-23T12:44:14Z</dcterms:created>
  <dcterms:modified xsi:type="dcterms:W3CDTF">2020-03-25T10:32:52Z</dcterms:modified>
</cp:coreProperties>
</file>