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1" r:id="rId2"/>
    <p:sldId id="274" r:id="rId3"/>
    <p:sldId id="265" r:id="rId4"/>
    <p:sldId id="263" r:id="rId5"/>
    <p:sldId id="262" r:id="rId6"/>
    <p:sldId id="272" r:id="rId7"/>
    <p:sldId id="273" r:id="rId8"/>
    <p:sldId id="276" r:id="rId9"/>
    <p:sldId id="289" r:id="rId10"/>
    <p:sldId id="290" r:id="rId11"/>
    <p:sldId id="286" r:id="rId12"/>
    <p:sldId id="291" r:id="rId13"/>
    <p:sldId id="294" r:id="rId14"/>
    <p:sldId id="275" r:id="rId15"/>
    <p:sldId id="271" r:id="rId16"/>
    <p:sldId id="268" r:id="rId17"/>
    <p:sldId id="259" r:id="rId18"/>
    <p:sldId id="256" r:id="rId19"/>
    <p:sldId id="267" r:id="rId20"/>
    <p:sldId id="293" r:id="rId21"/>
    <p:sldId id="282" r:id="rId22"/>
    <p:sldId id="257" r:id="rId23"/>
    <p:sldId id="266" r:id="rId24"/>
    <p:sldId id="261" r:id="rId25"/>
    <p:sldId id="260" r:id="rId26"/>
    <p:sldId id="270" r:id="rId27"/>
    <p:sldId id="277" r:id="rId28"/>
    <p:sldId id="278" r:id="rId29"/>
    <p:sldId id="280" r:id="rId30"/>
    <p:sldId id="279" r:id="rId31"/>
    <p:sldId id="283" r:id="rId32"/>
    <p:sldId id="284" r:id="rId33"/>
    <p:sldId id="285" r:id="rId34"/>
    <p:sldId id="287" r:id="rId35"/>
    <p:sldId id="288"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030A0"/>
    <a:srgbClr val="7532A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68" d="100"/>
          <a:sy n="68" d="100"/>
        </p:scale>
        <p:origin x="-121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12.03.2020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6.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9.jpeg"/><Relationship Id="rId12"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2.jpeg"/><Relationship Id="rId5" Type="http://schemas.openxmlformats.org/officeDocument/2006/relationships/image" Target="../media/image47.jpe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5" name="Рисунок 4" descr="liliaosipova-art-art-derevo.jpg"/>
          <p:cNvPicPr>
            <a:picLocks noChangeAspect="1"/>
          </p:cNvPicPr>
          <p:nvPr/>
        </p:nvPicPr>
        <p:blipFill>
          <a:blip r:embed="rId3"/>
          <a:stretch>
            <a:fillRect/>
          </a:stretch>
        </p:blipFill>
        <p:spPr>
          <a:xfrm>
            <a:off x="0" y="0"/>
            <a:ext cx="9143999" cy="6858000"/>
          </a:xfrm>
          <a:prstGeom prst="rect">
            <a:avLst/>
          </a:prstGeom>
        </p:spPr>
      </p:pic>
      <p:sp>
        <p:nvSpPr>
          <p:cNvPr id="6" name="Прямоугольник 5"/>
          <p:cNvSpPr/>
          <p:nvPr/>
        </p:nvSpPr>
        <p:spPr>
          <a:xfrm>
            <a:off x="214283" y="642918"/>
            <a:ext cx="6858047" cy="3416320"/>
          </a:xfrm>
          <a:prstGeom prst="rect">
            <a:avLst/>
          </a:prstGeom>
          <a:noFill/>
        </p:spPr>
        <p:txBody>
          <a:bodyPr wrap="square" lIns="91440" tIns="45720" rIns="91440" bIns="45720">
            <a:spAutoFit/>
          </a:bodyPr>
          <a:lstStyle/>
          <a:p>
            <a:pPr algn="ctr"/>
            <a:r>
              <a:rPr lang="ru-RU" sz="7200" b="1" cap="none" spc="100" dirty="0" smtClean="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cs typeface="Estrangelo Edessa" pitchFamily="66"/>
              </a:rPr>
              <a:t>Таинственная</a:t>
            </a:r>
          </a:p>
          <a:p>
            <a:pPr algn="ctr"/>
            <a:r>
              <a:rPr lang="ru-RU" sz="7200" b="1" spc="100" dirty="0" smtClean="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cs typeface="Estrangelo Edessa" pitchFamily="66"/>
              </a:rPr>
              <a:t>	магия</a:t>
            </a:r>
          </a:p>
          <a:p>
            <a:pPr algn="ctr"/>
            <a:r>
              <a:rPr lang="ru-RU" sz="7200" b="1" cap="none" spc="100" dirty="0" smtClean="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cs typeface="Estrangelo Edessa" pitchFamily="66"/>
              </a:rPr>
              <a:t>			сна</a:t>
            </a:r>
            <a:endParaRPr lang="ru-RU" sz="7200" b="1" cap="none" spc="100" dirty="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cs typeface="Estrangelo Edessa" pitchFamily="66"/>
            </a:endParaRPr>
          </a:p>
        </p:txBody>
      </p:sp>
      <p:sp>
        <p:nvSpPr>
          <p:cNvPr id="7" name="TextBox 6"/>
          <p:cNvSpPr txBox="1"/>
          <p:nvPr/>
        </p:nvSpPr>
        <p:spPr>
          <a:xfrm>
            <a:off x="5357818" y="5143512"/>
            <a:ext cx="3984666" cy="923330"/>
          </a:xfrm>
          <a:prstGeom prst="rect">
            <a:avLst/>
          </a:prstGeom>
          <a:noFill/>
        </p:spPr>
        <p:txBody>
          <a:bodyPr wrap="square" rtlCol="0">
            <a:spAutoFit/>
          </a:bodyPr>
          <a:lstStyle/>
          <a:p>
            <a:r>
              <a:rPr lang="ru-RU" dirty="0" smtClean="0">
                <a:solidFill>
                  <a:schemeClr val="accent5">
                    <a:lumMod val="20000"/>
                    <a:lumOff val="80000"/>
                  </a:schemeClr>
                </a:solidFill>
              </a:rPr>
              <a:t>«</a:t>
            </a:r>
            <a:r>
              <a:rPr lang="ru-RU" dirty="0" smtClean="0">
                <a:solidFill>
                  <a:schemeClr val="accent5">
                    <a:lumMod val="20000"/>
                    <a:lumOff val="80000"/>
                  </a:schemeClr>
                </a:solidFill>
                <a:cs typeface="Estrangelo Edessa" pitchFamily="66"/>
              </a:rPr>
              <a:t>Кто познает тайну сна – познает</a:t>
            </a:r>
          </a:p>
          <a:p>
            <a:r>
              <a:rPr lang="ru-RU" dirty="0" smtClean="0">
                <a:solidFill>
                  <a:schemeClr val="accent5">
                    <a:lumMod val="20000"/>
                    <a:lumOff val="80000"/>
                  </a:schemeClr>
                </a:solidFill>
                <a:cs typeface="Estrangelo Edessa" pitchFamily="66"/>
              </a:rPr>
              <a:t>тайну  мозга»</a:t>
            </a:r>
          </a:p>
          <a:p>
            <a:r>
              <a:rPr lang="ru-RU" dirty="0" smtClean="0">
                <a:solidFill>
                  <a:schemeClr val="accent5">
                    <a:lumMod val="20000"/>
                    <a:lumOff val="80000"/>
                  </a:schemeClr>
                </a:solidFill>
                <a:cs typeface="Estrangelo Edessa" pitchFamily="66"/>
              </a:rPr>
              <a:t>		</a:t>
            </a:r>
            <a:r>
              <a:rPr lang="en-US" dirty="0" smtClean="0">
                <a:solidFill>
                  <a:schemeClr val="accent5">
                    <a:lumMod val="20000"/>
                    <a:lumOff val="80000"/>
                  </a:schemeClr>
                </a:solidFill>
                <a:cs typeface="Estrangelo Edessa" pitchFamily="66"/>
              </a:rPr>
              <a:t>(</a:t>
            </a:r>
            <a:r>
              <a:rPr lang="ru-RU" dirty="0" smtClean="0">
                <a:solidFill>
                  <a:schemeClr val="accent5">
                    <a:lumMod val="20000"/>
                    <a:lumOff val="80000"/>
                  </a:schemeClr>
                </a:solidFill>
                <a:cs typeface="Estrangelo Edessa" pitchFamily="66"/>
              </a:rPr>
              <a:t>Мишель </a:t>
            </a:r>
            <a:r>
              <a:rPr lang="ru-RU" dirty="0" err="1" smtClean="0">
                <a:solidFill>
                  <a:schemeClr val="accent5">
                    <a:lumMod val="20000"/>
                    <a:lumOff val="80000"/>
                  </a:schemeClr>
                </a:solidFill>
                <a:cs typeface="Estrangelo Edessa" pitchFamily="66"/>
              </a:rPr>
              <a:t>Жуве</a:t>
            </a:r>
            <a:r>
              <a:rPr lang="en-US" dirty="0" smtClean="0">
                <a:solidFill>
                  <a:schemeClr val="accent5">
                    <a:lumMod val="20000"/>
                    <a:lumOff val="80000"/>
                  </a:schemeClr>
                </a:solidFill>
                <a:cs typeface="Estrangelo Edessa" pitchFamily="66"/>
              </a:rPr>
              <a:t>)</a:t>
            </a:r>
            <a:endParaRPr lang="ru-RU" dirty="0">
              <a:solidFill>
                <a:schemeClr val="accent5">
                  <a:lumMod val="20000"/>
                  <a:lumOff val="80000"/>
                </a:schemeClr>
              </a:solidFill>
              <a:cs typeface="Estrangelo Edessa" pitchFamily="66"/>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6" name="Рисунок 5" descr="doctor-or-nurse-in-face-mask-and-lab-coat-holding-PJ9QDEM-1.jpg"/>
          <p:cNvPicPr>
            <a:picLocks noChangeAspect="1"/>
          </p:cNvPicPr>
          <p:nvPr/>
        </p:nvPicPr>
        <p:blipFill>
          <a:blip r:embed="rId3"/>
          <a:stretch>
            <a:fillRect/>
          </a:stretch>
        </p:blipFill>
        <p:spPr>
          <a:xfrm>
            <a:off x="5786446" y="214290"/>
            <a:ext cx="2541689"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loricalabresemd-anesthesiologist.jpg"/>
          <p:cNvPicPr>
            <a:picLocks noChangeAspect="1"/>
          </p:cNvPicPr>
          <p:nvPr/>
        </p:nvPicPr>
        <p:blipFill>
          <a:blip r:embed="rId4" cstate="print"/>
          <a:stretch>
            <a:fillRect/>
          </a:stretch>
        </p:blipFill>
        <p:spPr>
          <a:xfrm>
            <a:off x="5072066" y="2143116"/>
            <a:ext cx="3607587" cy="24050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Прямоугольник 2"/>
          <p:cNvSpPr/>
          <p:nvPr/>
        </p:nvSpPr>
        <p:spPr>
          <a:xfrm>
            <a:off x="179512" y="260648"/>
            <a:ext cx="5616624" cy="6186309"/>
          </a:xfrm>
          <a:prstGeom prst="rect">
            <a:avLst/>
          </a:prstGeom>
        </p:spPr>
        <p:txBody>
          <a:bodyPr wrap="square">
            <a:spAutoFit/>
          </a:bodyPr>
          <a:lstStyle/>
          <a:p>
            <a:r>
              <a:rPr lang="ru-RU" dirty="0">
                <a:solidFill>
                  <a:srgbClr val="7030A0"/>
                </a:solidFill>
              </a:rPr>
              <a:t>Медикаментозный сон </a:t>
            </a:r>
            <a:r>
              <a:rPr lang="ru-RU" dirty="0"/>
              <a:t>— вид анестезии, используемый для устранения болевых ощущений и обездвиживания пациентов во время проведения хирургических операций и диагностических манипуляций. </a:t>
            </a:r>
            <a:endParaRPr lang="en-US" dirty="0" smtClean="0"/>
          </a:p>
          <a:p>
            <a:r>
              <a:rPr lang="ru-RU" dirty="0" smtClean="0"/>
              <a:t>Подготовка</a:t>
            </a:r>
            <a:r>
              <a:rPr lang="ru-RU" dirty="0"/>
              <a:t>, погружение и выход из сна </a:t>
            </a:r>
            <a:r>
              <a:rPr lang="ru-RU" dirty="0" smtClean="0"/>
              <a:t>проходят под </a:t>
            </a:r>
            <a:r>
              <a:rPr lang="ru-RU" dirty="0"/>
              <a:t>строгим контролем анестезиолога. Именно на него возлагается ответственность расчета дозировки в зависимости от индивидуальных особенностей пациента и характера вмешательства (сложности операции).</a:t>
            </a:r>
          </a:p>
          <a:p>
            <a:r>
              <a:rPr lang="ru-RU" dirty="0"/>
              <a:t>В течение короткого времени (через 20-30 секунд после введения препарата </a:t>
            </a:r>
            <a:r>
              <a:rPr lang="ru-RU" dirty="0" smtClean="0"/>
              <a:t>внутривенно) пациент </a:t>
            </a:r>
            <a:r>
              <a:rPr lang="ru-RU" dirty="0"/>
              <a:t>засыпает. Чувствительность резко снижается или отключается, после чего исчезают все неприятные и болезненные ощущения. </a:t>
            </a:r>
            <a:endParaRPr lang="en-US" dirty="0" smtClean="0"/>
          </a:p>
          <a:p>
            <a:r>
              <a:rPr lang="ru-RU" dirty="0" smtClean="0"/>
              <a:t>После </a:t>
            </a:r>
            <a:r>
              <a:rPr lang="ru-RU" dirty="0"/>
              <a:t>выведения препарата из организма, через 5-10 </a:t>
            </a:r>
            <a:r>
              <a:rPr lang="ru-RU" dirty="0" smtClean="0"/>
              <a:t>минут, </a:t>
            </a:r>
            <a:r>
              <a:rPr lang="ru-RU" dirty="0"/>
              <a:t>человек приходит в сознание, не сохраняя при этом воспоминаний о врачебных манипуляциях.</a:t>
            </a:r>
          </a:p>
          <a:p>
            <a:r>
              <a:rPr lang="ru-RU" dirty="0"/>
              <a:t>Полное восстановление работоспособности организма наблюдается уже через 30 минут.</a:t>
            </a:r>
          </a:p>
        </p:txBody>
      </p:sp>
      <p:pic>
        <p:nvPicPr>
          <p:cNvPr id="8" name="Рисунок 7" descr="detstom4.jpg"/>
          <p:cNvPicPr>
            <a:picLocks noChangeAspect="1"/>
          </p:cNvPicPr>
          <p:nvPr/>
        </p:nvPicPr>
        <p:blipFill>
          <a:blip r:embed="rId5" cstate="print"/>
          <a:stretch>
            <a:fillRect/>
          </a:stretch>
        </p:blipFill>
        <p:spPr>
          <a:xfrm>
            <a:off x="5857884" y="4643446"/>
            <a:ext cx="3068131" cy="20404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8" name="Рисунок 7" descr="3049394.jpg"/>
          <p:cNvPicPr>
            <a:picLocks noChangeAspect="1"/>
          </p:cNvPicPr>
          <p:nvPr/>
        </p:nvPicPr>
        <p:blipFill>
          <a:blip r:embed="rId3"/>
          <a:stretch>
            <a:fillRect/>
          </a:stretch>
        </p:blipFill>
        <p:spPr>
          <a:xfrm>
            <a:off x="57493" y="188640"/>
            <a:ext cx="8965677" cy="6669359"/>
          </a:xfrm>
          <a:prstGeom prst="rect">
            <a:avLst/>
          </a:prstGeom>
          <a:ln>
            <a:noFill/>
          </a:ln>
          <a:effectLst>
            <a:softEdge rad="112500"/>
          </a:effectLst>
        </p:spPr>
      </p:pic>
      <p:sp>
        <p:nvSpPr>
          <p:cNvPr id="6" name="TextBox 5"/>
          <p:cNvSpPr txBox="1"/>
          <p:nvPr/>
        </p:nvSpPr>
        <p:spPr>
          <a:xfrm>
            <a:off x="214282" y="500042"/>
            <a:ext cx="5203806" cy="1323439"/>
          </a:xfrm>
          <a:prstGeom prst="rect">
            <a:avLst/>
          </a:prstGeom>
          <a:noFill/>
        </p:spPr>
        <p:txBody>
          <a:bodyPr wrap="square" rtlCol="0">
            <a:spAutoFit/>
          </a:bodyPr>
          <a:lstStyle/>
          <a:p>
            <a:r>
              <a:rPr lang="ru-RU" sz="4000" b="1" dirty="0" smtClean="0">
                <a:solidFill>
                  <a:srgbClr val="7030A0"/>
                </a:solidFill>
                <a:latin typeface="Georgia" pitchFamily="18" charset="0"/>
              </a:rPr>
              <a:t>Гипнотический</a:t>
            </a:r>
          </a:p>
          <a:p>
            <a:r>
              <a:rPr lang="ru-RU" sz="4000" b="1" dirty="0" smtClean="0">
                <a:solidFill>
                  <a:srgbClr val="7030A0"/>
                </a:solidFill>
                <a:latin typeface="Georgia" pitchFamily="18" charset="0"/>
              </a:rPr>
              <a:t>	 		сон</a:t>
            </a:r>
            <a:endParaRPr lang="ru-RU" sz="4000" b="1" dirty="0">
              <a:solidFill>
                <a:srgbClr val="7030A0"/>
              </a:solidFill>
              <a:latin typeface="Georgia" pitchFamily="18" charset="0"/>
            </a:endParaRPr>
          </a:p>
        </p:txBody>
      </p:sp>
    </p:spTree>
    <p:extLst>
      <p:ext uri="{BB962C8B-B14F-4D97-AF65-F5344CB8AC3E}">
        <p14:creationId xmlns="" xmlns:p14="http://schemas.microsoft.com/office/powerpoint/2010/main" val="100438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9" name="Рисунок 8" descr="original-1.jpg"/>
          <p:cNvPicPr>
            <a:picLocks noChangeAspect="1"/>
          </p:cNvPicPr>
          <p:nvPr/>
        </p:nvPicPr>
        <p:blipFill>
          <a:blip r:embed="rId3"/>
          <a:stretch>
            <a:fillRect/>
          </a:stretch>
        </p:blipFill>
        <p:spPr>
          <a:xfrm>
            <a:off x="328583" y="857232"/>
            <a:ext cx="8572522" cy="5715040"/>
          </a:xfrm>
          <a:prstGeom prst="rect">
            <a:avLst/>
          </a:prstGeom>
          <a:ln>
            <a:noFill/>
          </a:ln>
          <a:effectLst>
            <a:softEdge rad="112500"/>
          </a:effectLst>
        </p:spPr>
      </p:pic>
      <p:sp>
        <p:nvSpPr>
          <p:cNvPr id="4" name="Прямоугольник 3"/>
          <p:cNvSpPr/>
          <p:nvPr/>
        </p:nvSpPr>
        <p:spPr>
          <a:xfrm>
            <a:off x="571472" y="571480"/>
            <a:ext cx="8001056" cy="5078313"/>
          </a:xfrm>
          <a:prstGeom prst="rect">
            <a:avLst/>
          </a:prstGeom>
        </p:spPr>
        <p:txBody>
          <a:bodyPr wrap="square">
            <a:spAutoFit/>
          </a:bodyPr>
          <a:lstStyle/>
          <a:p>
            <a:r>
              <a:rPr lang="ru-RU" dirty="0">
                <a:solidFill>
                  <a:srgbClr val="7030A0"/>
                </a:solidFill>
              </a:rPr>
              <a:t>Гипнотический сон </a:t>
            </a:r>
            <a:r>
              <a:rPr lang="ru-RU" dirty="0"/>
              <a:t>очень похож на обычный сон. Гипнотизёр специальными методами усыпляет сознание человека, и оно переходит в изменённое </a:t>
            </a:r>
            <a:r>
              <a:rPr lang="ru-RU" dirty="0" smtClean="0"/>
              <a:t>состояние. Сон </a:t>
            </a:r>
            <a:r>
              <a:rPr lang="ru-RU" dirty="0"/>
              <a:t>наступает, когда гипнотизёр переводит сознание человека из одного состояния в другое. Гипнотический сон, являясь одним из видов </a:t>
            </a:r>
            <a:r>
              <a:rPr lang="ru-RU" dirty="0" err="1"/>
              <a:t>трансовых</a:t>
            </a:r>
            <a:r>
              <a:rPr lang="ru-RU" dirty="0"/>
              <a:t> состояний, может быть различной степени глубины. Самой глубокой стадией гипнотического сна является состояние сомнамбулизма</a:t>
            </a:r>
            <a:r>
              <a:rPr lang="ru-RU" dirty="0" smtClean="0"/>
              <a:t>.</a:t>
            </a:r>
          </a:p>
          <a:p>
            <a:r>
              <a:rPr lang="ru-RU" dirty="0" smtClean="0"/>
              <a:t> </a:t>
            </a:r>
            <a:r>
              <a:rPr lang="ru-RU" dirty="0"/>
              <a:t>В таком состоянии человек может </a:t>
            </a:r>
            <a:r>
              <a:rPr lang="ru-RU" dirty="0" smtClean="0"/>
              <a:t>находиться </a:t>
            </a:r>
            <a:r>
              <a:rPr lang="ru-RU" dirty="0"/>
              <a:t>с открытыми глазами. При этом он слышит только голос гипнотизёра, или он может слышать те звуки, о которых ему сказал гипнотизёр. Во время гипнотического сна подсознание, так же, как и во время обычного сна, продолжает работать.</a:t>
            </a:r>
          </a:p>
          <a:p>
            <a:r>
              <a:rPr lang="ru-RU" dirty="0"/>
              <a:t>В состоянии гипнотического сна человек может поверить во что угодно, и если в это время он услышит установку на выздоровление или на избавление от какой-то вредной привычки, то установка начинает работать, и на самом деле происходит всё, о чём было сказано. Если установка содержит внушение о том, что должно происходить после выхода из гипнотического сна (постгипнотическая суггестия), то это внушение  тоже работает.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5536" y="296652"/>
            <a:ext cx="8352928" cy="6264695"/>
          </a:xfrm>
          <a:prstGeom prst="rect">
            <a:avLst/>
          </a:prstGeom>
          <a:ln>
            <a:noFill/>
          </a:ln>
          <a:effectLst>
            <a:softEdge rad="112500"/>
          </a:effectLst>
        </p:spPr>
      </p:pic>
      <p:sp>
        <p:nvSpPr>
          <p:cNvPr id="5" name="TextBox 4"/>
          <p:cNvSpPr txBox="1"/>
          <p:nvPr/>
        </p:nvSpPr>
        <p:spPr>
          <a:xfrm>
            <a:off x="539552" y="5151093"/>
            <a:ext cx="8424936" cy="707886"/>
          </a:xfrm>
          <a:prstGeom prst="rect">
            <a:avLst/>
          </a:prstGeom>
          <a:noFill/>
        </p:spPr>
        <p:txBody>
          <a:bodyPr wrap="square" rtlCol="0">
            <a:spAutoFit/>
          </a:bodyPr>
          <a:lstStyle/>
          <a:p>
            <a:r>
              <a:rPr lang="ru-RU" sz="4000" b="1" dirty="0" smtClean="0">
                <a:solidFill>
                  <a:srgbClr val="7030A0"/>
                </a:solidFill>
                <a:latin typeface="Georgia" panose="02040502050405020303" pitchFamily="18" charset="0"/>
              </a:rPr>
              <a:t>Патологические виды сна</a:t>
            </a:r>
            <a:endParaRPr lang="ru-RU" sz="4000" b="1" dirty="0">
              <a:solidFill>
                <a:srgbClr val="7030A0"/>
              </a:solidFill>
              <a:latin typeface="Georgia" panose="02040502050405020303" pitchFamily="18" charset="0"/>
            </a:endParaRPr>
          </a:p>
        </p:txBody>
      </p:sp>
    </p:spTree>
    <p:extLst>
      <p:ext uri="{BB962C8B-B14F-4D97-AF65-F5344CB8AC3E}">
        <p14:creationId xmlns="" xmlns:p14="http://schemas.microsoft.com/office/powerpoint/2010/main" val="399132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324528" y="0"/>
            <a:ext cx="1224136" cy="1107996"/>
          </a:xfrm>
          <a:prstGeom prst="rect">
            <a:avLst/>
          </a:prstGeom>
          <a:noFill/>
        </p:spPr>
        <p:txBody>
          <a:bodyPr wrap="square" rtlCol="0">
            <a:spAutoFit/>
          </a:bodyPr>
          <a:lstStyle/>
          <a:p>
            <a:r>
              <a:rPr lang="ru-RU" sz="6600" dirty="0" smtClean="0"/>
              <a:t>	</a:t>
            </a:r>
            <a:endParaRPr lang="ru-RU" sz="6600" dirty="0">
              <a:solidFill>
                <a:srgbClr val="7030A0"/>
              </a:solidFill>
            </a:endParaRP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39952" y="16982"/>
            <a:ext cx="4915896" cy="3267383"/>
          </a:xfrm>
          <a:prstGeom prst="rect">
            <a:avLst/>
          </a:prstGeom>
          <a:ln>
            <a:noFill/>
          </a:ln>
          <a:effectLst>
            <a:softEdge rad="112500"/>
          </a:effectLst>
        </p:spPr>
      </p:pic>
      <p:sp>
        <p:nvSpPr>
          <p:cNvPr id="12" name="TextBox 11"/>
          <p:cNvSpPr txBox="1"/>
          <p:nvPr/>
        </p:nvSpPr>
        <p:spPr>
          <a:xfrm>
            <a:off x="2555776" y="188640"/>
            <a:ext cx="4248472" cy="707886"/>
          </a:xfrm>
          <a:prstGeom prst="rect">
            <a:avLst/>
          </a:prstGeom>
          <a:noFill/>
        </p:spPr>
        <p:txBody>
          <a:bodyPr wrap="square" rtlCol="0">
            <a:spAutoFit/>
          </a:bodyPr>
          <a:lstStyle/>
          <a:p>
            <a:r>
              <a:rPr lang="ru-RU" sz="4000" b="1" dirty="0" smtClean="0">
                <a:solidFill>
                  <a:srgbClr val="7030A0"/>
                </a:solidFill>
                <a:latin typeface="Georgia" pitchFamily="18" charset="0"/>
              </a:rPr>
              <a:t>Бессонница</a:t>
            </a:r>
          </a:p>
        </p:txBody>
      </p:sp>
      <p:sp>
        <p:nvSpPr>
          <p:cNvPr id="11" name="Прямоугольник 10"/>
          <p:cNvSpPr/>
          <p:nvPr/>
        </p:nvSpPr>
        <p:spPr>
          <a:xfrm>
            <a:off x="323528" y="1268760"/>
            <a:ext cx="7992888" cy="5355312"/>
          </a:xfrm>
          <a:prstGeom prst="rect">
            <a:avLst/>
          </a:prstGeom>
        </p:spPr>
        <p:txBody>
          <a:bodyPr wrap="square">
            <a:spAutoFit/>
          </a:bodyPr>
          <a:lstStyle/>
          <a:p>
            <a:r>
              <a:rPr lang="ru-RU" dirty="0" smtClean="0">
                <a:solidFill>
                  <a:srgbClr val="7030A0"/>
                </a:solidFill>
              </a:rPr>
              <a:t>Бессонница, </a:t>
            </a:r>
            <a:r>
              <a:rPr lang="ru-RU" dirty="0">
                <a:solidFill>
                  <a:srgbClr val="7030A0"/>
                </a:solidFill>
              </a:rPr>
              <a:t>или </a:t>
            </a:r>
            <a:r>
              <a:rPr lang="ru-RU" dirty="0" err="1" smtClean="0">
                <a:solidFill>
                  <a:srgbClr val="7030A0"/>
                </a:solidFill>
              </a:rPr>
              <a:t>инсомния</a:t>
            </a:r>
            <a:r>
              <a:rPr lang="ru-RU" dirty="0" smtClean="0"/>
              <a:t> </a:t>
            </a:r>
            <a:r>
              <a:rPr lang="ru-RU" dirty="0"/>
              <a:t>— это расстройство сна, которое характеризуется его недостаточной продолжительностью или неудовлетворительным качеством. Довольно распространенное явление, которое может возникать у людей любого возраста, ведущих разный образ жизни.</a:t>
            </a:r>
          </a:p>
          <a:p>
            <a:r>
              <a:rPr lang="ru-RU" dirty="0" smtClean="0"/>
              <a:t>Факторы возникновения: стресс</a:t>
            </a:r>
            <a:r>
              <a:rPr lang="ru-RU" dirty="0"/>
              <a:t>, неблагоприятные для отдыха условия (шум, свет, физический и психологический дискомфорт), постоянная смена часовых поясов, прием различных лекарственных препаратов, злоупотребление алкоголем, эндокринные расстройства, сердечно-сосудистые и неврологические заболевания, болезни органов дыхания, проблемы с ЖКТ. Также причиной нередко становится пожилой возраст человека. Последствия бессонницы весьма неприятны: хронический недостаток сна приводит к окислительному стрессу и, как следствие, к проблемам с долговременной и кратковременной памятью. Кроме того, бессонница по ночам увеличивает риск развития инфаркта и инсульта для страдающего от нее человека, также у него нарушается процесс формирования костной ткани. Еще одно неприятное последствие бессонницы — лишний вес, так как отсутствие у организма возможности восстанавливаться неминуемо влечет за собой ухудшение метаболизма.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dobnaya-usloviya-dlya-sna.jpg"/>
          <p:cNvPicPr>
            <a:picLocks noChangeAspect="1"/>
          </p:cNvPicPr>
          <p:nvPr/>
        </p:nvPicPr>
        <p:blipFill>
          <a:blip r:embed="rId2"/>
          <a:stretch>
            <a:fillRect/>
          </a:stretch>
        </p:blipFill>
        <p:spPr>
          <a:xfrm flipH="1">
            <a:off x="1357290" y="2857496"/>
            <a:ext cx="6572296" cy="3698162"/>
          </a:xfrm>
          <a:prstGeom prst="rect">
            <a:avLst/>
          </a:prstGeom>
        </p:spPr>
      </p:pic>
      <p:pic>
        <p:nvPicPr>
          <p:cNvPr id="3" name="Рисунок 2" descr="456499_ppt-backgrounds-vintage-texture-abstract-backgrounds_1600x1200_h.jpg"/>
          <p:cNvPicPr>
            <a:picLocks noChangeAspect="1"/>
          </p:cNvPicPr>
          <p:nvPr/>
        </p:nvPicPr>
        <p:blipFill>
          <a:blip r:embed="rId3"/>
          <a:stretch>
            <a:fillRect/>
          </a:stretch>
        </p:blipFill>
        <p:spPr>
          <a:xfrm>
            <a:off x="0" y="0"/>
            <a:ext cx="9144000" cy="6858000"/>
          </a:xfrm>
          <a:prstGeom prst="rect">
            <a:avLst/>
          </a:prstGeom>
        </p:spPr>
      </p:pic>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1654" y="4214818"/>
            <a:ext cx="4255571" cy="2463863"/>
          </a:xfrm>
          <a:prstGeom prst="rect">
            <a:avLst/>
          </a:prstGeom>
          <a:ln>
            <a:noFill/>
          </a:ln>
          <a:effectLst>
            <a:softEdge rad="112500"/>
          </a:effectLst>
        </p:spPr>
      </p:pic>
      <p:sp>
        <p:nvSpPr>
          <p:cNvPr id="1025" name="Rectangle 1"/>
          <p:cNvSpPr>
            <a:spLocks noChangeArrowheads="1"/>
          </p:cNvSpPr>
          <p:nvPr/>
        </p:nvSpPr>
        <p:spPr bwMode="auto">
          <a:xfrm>
            <a:off x="251520" y="709979"/>
            <a:ext cx="767806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6600CC"/>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rgbClr val="6600CC"/>
                </a:solidFill>
                <a:effectLst/>
                <a:latin typeface="Times New Roman" pitchFamily="18" charset="0"/>
                <a:ea typeface="Times New Roman" pitchFamily="18" charset="0"/>
                <a:cs typeface="Times New Roman" pitchFamily="18" charset="0"/>
              </a:rPr>
              <a:t>	</a:t>
            </a:r>
            <a:r>
              <a:rPr kumimoji="0" lang="ru-RU" sz="4000" b="1"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Г</a:t>
            </a:r>
            <a:r>
              <a:rPr kumimoji="0" lang="ru-RU" sz="4000" b="1" i="0" u="none" strike="noStrike" cap="none" normalizeH="0" baseline="0" dirty="0" err="1" smtClean="0">
                <a:ln>
                  <a:noFill/>
                </a:ln>
                <a:solidFill>
                  <a:srgbClr val="7030A0"/>
                </a:solidFill>
                <a:effectLst/>
                <a:latin typeface="Georgia" pitchFamily="18" charset="0"/>
                <a:ea typeface="Times New Roman" pitchFamily="18" charset="0"/>
                <a:cs typeface="Times New Roman" pitchFamily="18" charset="0"/>
              </a:rPr>
              <a:t>иперсомния</a:t>
            </a:r>
            <a:endParaRPr kumimoji="0" lang="en-US" sz="4000" b="0" i="0"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Это состояние, при котором человек не может поддерживать достаточный уровень активного бодрствования в течение дня. Следствием являются приступы неудержимой потребности во сне, которые приводят к неконтролируемым засыпаниям. Такие засыпания называют «атаками сна», они могут возникать внезапно, в самых неподходящих условиях. По данным статистики, каждое пятое ДТП в утренние часы связано с непроизвольным засыпанием водителя за рулем. В таких ДТП наиболее часто встречаются смертельные исходы и тяжелые травмы. Это связано с неспособностью водителя предпринять действия по снижению скорости и уклонению от препятствия.</a:t>
            </a:r>
            <a:endParaRPr kumimoji="0" lang="ru-RU" b="0" i="0" u="none" strike="noStrike" cap="none" normalizeH="0" baseline="0" dirty="0" smtClean="0">
              <a:ln>
                <a:noFill/>
              </a:ln>
              <a:solidFill>
                <a:schemeClr val="tx1"/>
              </a:solidFill>
              <a:effectLst/>
            </a:endParaRPr>
          </a:p>
        </p:txBody>
      </p:sp>
      <p:pic>
        <p:nvPicPr>
          <p:cNvPr id="7" name="Рисунок 6" descr="59311361.jpg"/>
          <p:cNvPicPr>
            <a:picLocks noChangeAspect="1"/>
          </p:cNvPicPr>
          <p:nvPr/>
        </p:nvPicPr>
        <p:blipFill>
          <a:blip r:embed="rId5" cstate="print"/>
          <a:stretch>
            <a:fillRect/>
          </a:stretch>
        </p:blipFill>
        <p:spPr>
          <a:xfrm>
            <a:off x="142844" y="4214818"/>
            <a:ext cx="3759393" cy="25003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dobnaya-usloviya-dlya-sna.jpg"/>
          <p:cNvPicPr>
            <a:picLocks noChangeAspect="1"/>
          </p:cNvPicPr>
          <p:nvPr/>
        </p:nvPicPr>
        <p:blipFill>
          <a:blip r:embed="rId2"/>
          <a:stretch>
            <a:fillRect/>
          </a:stretch>
        </p:blipFill>
        <p:spPr>
          <a:xfrm flipH="1">
            <a:off x="1357290" y="2857496"/>
            <a:ext cx="6572296" cy="3698162"/>
          </a:xfrm>
          <a:prstGeom prst="rect">
            <a:avLst/>
          </a:prstGeom>
        </p:spPr>
      </p:pic>
      <p:pic>
        <p:nvPicPr>
          <p:cNvPr id="3" name="Рисунок 2" descr="456499_ppt-backgrounds-vintage-texture-abstract-backgrounds_1600x1200_h.jpg"/>
          <p:cNvPicPr>
            <a:picLocks noChangeAspect="1"/>
          </p:cNvPicPr>
          <p:nvPr/>
        </p:nvPicPr>
        <p:blipFill>
          <a:blip r:embed="rId3"/>
          <a:stretch>
            <a:fillRect/>
          </a:stretch>
        </p:blipFill>
        <p:spPr>
          <a:xfrm>
            <a:off x="0" y="0"/>
            <a:ext cx="9144000" cy="6858000"/>
          </a:xfrm>
          <a:prstGeom prst="rect">
            <a:avLst/>
          </a:prstGeom>
        </p:spPr>
      </p:pic>
      <p:sp>
        <p:nvSpPr>
          <p:cNvPr id="4097" name="Rectangle 1"/>
          <p:cNvSpPr>
            <a:spLocks noChangeArrowheads="1"/>
          </p:cNvSpPr>
          <p:nvPr/>
        </p:nvSpPr>
        <p:spPr bwMode="auto">
          <a:xfrm>
            <a:off x="214282" y="214290"/>
            <a:ext cx="87154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6600CC"/>
                </a:solidFill>
                <a:effectLst/>
                <a:latin typeface="Georgia" pitchFamily="18" charset="0"/>
                <a:ea typeface="Times New Roman" pitchFamily="18" charset="0"/>
                <a:cs typeface="Times New Roman" pitchFamily="18" charset="0"/>
              </a:rPr>
              <a:t>		Нарколепсия</a:t>
            </a:r>
            <a:r>
              <a:rPr kumimoji="0" lang="ru-RU" sz="40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a:t>
            </a:r>
            <a:r>
              <a:rPr lang="ru-RU" dirty="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агадочное, необычное состояние организма, которое приводит к повышенной сонливости в дневное время вплоть до внезапного засыпания и так называемой </a:t>
            </a:r>
            <a:r>
              <a:rPr kumimoji="0" lang="ru-RU" b="0" i="0" u="none" strike="noStrike" cap="none" normalizeH="0" baseline="0" dirty="0" err="1" smtClean="0">
                <a:ln>
                  <a:noFill/>
                </a:ln>
                <a:solidFill>
                  <a:schemeClr val="tx1"/>
                </a:solidFill>
                <a:effectLst/>
                <a:ea typeface="Times New Roman" pitchFamily="18" charset="0"/>
                <a:cs typeface="Times New Roman" pitchFamily="18" charset="0"/>
              </a:rPr>
              <a:t>катаплексии</a:t>
            </a:r>
            <a:r>
              <a:rPr kumimoji="0" lang="ru-RU" b="0" i="0" u="none" strike="noStrike" cap="none" normalizeH="0" baseline="0" dirty="0" smtClean="0">
                <a:ln>
                  <a:noFill/>
                </a:ln>
                <a:solidFill>
                  <a:schemeClr val="tx1"/>
                </a:solidFill>
                <a:effectLst/>
                <a:ea typeface="Times New Roman" pitchFamily="18" charset="0"/>
                <a:cs typeface="Times New Roman" pitchFamily="18" charset="0"/>
              </a:rPr>
              <a:t> – мгновенной потере мышечного тонуса в результате сильных эмоций. Человек может внезапно заснуть, переходя улицу или понимаясь по лестнице.</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Недавно стало известно, что нарколепсией страдал Леонардо да Винчи. Чтобы приступы не заставали его врасплох, Леонардо придумал себе кресло-каталку, которое всегда было рядом, рядом также были бумага и карандаш. Как только художник просыпался, он тут же запечатлевал видения, которые посещали его во время приступов.</a:t>
            </a:r>
            <a:endParaRPr kumimoji="0" lang="ru-RU" b="0" i="0" u="none" strike="noStrike" cap="none" normalizeH="0" baseline="0" dirty="0" smtClean="0">
              <a:ln>
                <a:noFill/>
              </a:ln>
              <a:solidFill>
                <a:schemeClr val="tx1"/>
              </a:solidFill>
              <a:effectLst/>
            </a:endParaRPr>
          </a:p>
        </p:txBody>
      </p:sp>
      <p:pic>
        <p:nvPicPr>
          <p:cNvPr id="7" name="Рисунок 6" descr="nastol.com.ua-148688.jpg"/>
          <p:cNvPicPr>
            <a:picLocks noChangeAspect="1"/>
          </p:cNvPicPr>
          <p:nvPr/>
        </p:nvPicPr>
        <p:blipFill>
          <a:blip r:embed="rId4" cstate="print"/>
          <a:stretch>
            <a:fillRect/>
          </a:stretch>
        </p:blipFill>
        <p:spPr>
          <a:xfrm>
            <a:off x="2195736" y="3429000"/>
            <a:ext cx="6662544" cy="33483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5299" y="-243408"/>
            <a:ext cx="9144000" cy="7173393"/>
          </a:xfrm>
          <a:prstGeom prst="rect">
            <a:avLst/>
          </a:prstGeom>
        </p:spPr>
      </p:pic>
      <p:sp>
        <p:nvSpPr>
          <p:cNvPr id="3" name="Прямоугольник 2"/>
          <p:cNvSpPr/>
          <p:nvPr/>
        </p:nvSpPr>
        <p:spPr>
          <a:xfrm>
            <a:off x="214282" y="1785926"/>
            <a:ext cx="5715040" cy="369332"/>
          </a:xfrm>
          <a:prstGeom prst="rect">
            <a:avLst/>
          </a:prstGeom>
        </p:spPr>
        <p:txBody>
          <a:bodyPr wrap="square">
            <a:spAutoFit/>
          </a:bodyPr>
          <a:lstStyle/>
          <a:p>
            <a:r>
              <a:rPr lang="ru-RU" dirty="0" smtClean="0"/>
              <a:t> </a:t>
            </a:r>
            <a:endParaRPr lang="ru-RU" dirty="0"/>
          </a:p>
        </p:txBody>
      </p:sp>
      <p:pic>
        <p:nvPicPr>
          <p:cNvPr id="10" name="Рисунок 9" descr="s1200 (2).jpg"/>
          <p:cNvPicPr>
            <a:picLocks noChangeAspect="1"/>
          </p:cNvPicPr>
          <p:nvPr/>
        </p:nvPicPr>
        <p:blipFill>
          <a:blip r:embed="rId3"/>
          <a:stretch>
            <a:fillRect/>
          </a:stretch>
        </p:blipFill>
        <p:spPr>
          <a:xfrm>
            <a:off x="5697173" y="3367188"/>
            <a:ext cx="3452126" cy="3520680"/>
          </a:xfrm>
          <a:prstGeom prst="rect">
            <a:avLst/>
          </a:prstGeom>
          <a:ln>
            <a:noFill/>
          </a:ln>
          <a:effectLst>
            <a:softEdge rad="112500"/>
          </a:effectLst>
        </p:spPr>
      </p:pic>
      <p:sp>
        <p:nvSpPr>
          <p:cNvPr id="4" name="TextBox 3"/>
          <p:cNvSpPr txBox="1"/>
          <p:nvPr/>
        </p:nvSpPr>
        <p:spPr>
          <a:xfrm>
            <a:off x="357158" y="357166"/>
            <a:ext cx="6215106" cy="707886"/>
          </a:xfrm>
          <a:prstGeom prst="rect">
            <a:avLst/>
          </a:prstGeom>
          <a:noFill/>
        </p:spPr>
        <p:txBody>
          <a:bodyPr wrap="square" rtlCol="0">
            <a:spAutoFit/>
          </a:bodyPr>
          <a:lstStyle/>
          <a:p>
            <a:pPr algn="ctr"/>
            <a:r>
              <a:rPr lang="ru-RU" sz="4000" b="1" i="1" dirty="0" smtClean="0">
                <a:solidFill>
                  <a:srgbClr val="7030A0"/>
                </a:solidFill>
                <a:latin typeface="Georgia" pitchFamily="18" charset="0"/>
                <a:cs typeface="Times New Roman" pitchFamily="18" charset="0"/>
              </a:rPr>
              <a:t>Летаргический сон </a:t>
            </a:r>
            <a:endParaRPr lang="ru-RU" sz="4000" b="1" i="1" dirty="0">
              <a:solidFill>
                <a:srgbClr val="7030A0"/>
              </a:solidFill>
              <a:latin typeface="Georgia" pitchFamily="18" charset="0"/>
              <a:cs typeface="Times New Roman" pitchFamily="18" charset="0"/>
            </a:endParaRPr>
          </a:p>
        </p:txBody>
      </p:sp>
      <p:sp>
        <p:nvSpPr>
          <p:cNvPr id="9" name="Прямоугольник 8"/>
          <p:cNvSpPr/>
          <p:nvPr/>
        </p:nvSpPr>
        <p:spPr>
          <a:xfrm>
            <a:off x="214282" y="1124744"/>
            <a:ext cx="5869886" cy="5632311"/>
          </a:xfrm>
          <a:prstGeom prst="rect">
            <a:avLst/>
          </a:prstGeom>
        </p:spPr>
        <p:txBody>
          <a:bodyPr wrap="square">
            <a:spAutoFit/>
          </a:bodyPr>
          <a:lstStyle/>
          <a:p>
            <a:pPr lvl="0" fontAlgn="base">
              <a:spcBef>
                <a:spcPct val="0"/>
              </a:spcBef>
              <a:spcAft>
                <a:spcPct val="0"/>
              </a:spcAft>
            </a:pPr>
            <a:r>
              <a:rPr lang="ru-RU" dirty="0" smtClean="0">
                <a:solidFill>
                  <a:srgbClr val="000000"/>
                </a:solidFill>
                <a:latin typeface="Cambria" pitchFamily="18" charset="0"/>
                <a:ea typeface="Times New Roman" pitchFamily="18" charset="0"/>
              </a:rPr>
              <a:t>Это неподвижное состояние человека, напоминающее реальную смерть, при этом все жизненные функции сохраняются. Заметно снижается пульс и дыхание, сердцебиение еле прослушивается 1-2 удара в минуту.</a:t>
            </a:r>
            <a:endParaRPr lang="ru-RU" dirty="0" smtClean="0">
              <a:latin typeface="Arial" pitchFamily="34" charset="0"/>
            </a:endParaRPr>
          </a:p>
          <a:p>
            <a:pPr lvl="0" eaLnBrk="0" fontAlgn="base" hangingPunct="0">
              <a:spcBef>
                <a:spcPct val="0"/>
              </a:spcBef>
              <a:spcAft>
                <a:spcPct val="0"/>
              </a:spcAft>
            </a:pPr>
            <a:r>
              <a:rPr lang="ru-RU" dirty="0" smtClean="0">
                <a:solidFill>
                  <a:srgbClr val="000000"/>
                </a:solidFill>
                <a:latin typeface="Cambria" pitchFamily="18" charset="0"/>
                <a:ea typeface="Times New Roman" pitchFamily="18" charset="0"/>
              </a:rPr>
              <a:t> Это патологическая форма сна, при которой в организме происходит приостановление жизненно важных процессов</a:t>
            </a:r>
            <a:r>
              <a:rPr lang="ru-RU" dirty="0">
                <a:solidFill>
                  <a:srgbClr val="000000"/>
                </a:solidFill>
                <a:latin typeface="Cambria" pitchFamily="18" charset="0"/>
                <a:ea typeface="Times New Roman" pitchFamily="18" charset="0"/>
              </a:rPr>
              <a:t>. </a:t>
            </a:r>
            <a:endParaRPr lang="en-US" dirty="0" smtClean="0">
              <a:solidFill>
                <a:srgbClr val="000000"/>
              </a:solidFill>
              <a:latin typeface="Cambria" pitchFamily="18" charset="0"/>
              <a:ea typeface="Times New Roman" pitchFamily="18" charset="0"/>
            </a:endParaRPr>
          </a:p>
          <a:p>
            <a:pPr lvl="0" eaLnBrk="0" fontAlgn="base" hangingPunct="0">
              <a:spcBef>
                <a:spcPct val="0"/>
              </a:spcBef>
              <a:spcAft>
                <a:spcPct val="0"/>
              </a:spcAft>
            </a:pPr>
            <a:r>
              <a:rPr lang="ru-RU" dirty="0" smtClean="0">
                <a:solidFill>
                  <a:srgbClr val="000000"/>
                </a:solidFill>
                <a:latin typeface="Cambria" pitchFamily="18" charset="0"/>
                <a:ea typeface="Times New Roman" pitchFamily="18" charset="0"/>
              </a:rPr>
              <a:t>Впасть </a:t>
            </a:r>
            <a:r>
              <a:rPr lang="ru-RU" dirty="0">
                <a:solidFill>
                  <a:srgbClr val="000000"/>
                </a:solidFill>
                <a:latin typeface="Cambria" pitchFamily="18" charset="0"/>
                <a:ea typeface="Times New Roman" pitchFamily="18" charset="0"/>
              </a:rPr>
              <a:t>в летаргический сон люди всегда боялись, потому что существовала опасность быть погребенным заживо. Например, знаменитый итальянский поэт </a:t>
            </a:r>
            <a:r>
              <a:rPr lang="ru-RU" dirty="0" err="1">
                <a:solidFill>
                  <a:srgbClr val="000000"/>
                </a:solidFill>
                <a:latin typeface="Cambria" pitchFamily="18" charset="0"/>
                <a:ea typeface="Times New Roman" pitchFamily="18" charset="0"/>
              </a:rPr>
              <a:t>Франческо</a:t>
            </a:r>
            <a:r>
              <a:rPr lang="ru-RU" dirty="0">
                <a:solidFill>
                  <a:srgbClr val="000000"/>
                </a:solidFill>
                <a:latin typeface="Cambria" pitchFamily="18" charset="0"/>
                <a:ea typeface="Times New Roman" pitchFamily="18" charset="0"/>
              </a:rPr>
              <a:t> Петрарка, живший в XIV веке, в возрасте 40 лет тяжело заболел. Однажды он потерял сознание, его сочли умершим и собирались похоронить. К счастью, закон того времени запрещал хоронить покойников раньше, чем через сутки после кончины. Очнувшись уже практически у своей могилы, Петрарка сказал, что чувствует себя превосходно. После этого он прожил еще 30 лет.</a:t>
            </a:r>
            <a:endParaRPr lang="ru-RU" dirty="0" smtClean="0">
              <a:latin typeface="Arial" pitchFamily="34" charset="0"/>
            </a:endParaRPr>
          </a:p>
          <a:p>
            <a:pPr lvl="0" eaLnBrk="0" fontAlgn="base" hangingPunct="0">
              <a:spcBef>
                <a:spcPct val="0"/>
              </a:spcBef>
              <a:spcAft>
                <a:spcPct val="0"/>
              </a:spcAft>
            </a:pPr>
            <a:r>
              <a:rPr lang="ru-RU" dirty="0" smtClean="0">
                <a:solidFill>
                  <a:srgbClr val="000000"/>
                </a:solidFill>
                <a:latin typeface="Cambria" pitchFamily="18" charset="0"/>
                <a:ea typeface="Times New Roman" pitchFamily="18" charset="0"/>
              </a:rPr>
              <a:t>На протяжении веков человечество не может разгадать до конца это явление.</a:t>
            </a:r>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17409" name="Rectangle 1"/>
          <p:cNvSpPr>
            <a:spLocks noChangeArrowheads="1"/>
          </p:cNvSpPr>
          <p:nvPr/>
        </p:nvSpPr>
        <p:spPr bwMode="auto">
          <a:xfrm>
            <a:off x="4786314" y="-1154"/>
            <a:ext cx="4214842"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mj-lt"/>
                <a:ea typeface="Times New Roman" pitchFamily="18" charset="0"/>
                <a:cs typeface="Times New Roman" pitchFamily="18" charset="0"/>
              </a:rPr>
              <a:t>        	 </a:t>
            </a:r>
            <a:r>
              <a:rPr lang="ru-RU" sz="2800" b="1" dirty="0" smtClean="0">
                <a:solidFill>
                  <a:srgbClr val="7030A0"/>
                </a:solidFill>
                <a:latin typeface="+mj-lt"/>
                <a:ea typeface="Times New Roman" pitchFamily="18" charset="0"/>
                <a:cs typeface="Times New Roman" pitchFamily="18" charset="0"/>
              </a:rPr>
              <a:t> </a:t>
            </a:r>
            <a:r>
              <a:rPr kumimoji="0" lang="ru-RU" sz="4000" b="1" i="1" u="none"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rPr>
              <a:t>Лунатизм</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Человек, у которого наблюдается такое расстройство, встает с постели с открытыми или полуоткрытыми глазами и блуждает по комнате. Движения лунатика очень точны, он не осознает опасности и не испытывает страха перед высотой.</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Лунатизм наблюдается, когда тормозной процесс не захватывает все области мозга и тормозное состояние распространяется лишь на часть нервных клеток коры. В результате у человека наступает состояние частичного сна. Возбуждённая же или бодрствующая область коры, которая управляет определёнными движениями, позволяет автоматически, без участия сознания совершать эти движения.</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1993641489924289.jpg"/>
          <p:cNvPicPr>
            <a:picLocks noChangeAspect="1"/>
          </p:cNvPicPr>
          <p:nvPr/>
        </p:nvPicPr>
        <p:blipFill>
          <a:blip r:embed="rId3"/>
          <a:stretch>
            <a:fillRect/>
          </a:stretch>
        </p:blipFill>
        <p:spPr>
          <a:xfrm>
            <a:off x="0" y="1008862"/>
            <a:ext cx="4932040" cy="53004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dobnaya-usloviya-dlya-sna.jpg"/>
          <p:cNvPicPr>
            <a:picLocks noChangeAspect="1"/>
          </p:cNvPicPr>
          <p:nvPr/>
        </p:nvPicPr>
        <p:blipFill>
          <a:blip r:embed="rId2"/>
          <a:stretch>
            <a:fillRect/>
          </a:stretch>
        </p:blipFill>
        <p:spPr>
          <a:xfrm flipH="1">
            <a:off x="1357290" y="2857496"/>
            <a:ext cx="6572296" cy="3698162"/>
          </a:xfrm>
          <a:prstGeom prst="rect">
            <a:avLst/>
          </a:prstGeom>
        </p:spPr>
      </p:pic>
      <p:pic>
        <p:nvPicPr>
          <p:cNvPr id="3" name="Рисунок 2" descr="456499_ppt-backgrounds-vintage-texture-abstract-backgrounds_1600x1200_h.jpg"/>
          <p:cNvPicPr>
            <a:picLocks noChangeAspect="1"/>
          </p:cNvPicPr>
          <p:nvPr/>
        </p:nvPicPr>
        <p:blipFill>
          <a:blip r:embed="rId3"/>
          <a:stretch>
            <a:fillRect/>
          </a:stretch>
        </p:blipFill>
        <p:spPr>
          <a:xfrm>
            <a:off x="0" y="0"/>
            <a:ext cx="9144000" cy="6858000"/>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88024" y="611533"/>
            <a:ext cx="4355976" cy="4932591"/>
          </a:xfrm>
          <a:prstGeom prst="rect">
            <a:avLst/>
          </a:prstGeom>
          <a:ln>
            <a:noFill/>
          </a:ln>
          <a:effectLst>
            <a:softEdge rad="112500"/>
          </a:effectLst>
        </p:spPr>
      </p:pic>
      <p:sp>
        <p:nvSpPr>
          <p:cNvPr id="4" name="Прямоугольник 3"/>
          <p:cNvSpPr/>
          <p:nvPr/>
        </p:nvSpPr>
        <p:spPr>
          <a:xfrm>
            <a:off x="107504" y="0"/>
            <a:ext cx="4968552" cy="6924973"/>
          </a:xfrm>
          <a:prstGeom prst="rect">
            <a:avLst/>
          </a:prstGeom>
        </p:spPr>
        <p:txBody>
          <a:bodyPr wrap="square">
            <a:spAutoFit/>
          </a:bodyPr>
          <a:lstStyle/>
          <a:p>
            <a:r>
              <a:rPr lang="ru-RU" sz="4000" dirty="0">
                <a:solidFill>
                  <a:srgbClr val="7030A0"/>
                </a:solidFill>
                <a:latin typeface="Georgia" panose="02040502050405020303" pitchFamily="18" charset="0"/>
              </a:rPr>
              <a:t>Синдром </a:t>
            </a:r>
            <a:r>
              <a:rPr lang="ru-RU" sz="4000" dirty="0" smtClean="0">
                <a:solidFill>
                  <a:srgbClr val="7030A0"/>
                </a:solidFill>
                <a:latin typeface="Georgia" panose="02040502050405020303" pitchFamily="18" charset="0"/>
              </a:rPr>
              <a:t>Клейне-Левина </a:t>
            </a:r>
            <a:r>
              <a:rPr lang="ru-RU" sz="4000" dirty="0">
                <a:solidFill>
                  <a:srgbClr val="7030A0"/>
                </a:solidFill>
                <a:latin typeface="Georgia" panose="02040502050405020303" pitchFamily="18" charset="0"/>
              </a:rPr>
              <a:t>(синдром спящей красавицы</a:t>
            </a:r>
            <a:r>
              <a:rPr lang="ru-RU" sz="4000" dirty="0" smtClean="0">
                <a:solidFill>
                  <a:srgbClr val="7030A0"/>
                </a:solidFill>
                <a:latin typeface="Georgia" panose="02040502050405020303" pitchFamily="18" charset="0"/>
              </a:rPr>
              <a:t>)</a:t>
            </a:r>
            <a:r>
              <a:rPr lang="en-US" dirty="0" smtClean="0">
                <a:solidFill>
                  <a:srgbClr val="7030A0"/>
                </a:solidFill>
              </a:rPr>
              <a:t> </a:t>
            </a:r>
            <a:r>
              <a:rPr lang="ru-RU" dirty="0" smtClean="0"/>
              <a:t> </a:t>
            </a:r>
            <a:r>
              <a:rPr lang="ru-RU" dirty="0"/>
              <a:t>Ч</a:t>
            </a:r>
            <a:r>
              <a:rPr lang="ru-RU" dirty="0" smtClean="0"/>
              <a:t>резвычайно </a:t>
            </a:r>
            <a:r>
              <a:rPr lang="ru-RU" dirty="0"/>
              <a:t>редкое неврологическое расстройство, одним из главных симптомов которого является чрезмерная </a:t>
            </a:r>
            <a:r>
              <a:rPr lang="ru-RU" dirty="0" smtClean="0"/>
              <a:t>сонливость. </a:t>
            </a:r>
            <a:r>
              <a:rPr lang="ru-RU" dirty="0"/>
              <a:t>«Спячка» может сопровождаться обжорством, расторможенным сексуальным поведением или депрессией. В периоды между приступами пациенты абсолютно здоровы. Чаще всего возникает в юношеском возрасте. </a:t>
            </a:r>
            <a:r>
              <a:rPr lang="en-US" dirty="0" smtClean="0"/>
              <a:t>  </a:t>
            </a:r>
            <a:r>
              <a:rPr lang="ru-RU" dirty="0" smtClean="0"/>
              <a:t>Приступы </a:t>
            </a:r>
            <a:r>
              <a:rPr lang="ru-RU" dirty="0"/>
              <a:t>можно купировать медикаментозно. </a:t>
            </a:r>
            <a:endParaRPr lang="ru-RU" dirty="0" smtClean="0"/>
          </a:p>
          <a:p>
            <a:r>
              <a:rPr lang="ru-RU" dirty="0" smtClean="0"/>
              <a:t>Заболевание </a:t>
            </a:r>
            <a:r>
              <a:rPr lang="ru-RU" dirty="0"/>
              <a:t>встречается у одного из миллиона людей. При этом периоды «спячки» полностью вытесняются из памяти. Даже на сегодняшний день мы не слишком много знаем про синдром спящей красавицы. Предполагают, что именно этим расстройством могла страдать героиня известной сказки.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142909" y="-142900"/>
            <a:ext cx="9699231" cy="7143800"/>
          </a:xfrm>
          <a:prstGeom prst="rect">
            <a:avLst/>
          </a:prstGeom>
          <a:ln>
            <a:noFill/>
          </a:ln>
          <a:effectLst>
            <a:softEdge rad="112500"/>
          </a:effectLst>
        </p:spPr>
      </p:pic>
      <p:pic>
        <p:nvPicPr>
          <p:cNvPr id="4" name="Рисунок 3" descr="udobnaya-usloviya-dlya-sna.jpg"/>
          <p:cNvPicPr>
            <a:picLocks noChangeAspect="1"/>
          </p:cNvPicPr>
          <p:nvPr/>
        </p:nvPicPr>
        <p:blipFill>
          <a:blip r:embed="rId3"/>
          <a:stretch>
            <a:fillRect/>
          </a:stretch>
        </p:blipFill>
        <p:spPr>
          <a:xfrm>
            <a:off x="96297" y="188640"/>
            <a:ext cx="9144064" cy="6455070"/>
          </a:xfrm>
          <a:prstGeom prst="rect">
            <a:avLst/>
          </a:prstGeom>
          <a:ln>
            <a:noFill/>
          </a:ln>
          <a:effectLst>
            <a:softEdge rad="112500"/>
          </a:effectLst>
        </p:spPr>
      </p:pic>
      <p:sp>
        <p:nvSpPr>
          <p:cNvPr id="3" name="Прямоугольник 2"/>
          <p:cNvSpPr/>
          <p:nvPr/>
        </p:nvSpPr>
        <p:spPr>
          <a:xfrm>
            <a:off x="467544" y="4357694"/>
            <a:ext cx="8176422" cy="1754326"/>
          </a:xfrm>
          <a:prstGeom prst="rect">
            <a:avLst/>
          </a:prstGeom>
        </p:spPr>
        <p:txBody>
          <a:bodyPr wrap="square">
            <a:spAutoFit/>
          </a:bodyPr>
          <a:lstStyle/>
          <a:p>
            <a:r>
              <a:rPr lang="ru-RU" dirty="0" smtClean="0"/>
              <a:t>Как утверждают ученые, сон — лучшее лекарство. Действительно, царство Морфея спасает людей от многих стрессов, заболеваний, да и просто снимает усталость. Так что же такое сон?  Это периодическое функциональное состояние человека, которое характеризуется отсутствием целенаправленной деятельности и активных связей с окружающим миром. Третью часть жизни человек проводит во сне: он спит 25 лет из 75</a:t>
            </a:r>
            <a:endParaRPr lang="ru-RU" dirty="0"/>
          </a:p>
        </p:txBody>
      </p:sp>
      <p:sp>
        <p:nvSpPr>
          <p:cNvPr id="5" name="TextBox 4"/>
          <p:cNvSpPr txBox="1"/>
          <p:nvPr/>
        </p:nvSpPr>
        <p:spPr>
          <a:xfrm>
            <a:off x="857224" y="357166"/>
            <a:ext cx="5240116" cy="1938992"/>
          </a:xfrm>
          <a:prstGeom prst="rect">
            <a:avLst/>
          </a:prstGeom>
          <a:noFill/>
        </p:spPr>
        <p:txBody>
          <a:bodyPr wrap="square" rtlCol="0">
            <a:spAutoFit/>
          </a:bodyPr>
          <a:lstStyle/>
          <a:p>
            <a:r>
              <a:rPr lang="ru-RU" sz="6000" dirty="0" smtClean="0">
                <a:solidFill>
                  <a:srgbClr val="7030A0"/>
                </a:solidFill>
                <a:latin typeface="Constantia" pitchFamily="18" charset="0"/>
              </a:rPr>
              <a:t>В царстве </a:t>
            </a:r>
          </a:p>
          <a:p>
            <a:r>
              <a:rPr lang="ru-RU" sz="6000" dirty="0" smtClean="0">
                <a:solidFill>
                  <a:srgbClr val="7030A0"/>
                </a:solidFill>
                <a:latin typeface="Constantia" pitchFamily="18" charset="0"/>
              </a:rPr>
              <a:t>		Морфея</a:t>
            </a:r>
            <a:endParaRPr lang="ru-RU" sz="6000" dirty="0">
              <a:solidFill>
                <a:srgbClr val="7030A0"/>
              </a:solidFill>
              <a:latin typeface="Constant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683568" y="764704"/>
            <a:ext cx="7632848" cy="2308324"/>
          </a:xfrm>
          <a:prstGeom prst="rect">
            <a:avLst/>
          </a:prstGeom>
        </p:spPr>
        <p:txBody>
          <a:bodyPr wrap="square">
            <a:spAutoFit/>
          </a:bodyPr>
          <a:lstStyle/>
          <a:p>
            <a:r>
              <a:rPr lang="ru-RU" dirty="0"/>
              <a:t>Стремительный ритм жизни в XXI веке обязывает людей оставаться в тонусе на протяжении широкого диапазона времени – с первых лучей солнца до наступления полной темноты. Некоторые люди без труда соответствуют общепринятому режиму, вставая по утрам с улыбкой. Другие не могут разомкнуть глаз, регулярно опаздывая к моменту начала рабочего дня. Подобная разница объясняется принадлежностью человека к определенному </a:t>
            </a:r>
            <a:r>
              <a:rPr lang="ru-RU" dirty="0" err="1"/>
              <a:t>хронотипу</a:t>
            </a:r>
            <a:r>
              <a:rPr lang="ru-RU" dirty="0"/>
              <a:t> – стандарту суточной активности. </a:t>
            </a: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7584" y="3073028"/>
            <a:ext cx="7272808" cy="3784972"/>
          </a:xfrm>
          <a:prstGeom prst="rect">
            <a:avLst/>
          </a:prstGeom>
          <a:ln>
            <a:noFill/>
          </a:ln>
          <a:effectLst>
            <a:softEdge rad="112500"/>
          </a:effectLst>
        </p:spPr>
      </p:pic>
      <p:sp>
        <p:nvSpPr>
          <p:cNvPr id="5" name="TextBox 4"/>
          <p:cNvSpPr txBox="1"/>
          <p:nvPr/>
        </p:nvSpPr>
        <p:spPr>
          <a:xfrm>
            <a:off x="1907704" y="188640"/>
            <a:ext cx="5256584" cy="707886"/>
          </a:xfrm>
          <a:prstGeom prst="rect">
            <a:avLst/>
          </a:prstGeom>
          <a:noFill/>
        </p:spPr>
        <p:txBody>
          <a:bodyPr wrap="square" rtlCol="0">
            <a:spAutoFit/>
          </a:bodyPr>
          <a:lstStyle/>
          <a:p>
            <a:r>
              <a:rPr lang="ru-RU" sz="4000" b="1" dirty="0" err="1">
                <a:solidFill>
                  <a:srgbClr val="7030A0"/>
                </a:solidFill>
                <a:latin typeface="+mj-lt"/>
              </a:rPr>
              <a:t>Хронотипы</a:t>
            </a:r>
            <a:r>
              <a:rPr lang="ru-RU" sz="4000" b="1" dirty="0">
                <a:solidFill>
                  <a:srgbClr val="7030A0"/>
                </a:solidFill>
                <a:latin typeface="+mj-lt"/>
              </a:rPr>
              <a:t> 	человека</a:t>
            </a:r>
          </a:p>
        </p:txBody>
      </p:sp>
    </p:spTree>
    <p:extLst>
      <p:ext uri="{BB962C8B-B14F-4D97-AF65-F5344CB8AC3E}">
        <p14:creationId xmlns="" xmlns:p14="http://schemas.microsoft.com/office/powerpoint/2010/main" val="1842770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286000" y="2136339"/>
            <a:ext cx="4572000" cy="369332"/>
          </a:xfrm>
          <a:prstGeom prst="rect">
            <a:avLst/>
          </a:prstGeom>
        </p:spPr>
        <p:txBody>
          <a:bodyPr>
            <a:spAutoFit/>
          </a:bodyPr>
          <a:lstStyle/>
          <a:p>
            <a:endParaRPr lang="ru-RU"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969" y="189830"/>
            <a:ext cx="3078871" cy="3078871"/>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98447" y="1513269"/>
            <a:ext cx="2938163" cy="3047298"/>
          </a:xfrm>
          <a:prstGeom prst="rect">
            <a:avLst/>
          </a:prstGeom>
          <a:ln>
            <a:noFill/>
          </a:ln>
          <a:effectLst>
            <a:softEdge rad="112500"/>
          </a:effectLst>
        </p:spPr>
      </p:pic>
      <p:sp>
        <p:nvSpPr>
          <p:cNvPr id="9" name="TextBox 8"/>
          <p:cNvSpPr txBox="1"/>
          <p:nvPr/>
        </p:nvSpPr>
        <p:spPr>
          <a:xfrm>
            <a:off x="52969" y="3006244"/>
            <a:ext cx="2070759" cy="369332"/>
          </a:xfrm>
          <a:prstGeom prst="rect">
            <a:avLst/>
          </a:prstGeom>
          <a:noFill/>
        </p:spPr>
        <p:txBody>
          <a:bodyPr wrap="square" rtlCol="0">
            <a:spAutoFit/>
          </a:bodyPr>
          <a:lstStyle/>
          <a:p>
            <a:r>
              <a:rPr lang="ru-RU" dirty="0" smtClean="0"/>
              <a:t>«Жаворонки»</a:t>
            </a:r>
            <a:endParaRPr lang="ru-RU" dirty="0"/>
          </a:p>
        </p:txBody>
      </p:sp>
      <p:sp>
        <p:nvSpPr>
          <p:cNvPr id="10" name="TextBox 9"/>
          <p:cNvSpPr txBox="1"/>
          <p:nvPr/>
        </p:nvSpPr>
        <p:spPr>
          <a:xfrm>
            <a:off x="6660232" y="4293096"/>
            <a:ext cx="2088232" cy="369332"/>
          </a:xfrm>
          <a:prstGeom prst="rect">
            <a:avLst/>
          </a:prstGeom>
          <a:noFill/>
        </p:spPr>
        <p:txBody>
          <a:bodyPr wrap="square" rtlCol="0">
            <a:spAutoFit/>
          </a:bodyPr>
          <a:lstStyle/>
          <a:p>
            <a:r>
              <a:rPr lang="ru-RU" dirty="0" smtClean="0"/>
              <a:t>«Совы»</a:t>
            </a:r>
            <a:endParaRPr lang="ru-RU" dirty="0"/>
          </a:p>
        </p:txBody>
      </p:sp>
      <p:pic>
        <p:nvPicPr>
          <p:cNvPr id="11" name="Рисунок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274500" y="692696"/>
            <a:ext cx="2965904" cy="2820531"/>
          </a:xfrm>
          <a:prstGeom prst="rect">
            <a:avLst/>
          </a:prstGeom>
          <a:ln>
            <a:noFill/>
          </a:ln>
          <a:effectLst>
            <a:softEdge rad="112500"/>
          </a:effectLst>
        </p:spPr>
      </p:pic>
      <p:sp>
        <p:nvSpPr>
          <p:cNvPr id="12" name="TextBox 11"/>
          <p:cNvSpPr txBox="1"/>
          <p:nvPr/>
        </p:nvSpPr>
        <p:spPr>
          <a:xfrm flipH="1">
            <a:off x="3274499" y="2708920"/>
            <a:ext cx="1297501" cy="369332"/>
          </a:xfrm>
          <a:prstGeom prst="rect">
            <a:avLst/>
          </a:prstGeom>
          <a:noFill/>
        </p:spPr>
        <p:txBody>
          <a:bodyPr wrap="square" rtlCol="0">
            <a:spAutoFit/>
          </a:bodyPr>
          <a:lstStyle/>
          <a:p>
            <a:r>
              <a:rPr lang="ru-RU" dirty="0" smtClean="0"/>
              <a:t>«Голуби»</a:t>
            </a:r>
            <a:endParaRPr lang="ru-RU" dirty="0"/>
          </a:p>
        </p:txBody>
      </p:sp>
      <p:sp>
        <p:nvSpPr>
          <p:cNvPr id="4" name="Прямоугольник 3"/>
          <p:cNvSpPr/>
          <p:nvPr/>
        </p:nvSpPr>
        <p:spPr>
          <a:xfrm>
            <a:off x="179512" y="3429000"/>
            <a:ext cx="6480720" cy="3693319"/>
          </a:xfrm>
          <a:prstGeom prst="rect">
            <a:avLst/>
          </a:prstGeom>
        </p:spPr>
        <p:txBody>
          <a:bodyPr wrap="square">
            <a:spAutoFit/>
          </a:bodyPr>
          <a:lstStyle/>
          <a:p>
            <a:r>
              <a:rPr lang="ru-RU" dirty="0"/>
              <a:t>Современная классификация </a:t>
            </a:r>
            <a:r>
              <a:rPr lang="ru-RU" dirty="0" err="1"/>
              <a:t>хронотипов</a:t>
            </a:r>
            <a:r>
              <a:rPr lang="ru-RU" dirty="0"/>
              <a:t> человека, принятая в 1970 году, подразумевает три категории людей, имеющих отличительные поведенческие признаки и разницу в генетическом коде биоритмов: жаворонки, голуби и совы</a:t>
            </a:r>
            <a:r>
              <a:rPr lang="ru-RU" dirty="0" smtClean="0"/>
              <a:t>. </a:t>
            </a:r>
            <a:r>
              <a:rPr lang="ru-RU" dirty="0"/>
              <a:t>В масштабах научной физиотерапии и официальной медицины такую терминологию признали в конце XX века. Отмечается, что проявление у людей конкретного </a:t>
            </a:r>
            <a:r>
              <a:rPr lang="ru-RU" dirty="0" err="1"/>
              <a:t>хронотипа</a:t>
            </a:r>
            <a:r>
              <a:rPr lang="ru-RU" dirty="0"/>
              <a:t> происходит исключительно на генетическом уровне, </a:t>
            </a:r>
            <a:r>
              <a:rPr lang="ru-RU" dirty="0" smtClean="0"/>
              <a:t>независимо </a:t>
            </a:r>
            <a:r>
              <a:rPr lang="ru-RU" dirty="0"/>
              <a:t>от желаний, интересов и профессиональных предпочтений. Основывается гипотеза, подтвержденная на практике, на показателях суточной пассивности и активности индивида.</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5.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475656" y="4029163"/>
            <a:ext cx="6480720" cy="1754326"/>
          </a:xfrm>
          <a:prstGeom prst="rect">
            <a:avLst/>
          </a:prstGeom>
        </p:spPr>
        <p:txBody>
          <a:bodyPr wrap="square">
            <a:spAutoFit/>
          </a:bodyPr>
          <a:lstStyle/>
          <a:p>
            <a:r>
              <a:rPr lang="ru-RU" dirty="0">
                <a:solidFill>
                  <a:srgbClr val="7030A0"/>
                </a:solidFill>
              </a:rPr>
              <a:t>Сновидения</a:t>
            </a:r>
            <a:r>
              <a:rPr lang="ru-RU" dirty="0"/>
              <a:t> – загадочный и таинственный феномен человеческого бытия. Культовый создатель психоанализа Зигмунд Фрейд верил, что сон — это время, когда человек отказывается от взаимодействия с внешним миром и вступает в общение с миром внутренним, со своим подсознанием.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dobnaya-usloviya-dlya-sna.jpg"/>
          <p:cNvPicPr>
            <a:picLocks noChangeAspect="1"/>
          </p:cNvPicPr>
          <p:nvPr/>
        </p:nvPicPr>
        <p:blipFill>
          <a:blip r:embed="rId2"/>
          <a:stretch>
            <a:fillRect/>
          </a:stretch>
        </p:blipFill>
        <p:spPr>
          <a:xfrm flipH="1">
            <a:off x="1357290" y="2857496"/>
            <a:ext cx="6572296" cy="3698162"/>
          </a:xfrm>
          <a:prstGeom prst="rect">
            <a:avLst/>
          </a:prstGeom>
        </p:spPr>
      </p:pic>
      <p:pic>
        <p:nvPicPr>
          <p:cNvPr id="3" name="Рисунок 2" descr="456499_ppt-backgrounds-vintage-texture-abstract-backgrounds_1600x1200_h.jpg"/>
          <p:cNvPicPr>
            <a:picLocks noChangeAspect="1"/>
          </p:cNvPicPr>
          <p:nvPr/>
        </p:nvPicPr>
        <p:blipFill>
          <a:blip r:embed="rId3"/>
          <a:stretch>
            <a:fillRect/>
          </a:stretch>
        </p:blipFill>
        <p:spPr>
          <a:xfrm>
            <a:off x="0" y="0"/>
            <a:ext cx="9144000" cy="6858000"/>
          </a:xfrm>
          <a:prstGeom prst="rect">
            <a:avLst/>
          </a:prstGeom>
        </p:spPr>
      </p:pic>
      <p:pic>
        <p:nvPicPr>
          <p:cNvPr id="4" name="Рисунок 3" descr="cb073ffcbbb54579979394dbf6f336b9.jpg"/>
          <p:cNvPicPr>
            <a:picLocks noChangeAspect="1"/>
          </p:cNvPicPr>
          <p:nvPr/>
        </p:nvPicPr>
        <p:blipFill>
          <a:blip r:embed="rId4"/>
          <a:stretch>
            <a:fillRect/>
          </a:stretch>
        </p:blipFill>
        <p:spPr>
          <a:xfrm>
            <a:off x="55777" y="3717033"/>
            <a:ext cx="4372207" cy="3084154"/>
          </a:xfrm>
          <a:prstGeom prst="rect">
            <a:avLst/>
          </a:prstGeom>
          <a:ln>
            <a:noFill/>
          </a:ln>
          <a:effectLst>
            <a:softEdge rad="112500"/>
          </a:effectLst>
        </p:spPr>
      </p:pic>
      <p:sp>
        <p:nvSpPr>
          <p:cNvPr id="4097" name="Rectangle 1"/>
          <p:cNvSpPr>
            <a:spLocks noChangeArrowheads="1"/>
          </p:cNvSpPr>
          <p:nvPr/>
        </p:nvSpPr>
        <p:spPr bwMode="auto">
          <a:xfrm>
            <a:off x="179512" y="1231800"/>
            <a:ext cx="46085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79512" y="188641"/>
            <a:ext cx="4392488" cy="3693319"/>
          </a:xfrm>
          <a:prstGeom prst="rect">
            <a:avLst/>
          </a:prstGeom>
        </p:spPr>
        <p:txBody>
          <a:bodyPr wrap="square">
            <a:spAutoFit/>
          </a:bodyPr>
          <a:lstStyle/>
          <a:p>
            <a:r>
              <a:rPr lang="ru-RU" b="1" dirty="0">
                <a:solidFill>
                  <a:srgbClr val="7030A0"/>
                </a:solidFill>
              </a:rPr>
              <a:t>Что таится за снами?</a:t>
            </a:r>
          </a:p>
          <a:p>
            <a:r>
              <a:rPr lang="ru-RU" dirty="0"/>
              <a:t>Самые таинственные, захватывающие и интересные впечатления в жизни мы получаем, когда спим и видим сны. Когда мы засыпаем, наша воля утрачивает контроль за мыслями, возникает совершенно особый тип мышления. Именно благодаря ему мы способны наблюдать фантастические образы, искаженные и не связанные друг с другом сюжетные сцены, где время течет не так, как в реальной жизни.</a:t>
            </a:r>
          </a:p>
        </p:txBody>
      </p:sp>
      <p:sp>
        <p:nvSpPr>
          <p:cNvPr id="8" name="Прямоугольник 7"/>
          <p:cNvSpPr/>
          <p:nvPr/>
        </p:nvSpPr>
        <p:spPr>
          <a:xfrm>
            <a:off x="4427984" y="2276872"/>
            <a:ext cx="4716016" cy="4524315"/>
          </a:xfrm>
          <a:prstGeom prst="rect">
            <a:avLst/>
          </a:prstGeom>
        </p:spPr>
        <p:txBody>
          <a:bodyPr wrap="square">
            <a:spAutoFit/>
          </a:bodyPr>
          <a:lstStyle/>
          <a:p>
            <a:r>
              <a:rPr lang="ru-RU" dirty="0"/>
              <a:t>Все нормальные люди, погружаясь в дрему, видят сны, но большинство при пробуждении моментально их забывает. Мы помним лишь 10% наших снов.</a:t>
            </a:r>
          </a:p>
          <a:p>
            <a:r>
              <a:rPr lang="ru-RU" dirty="0"/>
              <a:t>Всем знакомо выражение: "Видеть седьмой сон". Оказывается, за ночь мы, действительно, способны увидеть от четырех до семи снов. В среднем, сновидения занимают два часа за ночь.</a:t>
            </a:r>
          </a:p>
          <a:p>
            <a:r>
              <a:rPr lang="ru-RU" dirty="0"/>
              <a:t>Согласно результатам исследований, от 18% и до 38% респондентов хотя бы раз в жизни видели сон-предсказание, а 70% граждан переживали </a:t>
            </a:r>
            <a:r>
              <a:rPr lang="ru-RU" dirty="0" err="1" smtClean="0"/>
              <a:t>дежавю</a:t>
            </a:r>
            <a:r>
              <a:rPr lang="ru-RU" dirty="0"/>
              <a:t>. Вера в саму возможность вещего сна распространена практически повсеместно – от 63 до 98% опрошенных в разных странах мира.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6" name="Рисунок 5" descr="img26.jpg"/>
          <p:cNvPicPr>
            <a:picLocks noChangeAspect="1"/>
          </p:cNvPicPr>
          <p:nvPr/>
        </p:nvPicPr>
        <p:blipFill>
          <a:blip r:embed="rId3"/>
          <a:stretch>
            <a:fillRect/>
          </a:stretch>
        </p:blipFill>
        <p:spPr>
          <a:xfrm>
            <a:off x="2" y="0"/>
            <a:ext cx="9143998"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4716016" y="332656"/>
            <a:ext cx="4176464" cy="5755422"/>
          </a:xfrm>
          <a:prstGeom prst="rect">
            <a:avLst/>
          </a:prstGeom>
        </p:spPr>
        <p:txBody>
          <a:bodyPr wrap="square">
            <a:spAutoFit/>
          </a:bodyPr>
          <a:lstStyle/>
          <a:p>
            <a:r>
              <a:rPr lang="ru-RU" sz="1600" dirty="0"/>
              <a:t>616.8-009.836</a:t>
            </a:r>
          </a:p>
          <a:p>
            <a:r>
              <a:rPr lang="ru-RU" sz="1600" dirty="0"/>
              <a:t>П535</a:t>
            </a:r>
          </a:p>
          <a:p>
            <a:r>
              <a:rPr lang="ru-RU" sz="1600" b="1" dirty="0"/>
              <a:t>Полуэктов, Михаил </a:t>
            </a:r>
            <a:r>
              <a:rPr lang="ru-RU" sz="1600" b="1" dirty="0" err="1"/>
              <a:t>Гурьевич</a:t>
            </a:r>
            <a:r>
              <a:rPr lang="ru-RU" sz="1600" b="1" dirty="0"/>
              <a:t>. </a:t>
            </a:r>
          </a:p>
          <a:p>
            <a:r>
              <a:rPr lang="ru-RU" sz="1600" b="1" dirty="0"/>
              <a:t>Диагностика и лечение расстройств сна </a:t>
            </a:r>
            <a:r>
              <a:rPr lang="ru-RU" sz="1600" dirty="0"/>
              <a:t>[Текст] : краткий справочник на основе терминов 3-й версии Международной классификации расстройств сна 2014 г. / М. Г. Полуэктов. - Москва : </a:t>
            </a:r>
            <a:r>
              <a:rPr lang="ru-RU" sz="1600" dirty="0" err="1"/>
              <a:t>МЕДпресс-информ</a:t>
            </a:r>
            <a:r>
              <a:rPr lang="ru-RU" sz="1600" dirty="0"/>
              <a:t>, 2016. - 255 с</a:t>
            </a:r>
            <a:r>
              <a:rPr lang="ru-RU" sz="1600" dirty="0" smtClean="0"/>
              <a:t>.</a:t>
            </a:r>
            <a:endParaRPr lang="en-US" sz="1600" dirty="0" smtClean="0"/>
          </a:p>
          <a:p>
            <a:endParaRPr lang="ru-RU" sz="1600" dirty="0"/>
          </a:p>
          <a:p>
            <a:r>
              <a:rPr lang="en-US" sz="1600" dirty="0" smtClean="0"/>
              <a:t> </a:t>
            </a:r>
            <a:r>
              <a:rPr lang="ru-RU" sz="1600" dirty="0" smtClean="0"/>
              <a:t>В </a:t>
            </a:r>
            <a:r>
              <a:rPr lang="ru-RU" sz="1600" dirty="0"/>
              <a:t>основу этой книги положена 3-я версия Международной классификации расстройств сна (2014 г.). Наряду с переводом основных клинических характеристик расстройств сна и критериев их </a:t>
            </a:r>
            <a:r>
              <a:rPr lang="ru-RU" sz="1600" dirty="0" smtClean="0"/>
              <a:t>диагностики, </a:t>
            </a:r>
            <a:r>
              <a:rPr lang="ru-RU" sz="1600" dirty="0"/>
              <a:t>согласно этой </a:t>
            </a:r>
            <a:r>
              <a:rPr lang="ru-RU" sz="1600" dirty="0" smtClean="0"/>
              <a:t>классификации, </a:t>
            </a:r>
            <a:r>
              <a:rPr lang="ru-RU" sz="1600" dirty="0"/>
              <a:t>в книге также представлены методы лечения нарушений сна и бодрствования, основанные на современных представлениях о влиянии лекарственных средств и нелекарственных воздействий на сон человека.</a:t>
            </a: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6752" y="323101"/>
            <a:ext cx="4291231" cy="627425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Рисунок 1" descr="udobnaya-usloviya-dlya-sna.jpg"/>
          <p:cNvPicPr>
            <a:picLocks noChangeAspect="1"/>
          </p:cNvPicPr>
          <p:nvPr/>
        </p:nvPicPr>
        <p:blipFill>
          <a:blip r:embed="rId3"/>
          <a:stretch>
            <a:fillRect/>
          </a:stretch>
        </p:blipFill>
        <p:spPr>
          <a:xfrm flipH="1">
            <a:off x="1357290" y="2857496"/>
            <a:ext cx="6572296" cy="3698162"/>
          </a:xfrm>
          <a:prstGeom prst="rect">
            <a:avLst/>
          </a:prstGeom>
        </p:spPr>
      </p:pic>
      <p:pic>
        <p:nvPicPr>
          <p:cNvPr id="3" name="Рисунок 2" descr="456499_ppt-backgrounds-vintage-texture-abstract-backgrounds_1600x1200_h.jpg"/>
          <p:cNvPicPr>
            <a:picLocks noChangeAspect="1"/>
          </p:cNvPicPr>
          <p:nvPr/>
        </p:nvPicPr>
        <p:blipFill>
          <a:blip r:embed="rId4"/>
          <a:stretch>
            <a:fillRect/>
          </a:stretch>
        </p:blipFill>
        <p:spPr>
          <a:xfrm>
            <a:off x="0" y="0"/>
            <a:ext cx="9144000" cy="6858000"/>
          </a:xfrm>
          <a:prstGeom prst="rect">
            <a:avLst/>
          </a:prstGeom>
        </p:spPr>
      </p:pic>
      <p:pic>
        <p:nvPicPr>
          <p:cNvPr id="5" name="Рисунок 4" descr="3a0a954e8cd93500cbce497558eea3724d542cabMax.jpg"/>
          <p:cNvPicPr>
            <a:picLocks noChangeAspect="1"/>
          </p:cNvPicPr>
          <p:nvPr/>
        </p:nvPicPr>
        <p:blipFill>
          <a:blip r:embed="rId5"/>
          <a:stretch>
            <a:fillRect/>
          </a:stretch>
        </p:blipFill>
        <p:spPr>
          <a:xfrm>
            <a:off x="4910138" y="277954"/>
            <a:ext cx="4054350" cy="627770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169" name="Rectangle 1"/>
          <p:cNvSpPr>
            <a:spLocks noChangeArrowheads="1"/>
          </p:cNvSpPr>
          <p:nvPr/>
        </p:nvSpPr>
        <p:spPr bwMode="auto">
          <a:xfrm>
            <a:off x="285720" y="1000108"/>
            <a:ext cx="4429156" cy="5692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612.014.4</a:t>
            </a:r>
          </a:p>
          <a:p>
            <a:r>
              <a:rPr lang="ru-RU" sz="1400" dirty="0" smtClean="0"/>
              <a:t>П901</a:t>
            </a:r>
          </a:p>
          <a:p>
            <a:r>
              <a:rPr lang="ru-RU" sz="1400" b="1" dirty="0" smtClean="0"/>
              <a:t>Путилов, Аркадий Александрович</a:t>
            </a:r>
            <a:r>
              <a:rPr lang="ru-RU" sz="1400" dirty="0" smtClean="0"/>
              <a:t>. </a:t>
            </a:r>
          </a:p>
          <a:p>
            <a:r>
              <a:rPr lang="ru-RU" sz="1400" b="1" dirty="0" smtClean="0"/>
              <a:t>"Совы", "жаворонки" и другие люди </a:t>
            </a:r>
            <a:r>
              <a:rPr lang="ru-RU" sz="1400" dirty="0" smtClean="0"/>
              <a:t>[Текст] : О влиянии наших внутренних часов на здоровье и характер / А. А. Путилов. - 2-е изд., доп. и </a:t>
            </a:r>
            <a:r>
              <a:rPr lang="ru-RU" sz="1400" dirty="0" err="1" smtClean="0"/>
              <a:t>перераб</a:t>
            </a:r>
            <a:r>
              <a:rPr lang="ru-RU" sz="1400" dirty="0" smtClean="0"/>
              <a:t>. - Новосибирск : </a:t>
            </a:r>
            <a:r>
              <a:rPr lang="ru-RU" sz="1400" dirty="0" err="1" smtClean="0"/>
              <a:t>Сиб</a:t>
            </a:r>
            <a:r>
              <a:rPr lang="ru-RU" sz="1400" dirty="0" smtClean="0"/>
              <a:t>. унив. изд-во, 2003. – 606 С.</a:t>
            </a:r>
          </a:p>
          <a:p>
            <a:r>
              <a:rPr lang="ru-RU" sz="1400" dirty="0" smtClean="0"/>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Helvetica"/>
              </a:rPr>
              <a:t>Автор излагает современные представления о различиях между людьми по типу их суточных и сезонных биоритмов. В книге собраны разнообразные сведения из биологии и других областей знания — психологии, медицины, истории. Читатель узнает, как ученые отвечают на вопросы, волнующие многих из нас: меняется ли индивидуальный тип суточного или сезонного ритма с возрастом, отличаются ли по этому типу женщины от мужчин, могут ли часы, "тикающие" внутри нас, влиять на телосложение, темперамент, характер, здоровье, настроение, выбор профессии и спутника жизни, для чего нужен сон и в чем причина бессонницы, как лучше приспособиться к ночной работе, новому часовому поясу, коротким зимним дням и т. д. В книге приведены анкеты, по которым читатель легко определит особенности своих суточных и сезонных биоритмов.</a:t>
            </a:r>
            <a:endParaRPr kumimoji="0" lang="ru-RU" sz="1400" b="0" i="0" u="none" strike="noStrike" cap="none" normalizeH="0" baseline="0" dirty="0" smtClean="0">
              <a:ln>
                <a:noFill/>
              </a:ln>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1005918247.jpg"/>
          <p:cNvPicPr>
            <a:picLocks noChangeAspect="1"/>
          </p:cNvPicPr>
          <p:nvPr/>
        </p:nvPicPr>
        <p:blipFill>
          <a:blip r:embed="rId3"/>
          <a:stretch>
            <a:fillRect/>
          </a:stretch>
        </p:blipFill>
        <p:spPr>
          <a:xfrm>
            <a:off x="298027" y="476672"/>
            <a:ext cx="3697908" cy="6120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793" name="Rectangle 1"/>
          <p:cNvSpPr>
            <a:spLocks noChangeArrowheads="1"/>
          </p:cNvSpPr>
          <p:nvPr/>
        </p:nvSpPr>
        <p:spPr bwMode="auto">
          <a:xfrm>
            <a:off x="4143372" y="1500174"/>
            <a:ext cx="485778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t>612.821.7</a:t>
            </a:r>
          </a:p>
          <a:p>
            <a:r>
              <a:rPr lang="ru-RU" sz="1400" dirty="0" smtClean="0"/>
              <a:t>В58</a:t>
            </a:r>
          </a:p>
          <a:p>
            <a:r>
              <a:rPr kumimoji="0" lang="ru-RU" sz="1400" b="1" i="0" u="none" strike="noStrike" cap="none" normalizeH="0" baseline="0" dirty="0" err="1" smtClean="0">
                <a:ln>
                  <a:noFill/>
                </a:ln>
                <a:solidFill>
                  <a:schemeClr val="tx1"/>
                </a:solidFill>
                <a:effectLst/>
                <a:ea typeface="Times New Roman" pitchFamily="18" charset="0"/>
                <a:cs typeface="Arial" pitchFamily="34" charset="0"/>
              </a:rPr>
              <a:t>Вейн</a:t>
            </a:r>
            <a:r>
              <a:rPr kumimoji="0" lang="ru-RU" sz="1400" b="1" i="0" u="none" strike="noStrike" cap="none" normalizeH="0" baseline="0" dirty="0" smtClean="0">
                <a:ln>
                  <a:noFill/>
                </a:ln>
                <a:solidFill>
                  <a:schemeClr val="tx1"/>
                </a:solidFill>
                <a:effectLst/>
                <a:ea typeface="Times New Roman" pitchFamily="18" charset="0"/>
                <a:cs typeface="Arial" pitchFamily="34" charset="0"/>
              </a:rPr>
              <a:t>, Александр Моисеевич</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ea typeface="Times New Roman" pitchFamily="18" charset="0"/>
                <a:cs typeface="Arial" pitchFamily="34" charset="0"/>
              </a:rPr>
              <a:t>Три трети жизни</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[Текст] : Сон и бодрствование / А. М. </a:t>
            </a:r>
            <a:r>
              <a:rPr kumimoji="0" lang="ru-RU" sz="1400" b="0" i="0" u="none" strike="noStrike" cap="none" normalizeH="0" baseline="0" dirty="0" err="1" smtClean="0">
                <a:ln>
                  <a:noFill/>
                </a:ln>
                <a:solidFill>
                  <a:srgbClr val="008000"/>
                </a:solidFill>
                <a:effectLst/>
                <a:ea typeface="Times New Roman" pitchFamily="18" charset="0"/>
                <a:cs typeface="Arial" pitchFamily="34" charset="0"/>
              </a:rPr>
              <a:t>Вейн</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Лит. запись С. М. Иванова. - 2-е изд., доп. - М. : Знание, 1991. - 239 с.</a:t>
            </a:r>
          </a:p>
          <a:p>
            <a:r>
              <a:rPr kumimoji="0" lang="ru-RU" sz="14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4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Среди загадок мозга особое место занимает состояние, с которым каждый из нас встречается каждый день. Речь идет о сне, которому мы отдаем 1/3 нашей жизни. Зачем мы спим? И является ли треть жизни нашей находкой или потерей? Что происходит в мозге во время сна? Находится ли мозг в это время в активном состоянии? Как рождается во сне психическая деятельность? Как формируются фантастические, казалось бы, не имеющие часто с жизнью никакой связи, сновидения? Какие нарушения сна сопровождают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человека?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142900"/>
            <a:ext cx="9144000" cy="7000900"/>
          </a:xfrm>
          <a:prstGeom prst="rect">
            <a:avLst/>
          </a:prstGeom>
        </p:spPr>
      </p:pic>
      <p:sp>
        <p:nvSpPr>
          <p:cNvPr id="34817" name="Rectangle 1"/>
          <p:cNvSpPr>
            <a:spLocks noChangeArrowheads="1"/>
          </p:cNvSpPr>
          <p:nvPr/>
        </p:nvSpPr>
        <p:spPr bwMode="auto">
          <a:xfrm>
            <a:off x="214282" y="785794"/>
            <a:ext cx="478634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612.821.76+616.8-009.836.15</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К28</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Касаткин, Василий Николаевич</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Теория сновидений</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[Текст] / В. Н. Касаткин. - 3-е изд.,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перераб</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и доп. - Л. : Медицина. Ленингр.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отд-ние</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1983. - 246 с.</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Автор доступным языком дает читателю возможность проследить четкую связь между образом жизни человека и сновидениями, которые его посещают. Двигаясь от простого к сложному, автор показывает, насколько усложняются сновидения по мере взросления человека. Как зависят сны от настроения, общего психического состояния и физического самочувствия. Примитивность детских сновидений объясняется маленьким жизненным опытом – дети чаще всего видят во сне события, целиком и полностью связанные с событиями прошедшего дня. При достижении ребенком пубертатного периода меняется и характер сновидений, четко прослеживается связь с эмоциональным состоянием (влюбленность, надежда, разочарование, желание одобрения и так далее). Возникновение стрессовых ситуаций, связанных с процессом обучения, экзаменами, рабочими моментами находит отражение в снах взрослых людей, хотя сами сновидения становятся более сложными, многослойными и неоднозначными. Тем не менее, в них постоянно прослеживается связь с прошлым опытом человека.</a:t>
            </a: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descr="46796.jpg"/>
          <p:cNvPicPr>
            <a:picLocks noChangeAspect="1"/>
          </p:cNvPicPr>
          <p:nvPr/>
        </p:nvPicPr>
        <p:blipFill>
          <a:blip r:embed="rId3"/>
          <a:stretch>
            <a:fillRect/>
          </a:stretch>
        </p:blipFill>
        <p:spPr>
          <a:xfrm>
            <a:off x="4716015" y="123033"/>
            <a:ext cx="4427985" cy="65228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7169" name="Rectangle 1"/>
          <p:cNvSpPr>
            <a:spLocks noChangeArrowheads="1"/>
          </p:cNvSpPr>
          <p:nvPr/>
        </p:nvSpPr>
        <p:spPr bwMode="auto">
          <a:xfrm>
            <a:off x="214282" y="391191"/>
            <a:ext cx="4357718"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612.821.7</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К56</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ea typeface="Times New Roman" pitchFamily="18" charset="0"/>
                <a:cs typeface="Arial" pitchFamily="34" charset="0"/>
              </a:rPr>
              <a:t>Ковальзон</a:t>
            </a:r>
            <a:r>
              <a:rPr kumimoji="0" lang="ru-RU" sz="1400" b="1" i="0" u="none" strike="noStrike" cap="none" normalizeH="0" baseline="0" dirty="0" smtClean="0">
                <a:ln>
                  <a:noFill/>
                </a:ln>
                <a:solidFill>
                  <a:schemeClr val="tx1"/>
                </a:solidFill>
                <a:effectLst/>
                <a:ea typeface="Times New Roman" pitchFamily="18" charset="0"/>
                <a:cs typeface="Arial" pitchFamily="34" charset="0"/>
              </a:rPr>
              <a:t>, Владимир Матвеевич</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ea typeface="Times New Roman" pitchFamily="18" charset="0"/>
                <a:cs typeface="Arial" pitchFamily="34" charset="0"/>
              </a:rPr>
              <a:t>Основы </a:t>
            </a:r>
            <a:r>
              <a:rPr kumimoji="0" lang="ru-RU" sz="1400" b="1" i="0" u="none" strike="noStrike" cap="none" normalizeH="0" baseline="0" dirty="0" err="1" smtClean="0">
                <a:ln>
                  <a:noFill/>
                </a:ln>
                <a:solidFill>
                  <a:schemeClr val="tx1"/>
                </a:solidFill>
                <a:effectLst/>
                <a:ea typeface="Times New Roman" pitchFamily="18" charset="0"/>
                <a:cs typeface="Arial" pitchFamily="34" charset="0"/>
              </a:rPr>
              <a:t>сомнологии</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[Текст] : физиология и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нейрохимия</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цикла "бодрствование - сон" / В. М.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Ковальзон</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 Москва : БИНОМ. Лаборатория знаний, 2012. - 239 с.</a:t>
            </a:r>
            <a:endParaRPr kumimoji="0" lang="ru-RU" sz="14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en-US" sz="1400" dirty="0" smtClean="0">
              <a:solidFill>
                <a:srgbClr val="000000"/>
              </a:solidFill>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Arial" pitchFamily="34" charset="0"/>
              </a:rPr>
              <a:t>На основе новейших данных впервые на русском языке рассмотрены следующие вопросы, связанные с регуляцией цикла «бодрствование–сон»: феноменология и дефиниции; анатомия, физиология и </a:t>
            </a:r>
            <a:r>
              <a:rPr kumimoji="0" lang="ru-RU" sz="1400" b="0" i="0" u="none" strike="noStrike" cap="none" normalizeH="0" baseline="0" dirty="0" err="1" smtClean="0">
                <a:ln>
                  <a:noFill/>
                </a:ln>
                <a:solidFill>
                  <a:srgbClr val="000000"/>
                </a:solidFill>
                <a:effectLst/>
                <a:ea typeface="Times New Roman" pitchFamily="18" charset="0"/>
                <a:cs typeface="Arial" pitchFamily="34" charset="0"/>
              </a:rPr>
              <a:t>нейрохимия</a:t>
            </a:r>
            <a:r>
              <a:rPr kumimoji="0" lang="ru-RU" sz="1400" b="0" i="0" u="none" strike="noStrike" cap="none" normalizeH="0" baseline="0" dirty="0" smtClean="0">
                <a:ln>
                  <a:noFill/>
                </a:ln>
                <a:solidFill>
                  <a:srgbClr val="000000"/>
                </a:solidFill>
                <a:effectLst/>
                <a:ea typeface="Times New Roman" pitchFamily="18" charset="0"/>
                <a:cs typeface="Arial" pitchFamily="34" charset="0"/>
              </a:rPr>
              <a:t> соответствующих мозговых систем; организация </a:t>
            </a:r>
            <a:r>
              <a:rPr kumimoji="0" lang="ru-RU" sz="1400" b="0" i="0" u="none" strike="noStrike" cap="none" normalizeH="0" baseline="0" dirty="0" err="1" smtClean="0">
                <a:ln>
                  <a:noFill/>
                </a:ln>
                <a:solidFill>
                  <a:srgbClr val="000000"/>
                </a:solidFill>
                <a:effectLst/>
                <a:ea typeface="Times New Roman" pitchFamily="18" charset="0"/>
                <a:cs typeface="Arial" pitchFamily="34" charset="0"/>
              </a:rPr>
              <a:t>внутрисуточных</a:t>
            </a:r>
            <a:r>
              <a:rPr kumimoji="0" lang="ru-RU" sz="1400" b="0" i="0" u="none" strike="noStrike" cap="none" normalizeH="0" baseline="0" dirty="0" smtClean="0">
                <a:ln>
                  <a:noFill/>
                </a:ln>
                <a:solidFill>
                  <a:srgbClr val="000000"/>
                </a:solidFill>
                <a:effectLst/>
                <a:ea typeface="Times New Roman" pitchFamily="18" charset="0"/>
                <a:cs typeface="Arial" pitchFamily="34" charset="0"/>
              </a:rPr>
              <a:t> «биологических часов» организма; взаимодействие циркадианных и гомеостатических механизмов; молекулярно-генетические механизмы; эволюция сна; </a:t>
            </a:r>
            <a:r>
              <a:rPr kumimoji="0" lang="ru-RU" sz="1400" b="0" i="0" u="none" strike="noStrike" cap="none" normalizeH="0" baseline="0" dirty="0" err="1" smtClean="0">
                <a:ln>
                  <a:noFill/>
                </a:ln>
                <a:solidFill>
                  <a:srgbClr val="000000"/>
                </a:solidFill>
                <a:effectLst/>
                <a:ea typeface="Times New Roman" pitchFamily="18" charset="0"/>
                <a:cs typeface="Arial" pitchFamily="34" charset="0"/>
              </a:rPr>
              <a:t>депривация</a:t>
            </a:r>
            <a:r>
              <a:rPr kumimoji="0" lang="ru-RU" sz="1400" b="0" i="0" u="none" strike="noStrike" cap="none" normalizeH="0" baseline="0" dirty="0" smtClean="0">
                <a:ln>
                  <a:noFill/>
                </a:ln>
                <a:solidFill>
                  <a:srgbClr val="000000"/>
                </a:solidFill>
                <a:effectLst/>
                <a:ea typeface="Times New Roman" pitchFamily="18" charset="0"/>
                <a:cs typeface="Arial" pitchFamily="34" charset="0"/>
              </a:rPr>
              <a:t> сна; сон и память; сон и гормоны; роль пептида DSIP в регуляции сна. Каждая глава представляет собой краткое введение в данную проблему, снабженное списком рекомендуемых англоязычных обзорных теоретических работ. В приложении приводятся шесть кратких очерков по истории </a:t>
            </a:r>
            <a:r>
              <a:rPr kumimoji="0" lang="ru-RU" sz="1400" b="0" i="0" u="none" strike="noStrike" cap="none" normalizeH="0" baseline="0" dirty="0" err="1" smtClean="0">
                <a:ln>
                  <a:noFill/>
                </a:ln>
                <a:solidFill>
                  <a:srgbClr val="000000"/>
                </a:solidFill>
                <a:effectLst/>
                <a:ea typeface="Times New Roman" pitchFamily="18" charset="0"/>
                <a:cs typeface="Arial" pitchFamily="34" charset="0"/>
              </a:rPr>
              <a:t>сомнологии</a:t>
            </a:r>
            <a:r>
              <a:rPr kumimoji="0" lang="ru-RU" sz="1400" b="0" i="0" u="none" strike="noStrike" cap="none" normalizeH="0" baseline="0" dirty="0" smtClean="0">
                <a:ln>
                  <a:noFill/>
                </a:ln>
                <a:solidFill>
                  <a:srgbClr val="000000"/>
                </a:solidFill>
                <a:effectLst/>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endParaRPr>
          </a:p>
        </p:txBody>
      </p:sp>
      <p:pic>
        <p:nvPicPr>
          <p:cNvPr id="4" name="Рисунок 3" descr="6893769-vladimir-kovalzon-osnovy-somnologii-fiziologiya-i-neyrohimiya-cikla-bodrstvovanie-son.jpg"/>
          <p:cNvPicPr>
            <a:picLocks noChangeAspect="1"/>
          </p:cNvPicPr>
          <p:nvPr/>
        </p:nvPicPr>
        <p:blipFill>
          <a:blip r:embed="rId3"/>
          <a:stretch>
            <a:fillRect/>
          </a:stretch>
        </p:blipFill>
        <p:spPr>
          <a:xfrm>
            <a:off x="4932040" y="670743"/>
            <a:ext cx="3888432" cy="568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22529" name="Rectangle 1"/>
          <p:cNvSpPr>
            <a:spLocks noChangeArrowheads="1"/>
          </p:cNvSpPr>
          <p:nvPr/>
        </p:nvSpPr>
        <p:spPr bwMode="auto">
          <a:xfrm>
            <a:off x="1000100" y="1071546"/>
            <a:ext cx="7000924"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Cambria" pitchFamily="18" charset="0"/>
                <a:ea typeface="Times New Roman" pitchFamily="18" charset="0"/>
                <a:cs typeface="Times New Roman" pitchFamily="18" charset="0"/>
              </a:rPr>
              <a:t>Сон состоит из 5 фаз: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Первые четыре фазы сна относятся к медленному сну, пятая к быстрому. </a:t>
            </a:r>
          </a:p>
          <a:p>
            <a:pPr eaLnBrk="0" fontAlgn="base" hangingPunct="0">
              <a:spcBef>
                <a:spcPct val="0"/>
              </a:spcBef>
              <a:spcAft>
                <a:spcPct val="0"/>
              </a:spcAft>
            </a:pPr>
            <a:endPar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eaLnBrk="0" fontAlgn="base" hangingPunct="0">
              <a:spcBef>
                <a:spcPct val="0"/>
              </a:spcBef>
              <a:spcAft>
                <a:spcPct val="0"/>
              </a:spcAft>
            </a:pPr>
            <a:r>
              <a:rPr lang="ru-RU" sz="2800" dirty="0" smtClean="0">
                <a:solidFill>
                  <a:srgbClr val="7030A0"/>
                </a:solidFill>
                <a:latin typeface="Georgia" pitchFamily="18" charset="0"/>
                <a:ea typeface="Times New Roman" pitchFamily="18" charset="0"/>
                <a:cs typeface="Times New Roman" pitchFamily="18" charset="0"/>
              </a:rPr>
              <a:t>«Медленный» сон (ортодоксальный) </a:t>
            </a:r>
            <a:endParaRPr kumimoji="0" lang="ru-RU" sz="2800" b="0" i="0" strike="noStrike" cap="none" normalizeH="0" baseline="0" dirty="0" smtClean="0">
              <a:ln>
                <a:noFill/>
              </a:ln>
              <a:solidFill>
                <a:srgbClr val="7030A0"/>
              </a:solidFill>
              <a:effectLst/>
              <a:latin typeface="Georgia" pitchFamily="18" charset="0"/>
              <a:ea typeface="Times New Roman" pitchFamily="18" charset="0"/>
              <a:cs typeface="Times New Roman" pitchFamily="18" charset="0"/>
            </a:endParaRPr>
          </a:p>
          <a:p>
            <a:pP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eaLnBrk="0" fontAlgn="base" hangingPunct="0">
              <a:spcBef>
                <a:spcPct val="0"/>
              </a:spcBef>
              <a:spcAft>
                <a:spcPct val="0"/>
              </a:spcAft>
            </a:pPr>
            <a:r>
              <a:rPr kumimoji="0" lang="ru-RU" sz="1800" b="0" i="0" u="none" strike="noStrike" cap="none" normalizeH="0" baseline="0" dirty="0" smtClean="0">
                <a:ln>
                  <a:noFill/>
                </a:ln>
                <a:effectLst/>
                <a:latin typeface="Calibri" pitchFamily="34" charset="0"/>
                <a:ea typeface="Times New Roman" pitchFamily="18" charset="0"/>
                <a:cs typeface="Times New Roman" pitchFamily="18" charset="0"/>
              </a:rPr>
              <a:t>Медленная фаза </a:t>
            </a: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включает в себя стадию дремоты, засыпания, поверхностный сон и стадию </a:t>
            </a:r>
            <a:r>
              <a:rPr kumimoji="0" lang="ru-RU" sz="18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дельта-волн</a:t>
            </a: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(самый глубокий сон, во время которого возникают 80% сновидений, именно на этой стадии возможны приступы лунатизма и ночные кошмары, однако человек из этого почти ничего не помнит). Во время медленного сна информация полученная за день упорядочивается. </a:t>
            </a:r>
            <a:r>
              <a:rPr lang="ru-RU" dirty="0" smtClean="0">
                <a:solidFill>
                  <a:srgbClr val="000000"/>
                </a:solidFill>
                <a:latin typeface="Calibri" pitchFamily="34" charset="0"/>
                <a:ea typeface="Times New Roman" pitchFamily="18" charset="0"/>
                <a:cs typeface="Times New Roman" pitchFamily="18" charset="0"/>
              </a:rPr>
              <a:t>Исследователи утверждают, что именно в медленный промежуток происходит восстановление физических сил, реабилитация и регулирование основных биологических систем организма.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Четыре медленно волновые стадии сна занимают 75-80% всего периода сна.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714480" y="500042"/>
            <a:ext cx="5695648" cy="584775"/>
          </a:xfrm>
          <a:prstGeom prst="rect">
            <a:avLst/>
          </a:prstGeom>
          <a:noFill/>
        </p:spPr>
        <p:txBody>
          <a:bodyPr wrap="square" rtlCol="0">
            <a:spAutoFit/>
          </a:bodyPr>
          <a:lstStyle/>
          <a:p>
            <a:pPr lvl="1" algn="ctr" fontAlgn="base">
              <a:spcBef>
                <a:spcPct val="0"/>
              </a:spcBef>
              <a:spcAft>
                <a:spcPct val="0"/>
              </a:spcAft>
            </a:pPr>
            <a:r>
              <a:rPr lang="ru-RU" sz="3200" i="1" dirty="0" smtClean="0">
                <a:solidFill>
                  <a:srgbClr val="7030A0"/>
                </a:solidFill>
                <a:latin typeface="Georgia" pitchFamily="18" charset="0"/>
                <a:ea typeface="Times New Roman" pitchFamily="18" charset="0"/>
                <a:cs typeface="Times New Roman" pitchFamily="18" charset="0"/>
              </a:rPr>
              <a:t>Фазы сна и их признаки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1020893325.jpg"/>
          <p:cNvPicPr>
            <a:picLocks noChangeAspect="1"/>
          </p:cNvPicPr>
          <p:nvPr/>
        </p:nvPicPr>
        <p:blipFill>
          <a:blip r:embed="rId3"/>
          <a:stretch>
            <a:fillRect/>
          </a:stretch>
        </p:blipFill>
        <p:spPr>
          <a:xfrm>
            <a:off x="220354" y="584610"/>
            <a:ext cx="3775582" cy="5940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17" name="Rectangle 1"/>
          <p:cNvSpPr>
            <a:spLocks noChangeArrowheads="1"/>
          </p:cNvSpPr>
          <p:nvPr/>
        </p:nvSpPr>
        <p:spPr bwMode="auto">
          <a:xfrm>
            <a:off x="4286248" y="1000108"/>
            <a:ext cx="41434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400" b="0" i="0" u="none" strike="noStrike" cap="none" normalizeH="0" baseline="0" dirty="0" smtClean="0">
              <a:ln>
                <a:noFill/>
              </a:ln>
              <a:solidFill>
                <a:schemeClr val="tx1"/>
              </a:solidFill>
              <a:effectLst/>
              <a:latin typeface="+mj-lt"/>
            </a:endParaRPr>
          </a:p>
        </p:txBody>
      </p:sp>
      <p:sp>
        <p:nvSpPr>
          <p:cNvPr id="9218" name="Rectangle 2"/>
          <p:cNvSpPr>
            <a:spLocks noChangeArrowheads="1"/>
          </p:cNvSpPr>
          <p:nvPr/>
        </p:nvSpPr>
        <p:spPr bwMode="auto">
          <a:xfrm>
            <a:off x="4286248" y="584610"/>
            <a:ext cx="450059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616.8-009.836.14</a:t>
            </a:r>
            <a:endParaRPr kumimoji="0" lang="ru-RU" sz="1600" b="0" i="0" u="none" strike="noStrike" cap="none" normalizeH="0" baseline="0" dirty="0" smtClean="0">
              <a:ln>
                <a:noFill/>
              </a:ln>
              <a:solidFill>
                <a:schemeClr val="tx1"/>
              </a:solidFill>
              <a:effectLst/>
              <a:ea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Arial" pitchFamily="34" charset="0"/>
              </a:rPr>
              <a:t>Б423</a:t>
            </a:r>
            <a:endParaRPr kumimoji="0" lang="ru-RU" sz="1600" b="0" i="0" u="none" strike="noStrike" cap="none" normalizeH="0" baseline="0" dirty="0" smtClean="0">
              <a:ln>
                <a:noFill/>
              </a:ln>
              <a:solidFill>
                <a:schemeClr val="tx1"/>
              </a:solidFill>
              <a:effectLst/>
              <a:ea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Times New Roman" pitchFamily="18" charset="0"/>
                <a:cs typeface="Arial" pitchFamily="34" charset="0"/>
              </a:rPr>
              <a:t>Беккер, Барбара. Бессонница и расстройства сна</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Диагноз, лечение и методы альтернативной терапии [Текст] / Пер. с англ. И. Г. </a:t>
            </a:r>
            <a:r>
              <a:rPr kumimoji="0" lang="ru-RU" sz="1600" b="0" i="0" u="none" strike="noStrike" cap="none" normalizeH="0" baseline="0" dirty="0" err="1" smtClean="0">
                <a:ln>
                  <a:noFill/>
                </a:ln>
                <a:solidFill>
                  <a:schemeClr val="tx1"/>
                </a:solidFill>
                <a:effectLst/>
                <a:ea typeface="Times New Roman" pitchFamily="18" charset="0"/>
                <a:cs typeface="Arial" pitchFamily="34" charset="0"/>
              </a:rPr>
              <a:t>Почиталина</a:t>
            </a:r>
            <a:r>
              <a:rPr kumimoji="0" lang="ru-RU" sz="1600" b="0" i="0" u="none" strike="noStrike" cap="none" normalizeH="0" baseline="0" dirty="0" smtClean="0">
                <a:ln>
                  <a:noFill/>
                </a:ln>
                <a:solidFill>
                  <a:schemeClr val="tx1"/>
                </a:solidFill>
                <a:effectLst/>
                <a:ea typeface="Times New Roman" pitchFamily="18" charset="0"/>
                <a:cs typeface="Arial" pitchFamily="34" charset="0"/>
              </a:rPr>
              <a:t>. - Москва : Крон-Пресс, 1995. - 192 с.</a:t>
            </a: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 </a:t>
            </a:r>
            <a:endParaRPr lang="en-US" sz="1600" dirty="0">
              <a:ea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ea typeface="Times New Roman" pitchFamily="18" charset="0"/>
              </a:rPr>
              <a:t>Долгие, мучительные бессонные ночи, вялость, раздражительность в дневные часы. Многим знакомо это состояние. Эта книга поможет понять причины расстройства сна, узнать, как с ними бороться, не прибегая к сильным лекарствам.</a:t>
            </a:r>
            <a:endParaRPr kumimoji="0" lang="ru-RU" sz="16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179512" y="908720"/>
            <a:ext cx="4392488" cy="3970318"/>
          </a:xfrm>
          <a:prstGeom prst="rect">
            <a:avLst/>
          </a:prstGeom>
        </p:spPr>
        <p:txBody>
          <a:bodyPr wrap="square">
            <a:spAutoFit/>
          </a:bodyPr>
          <a:lstStyle/>
          <a:p>
            <a:r>
              <a:rPr lang="ru-RU" sz="1400" dirty="0"/>
              <a:t>616.8-009.836.14-085</a:t>
            </a:r>
          </a:p>
          <a:p>
            <a:r>
              <a:rPr lang="ru-RU" sz="1400" dirty="0"/>
              <a:t>С594</a:t>
            </a:r>
          </a:p>
          <a:p>
            <a:r>
              <a:rPr lang="ru-RU" sz="1400" b="1" dirty="0"/>
              <a:t>Соколов, Павел Павлович. </a:t>
            </a:r>
          </a:p>
          <a:p>
            <a:r>
              <a:rPr lang="ru-RU" sz="1400" b="1" dirty="0"/>
              <a:t>Победа над бессонницей </a:t>
            </a:r>
            <a:r>
              <a:rPr lang="ru-RU" sz="1400" dirty="0"/>
              <a:t>[Текст] / П. П. Соколов. - М. : Сов. спорт, 1989. - 48 с</a:t>
            </a:r>
            <a:r>
              <a:rPr lang="ru-RU" sz="1400" dirty="0" smtClean="0"/>
              <a:t>.</a:t>
            </a:r>
          </a:p>
          <a:p>
            <a:endParaRPr lang="ru-RU" sz="1400" dirty="0"/>
          </a:p>
          <a:p>
            <a:r>
              <a:rPr lang="ru-RU" sz="1400" dirty="0"/>
              <a:t>Брошюра кандидата медицинских наук П</a:t>
            </a:r>
            <a:r>
              <a:rPr lang="ru-RU" sz="1400" dirty="0" smtClean="0"/>
              <a:t>.</a:t>
            </a:r>
            <a:r>
              <a:rPr lang="en-US" sz="1400" dirty="0" smtClean="0"/>
              <a:t> </a:t>
            </a:r>
            <a:r>
              <a:rPr lang="ru-RU" sz="1400" dirty="0" smtClean="0"/>
              <a:t>П</a:t>
            </a:r>
            <a:r>
              <a:rPr lang="ru-RU" sz="1400" dirty="0"/>
              <a:t>. Соколова предназначена тем, кто страдает бессонницей, вызванной неправильным образом жизни.</a:t>
            </a:r>
          </a:p>
          <a:p>
            <a:r>
              <a:rPr lang="ru-RU" sz="1400" dirty="0"/>
              <a:t>Автор предлагает многие немедикаментозные средства, способствующие нормализации сна: комплекс релаксационной гимнастики, японский массаж, программу двигательной активности, водные процедуры, рациональный набор продуктов питания. Особое место отведено описанию механизма возникновения бессонницы и степени ее </a:t>
            </a:r>
            <a:r>
              <a:rPr lang="ru-RU" sz="1400" dirty="0" smtClean="0"/>
              <a:t>проявления</a:t>
            </a:r>
            <a:r>
              <a:rPr lang="ru-RU" sz="1400" dirty="0"/>
              <a:t>.</a:t>
            </a:r>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88024" y="404664"/>
            <a:ext cx="4032448" cy="619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96730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3528" y="601589"/>
            <a:ext cx="3600400" cy="5923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143372" y="928669"/>
            <a:ext cx="4572032" cy="3970318"/>
          </a:xfrm>
          <a:prstGeom prst="rect">
            <a:avLst/>
          </a:prstGeom>
        </p:spPr>
        <p:txBody>
          <a:bodyPr wrap="square">
            <a:spAutoFit/>
          </a:bodyPr>
          <a:lstStyle/>
          <a:p>
            <a:r>
              <a:rPr lang="ru-RU" sz="1400" dirty="0"/>
              <a:t>612.821.73</a:t>
            </a:r>
          </a:p>
          <a:p>
            <a:r>
              <a:rPr lang="ru-RU" sz="1400" dirty="0"/>
              <a:t>Б82</a:t>
            </a:r>
          </a:p>
          <a:p>
            <a:r>
              <a:rPr lang="ru-RU" sz="1400" b="1" dirty="0" err="1"/>
              <a:t>Борбели</a:t>
            </a:r>
            <a:r>
              <a:rPr lang="ru-RU" sz="1400" b="1" dirty="0"/>
              <a:t>, Александр. </a:t>
            </a:r>
          </a:p>
          <a:p>
            <a:r>
              <a:rPr lang="ru-RU" sz="1400" b="1" dirty="0"/>
              <a:t>Тайна сна</a:t>
            </a:r>
            <a:r>
              <a:rPr lang="ru-RU" sz="1400" dirty="0"/>
              <a:t> [Текст] / А. </a:t>
            </a:r>
            <a:r>
              <a:rPr lang="ru-RU" sz="1400" dirty="0" err="1"/>
              <a:t>Борбели</a:t>
            </a:r>
            <a:r>
              <a:rPr lang="ru-RU" sz="1400" dirty="0"/>
              <a:t>; Пер. и примеч. В. М. </a:t>
            </a:r>
            <a:r>
              <a:rPr lang="ru-RU" sz="1400" dirty="0" err="1"/>
              <a:t>Ковальзона</a:t>
            </a:r>
            <a:r>
              <a:rPr lang="ru-RU" sz="1400" dirty="0"/>
              <a:t>; Предисл. А. М. </a:t>
            </a:r>
            <a:r>
              <a:rPr lang="ru-RU" sz="1400" dirty="0" err="1"/>
              <a:t>Вейна</a:t>
            </a:r>
            <a:r>
              <a:rPr lang="ru-RU" sz="1400" dirty="0"/>
              <a:t>. - М. : Знание, 1989. - 192 с. </a:t>
            </a:r>
            <a:endParaRPr lang="en-US" sz="1400" dirty="0" smtClean="0"/>
          </a:p>
          <a:p>
            <a:endParaRPr lang="en-US" sz="1400" dirty="0" smtClean="0"/>
          </a:p>
          <a:p>
            <a:r>
              <a:rPr lang="ru-RU" sz="1400" dirty="0" smtClean="0"/>
              <a:t>Один </a:t>
            </a:r>
            <a:r>
              <a:rPr lang="ru-RU" sz="1400" dirty="0"/>
              <a:t>из ведущих специалистов в мире по проблеме сна знакомит с новейшими научными данными о природе сна, его </a:t>
            </a:r>
            <a:r>
              <a:rPr lang="ru-RU" sz="1400" dirty="0" smtClean="0"/>
              <a:t>нейрофизиологическими и нейрохимическими механизмами, различными нарушениями и методами борьбы </a:t>
            </a:r>
            <a:r>
              <a:rPr lang="ru-RU" sz="1400" dirty="0"/>
              <a:t>с ними. Он рассказывает об интересном и до конца не изученном явлении - сновидениях и о многих других проблемах, связанных с исследованием сна у человека и животных.</a:t>
            </a:r>
          </a:p>
          <a:p>
            <a:r>
              <a:rPr lang="ru-RU" sz="1400" dirty="0"/>
              <a:t>Эта увлекательная книга будет интересна не только специалистам, но и широкому кругу читателей.</a:t>
            </a:r>
          </a:p>
        </p:txBody>
      </p:sp>
    </p:spTree>
    <p:extLst>
      <p:ext uri="{BB962C8B-B14F-4D97-AF65-F5344CB8AC3E}">
        <p14:creationId xmlns="" xmlns:p14="http://schemas.microsoft.com/office/powerpoint/2010/main" val="46512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16016" y="509910"/>
            <a:ext cx="4104456" cy="5943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323528" y="1142984"/>
            <a:ext cx="4104456" cy="4401205"/>
          </a:xfrm>
          <a:prstGeom prst="rect">
            <a:avLst/>
          </a:prstGeom>
        </p:spPr>
        <p:txBody>
          <a:bodyPr wrap="square">
            <a:spAutoFit/>
          </a:bodyPr>
          <a:lstStyle/>
          <a:p>
            <a:r>
              <a:rPr lang="ru-RU" sz="1400" dirty="0"/>
              <a:t>88.282</a:t>
            </a:r>
          </a:p>
          <a:p>
            <a:r>
              <a:rPr lang="ru-RU" sz="1400" dirty="0"/>
              <a:t>М63</a:t>
            </a:r>
          </a:p>
          <a:p>
            <a:r>
              <a:rPr lang="ru-RU" sz="1400" b="1" dirty="0"/>
              <a:t>Мир, Елена. </a:t>
            </a:r>
          </a:p>
          <a:p>
            <a:r>
              <a:rPr lang="ru-RU" sz="1400" b="1" dirty="0"/>
              <a:t>Управляемые сны </a:t>
            </a:r>
            <a:r>
              <a:rPr lang="ru-RU" sz="1400" dirty="0"/>
              <a:t>[Текст] / Е. Мир. - Гродно : Изд-во </a:t>
            </a:r>
            <a:r>
              <a:rPr lang="ru-RU" sz="1400" dirty="0" err="1"/>
              <a:t>Ильюши</a:t>
            </a:r>
            <a:r>
              <a:rPr lang="ru-RU" sz="1400" dirty="0"/>
              <a:t> В. Мельникова, 1996. - 352 с. </a:t>
            </a:r>
            <a:endParaRPr lang="en-US" sz="1400" dirty="0" smtClean="0"/>
          </a:p>
          <a:p>
            <a:endParaRPr lang="en-US" sz="1400" dirty="0" smtClean="0"/>
          </a:p>
          <a:p>
            <a:r>
              <a:rPr lang="ru-RU" sz="1400" dirty="0" smtClean="0"/>
              <a:t>Человечество </a:t>
            </a:r>
            <a:r>
              <a:rPr lang="ru-RU" sz="1400" dirty="0"/>
              <a:t>проводит во сне третью часть своей жизни. Из снов люди пытаются почерпнуть новую информацию о себе. Настоящая книга знакомит читателя с возможными способами осознанного выхода в новые миры в своих сновидениях. Основываясь на собственном опыте, Е. Мир утверждает, что человек может осознавать себя не только днем, но и ночью в сновидении, что, по ее мнению, расширяет жизненный опыт и наполненность бытия. Обладая возможностью прожить вторую жизнь во сне, автор открывает перед нами невиданные параллельные миры, смело перешагивая границы времени и пространства</a:t>
            </a:r>
          </a:p>
        </p:txBody>
      </p:sp>
    </p:spTree>
    <p:extLst>
      <p:ext uri="{BB962C8B-B14F-4D97-AF65-F5344CB8AC3E}">
        <p14:creationId xmlns="" xmlns:p14="http://schemas.microsoft.com/office/powerpoint/2010/main" val="805610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P._Ufimov__Lechenie_vo_sne.jpg"/>
          <p:cNvPicPr>
            <a:picLocks noChangeAspect="1"/>
          </p:cNvPicPr>
          <p:nvPr/>
        </p:nvPicPr>
        <p:blipFill>
          <a:blip r:embed="rId3"/>
          <a:stretch>
            <a:fillRect/>
          </a:stretch>
        </p:blipFill>
        <p:spPr>
          <a:xfrm>
            <a:off x="251520" y="548680"/>
            <a:ext cx="4176464" cy="5976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2" name="Rectangle 2"/>
          <p:cNvSpPr>
            <a:spLocks noChangeArrowheads="1"/>
          </p:cNvSpPr>
          <p:nvPr/>
        </p:nvSpPr>
        <p:spPr bwMode="auto">
          <a:xfrm>
            <a:off x="4572000" y="857232"/>
            <a:ext cx="428628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ea typeface="Times New Roman" pitchFamily="18" charset="0"/>
                <a:cs typeface="Arial" pitchFamily="34" charset="0"/>
              </a:rPr>
              <a:t>88.282</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ea typeface="Times New Roman" pitchFamily="18" charset="0"/>
                <a:cs typeface="Arial" pitchFamily="34" charset="0"/>
              </a:rPr>
              <a:t>У882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ea typeface="Times New Roman" pitchFamily="18" charset="0"/>
                <a:cs typeface="Arial" pitchFamily="34" charset="0"/>
              </a:rPr>
              <a:t>Уфимов</a:t>
            </a:r>
            <a:r>
              <a:rPr kumimoji="0" lang="ru-RU" sz="1400" b="1" i="0" u="none" strike="noStrike" cap="none" normalizeH="0" baseline="0" dirty="0" smtClean="0">
                <a:ln>
                  <a:noFill/>
                </a:ln>
                <a:solidFill>
                  <a:schemeClr val="tx1"/>
                </a:solidFill>
                <a:effectLst/>
                <a:ea typeface="Times New Roman" pitchFamily="18" charset="0"/>
                <a:cs typeface="Arial" pitchFamily="34" charset="0"/>
              </a:rPr>
              <a:t>, Павел Валерьевич</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Arial" pitchFamily="34" charset="0"/>
              </a:rPr>
              <a:t>Лечение во сне</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[Текст] / П. В.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Уфимов</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 Москва : Агентство "ФАИР", 1997. - 272 с.</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endParaRPr>
          </a:p>
          <a:p>
            <a:pPr algn="just" eaLnBrk="0" fontAlgn="base" hangingPunct="0">
              <a:spcBef>
                <a:spcPct val="0"/>
              </a:spcBef>
              <a:spcAft>
                <a:spcPct val="0"/>
              </a:spcAft>
            </a:pPr>
            <a:r>
              <a:rPr lang="ru-RU" sz="1400" dirty="0" smtClean="0">
                <a:ea typeface="Times New Roman" pitchFamily="18" charset="0"/>
                <a:cs typeface="Arial" pitchFamily="34" charset="0"/>
              </a:rPr>
              <a:t>В книге просто и увлекательно рассказывается о методике лечения различных заболеваний в самом естественном для человека состоянии - во сне. Следуя советам автора, включив мощные механизмы самосохранения, заложенные в нас самой природой, читатель сможет самостоятельно наладить и контролировать в дальнейшем свое здоровье. Для широкого круга читателей.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4" name="Рисунок 3" descr="Boris_LyubanPlozza__Zdorovyj_son.jpg"/>
          <p:cNvPicPr>
            <a:picLocks noChangeAspect="1"/>
          </p:cNvPicPr>
          <p:nvPr/>
        </p:nvPicPr>
        <p:blipFill>
          <a:blip r:embed="rId3"/>
          <a:stretch>
            <a:fillRect/>
          </a:stretch>
        </p:blipFill>
        <p:spPr>
          <a:xfrm>
            <a:off x="4572000" y="470472"/>
            <a:ext cx="4248472" cy="6178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8" name="Rectangle 2"/>
          <p:cNvSpPr>
            <a:spLocks noChangeArrowheads="1"/>
          </p:cNvSpPr>
          <p:nvPr/>
        </p:nvSpPr>
        <p:spPr bwMode="auto">
          <a:xfrm>
            <a:off x="357158" y="1142984"/>
            <a:ext cx="371477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400" b="1" dirty="0" smtClean="0"/>
              <a:t/>
            </a:r>
            <a:br>
              <a:rPr lang="ru-RU" sz="1400" b="1" dirty="0" smtClean="0"/>
            </a:br>
            <a:r>
              <a:rPr lang="ru-RU" sz="1400" dirty="0" smtClean="0">
                <a:latin typeface="+mj-lt"/>
              </a:rPr>
              <a:t>613.79</a:t>
            </a:r>
          </a:p>
          <a:p>
            <a:pPr lvl="0" algn="just" fontAlgn="base">
              <a:spcBef>
                <a:spcPct val="0"/>
              </a:spcBef>
              <a:spcAft>
                <a:spcPct val="0"/>
              </a:spcAft>
            </a:pPr>
            <a:r>
              <a:rPr lang="ru-RU" sz="1400" dirty="0" smtClean="0">
                <a:latin typeface="+mj-lt"/>
              </a:rPr>
              <a:t>Л93</a:t>
            </a:r>
          </a:p>
          <a:p>
            <a:pPr lvl="0" algn="just" fontAlgn="base">
              <a:spcBef>
                <a:spcPct val="0"/>
              </a:spcBef>
              <a:spcAft>
                <a:spcPct val="0"/>
              </a:spcAft>
            </a:pPr>
            <a:r>
              <a:rPr lang="ru-RU" sz="1400" b="1" dirty="0" err="1" smtClean="0">
                <a:latin typeface="+mj-lt"/>
              </a:rPr>
              <a:t>Любан-Плозза</a:t>
            </a:r>
            <a:r>
              <a:rPr lang="ru-RU" sz="1400" b="1" dirty="0" smtClean="0">
                <a:latin typeface="+mj-lt"/>
              </a:rPr>
              <a:t>,</a:t>
            </a:r>
            <a:r>
              <a:rPr lang="en-US" sz="1400" b="1" dirty="0" smtClean="0">
                <a:latin typeface="+mj-lt"/>
              </a:rPr>
              <a:t> </a:t>
            </a:r>
            <a:r>
              <a:rPr lang="ru-RU" sz="1400" b="1" dirty="0" smtClean="0">
                <a:latin typeface="+mj-lt"/>
              </a:rPr>
              <a:t>Борис. Здоровый сон </a:t>
            </a:r>
            <a:r>
              <a:rPr lang="ru-RU" sz="1400" dirty="0" smtClean="0">
                <a:latin typeface="+mj-lt"/>
              </a:rPr>
              <a:t>[Текст] : Пер. с нем. / Б. </a:t>
            </a:r>
            <a:r>
              <a:rPr lang="ru-RU" sz="1400" dirty="0" err="1" smtClean="0">
                <a:latin typeface="+mj-lt"/>
              </a:rPr>
              <a:t>Любан-Плозза</a:t>
            </a:r>
            <a:r>
              <a:rPr lang="ru-RU" sz="1400" dirty="0" smtClean="0">
                <a:latin typeface="+mj-lt"/>
              </a:rPr>
              <a:t>. - Мн. : Полымя, 1990. - 30 с. </a:t>
            </a:r>
            <a:endParaRPr lang="en-US" sz="1400" dirty="0" smtClean="0">
              <a:latin typeface="+mj-lt"/>
            </a:endParaRPr>
          </a:p>
          <a:p>
            <a:pPr lvl="0" algn="just" fontAlgn="base">
              <a:spcBef>
                <a:spcPct val="0"/>
              </a:spcBef>
              <a:spcAft>
                <a:spcPct val="0"/>
              </a:spcAft>
            </a:pPr>
            <a:endParaRPr lang="en-US" sz="1400" dirty="0" smtClean="0">
              <a:latin typeface="+mj-lt"/>
            </a:endParaRPr>
          </a:p>
          <a:p>
            <a:pPr lvl="0" algn="just" fontAlgn="base">
              <a:spcBef>
                <a:spcPct val="0"/>
              </a:spcBef>
              <a:spcAft>
                <a:spcPct val="0"/>
              </a:spcAft>
            </a:pPr>
            <a:r>
              <a:rPr kumimoji="0" lang="ru-RU" sz="1400" b="0" i="0" u="none" strike="noStrike" cap="none" normalizeH="0" baseline="0" dirty="0" smtClean="0">
                <a:ln>
                  <a:noFill/>
                </a:ln>
                <a:solidFill>
                  <a:srgbClr val="000000"/>
                </a:solidFill>
                <a:effectLst/>
                <a:latin typeface="+mj-lt"/>
                <a:ea typeface="Calibri" pitchFamily="34" charset="0"/>
                <a:cs typeface="Times New Roman" pitchFamily="18" charset="0"/>
              </a:rPr>
              <a:t>Автор книги описывает механизмы сна – естественного физиологического процесса.</a:t>
            </a:r>
            <a:endParaRPr kumimoji="0" lang="ru-RU" sz="1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ea typeface="Calibri" pitchFamily="34" charset="0"/>
                <a:cs typeface="Times New Roman" pitchFamily="18" charset="0"/>
              </a:rPr>
              <a:t>Основное внимание уделяет расстройствам сна, их лечению. Рассмотрены причины нарушений сна у различных возрастных категорий людей и при некоторых психических расстройствах, освещены вопросы гигиены сна.</a:t>
            </a:r>
            <a:endParaRPr kumimoji="0" lang="ru-RU" sz="14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64289" y="190319"/>
            <a:ext cx="1409242" cy="2165501"/>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7211" y="181931"/>
            <a:ext cx="1523127" cy="232948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0496" y="4714884"/>
            <a:ext cx="1198081" cy="1496626"/>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43306" y="1500174"/>
            <a:ext cx="1608934" cy="2325049"/>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580112" y="378563"/>
            <a:ext cx="1512168" cy="2238008"/>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23788" y="3265299"/>
            <a:ext cx="1554394" cy="2217289"/>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29313" y="3429000"/>
            <a:ext cx="1364230" cy="2087155"/>
          </a:xfrm>
          <a:prstGeom prst="rect">
            <a:avLst/>
          </a:prstGeom>
          <a:ln>
            <a:noFill/>
          </a:ln>
          <a:effectLst>
            <a:outerShdw blurRad="292100" dist="139700" dir="2700000" algn="tl" rotWithShape="0">
              <a:srgbClr val="333333">
                <a:alpha val="65000"/>
              </a:srgbClr>
            </a:outerShdw>
          </a:effectLst>
        </p:spPr>
      </p:pic>
      <p:pic>
        <p:nvPicPr>
          <p:cNvPr id="16" name="Рисунок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111935" y="3717032"/>
            <a:ext cx="1440681" cy="2098507"/>
          </a:xfrm>
          <a:prstGeom prst="rect">
            <a:avLst/>
          </a:prstGeom>
          <a:ln>
            <a:noFill/>
          </a:ln>
          <a:effectLst>
            <a:outerShdw blurRad="292100" dist="139700" dir="2700000" algn="tl" rotWithShape="0">
              <a:srgbClr val="333333">
                <a:alpha val="65000"/>
              </a:srgbClr>
            </a:outerShdw>
          </a:effectLst>
        </p:spPr>
      </p:pic>
      <p:pic>
        <p:nvPicPr>
          <p:cNvPr id="17" name="Рисунок 1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840451" y="483715"/>
            <a:ext cx="1342826" cy="2132856"/>
          </a:xfrm>
          <a:prstGeom prst="rect">
            <a:avLst/>
          </a:prstGeom>
          <a:ln>
            <a:noFill/>
          </a:ln>
          <a:effectLst>
            <a:outerShdw blurRad="292100" dist="139700" dir="2700000" algn="tl" rotWithShape="0">
              <a:srgbClr val="333333">
                <a:alpha val="65000"/>
              </a:srgbClr>
            </a:outerShdw>
          </a:effectLst>
        </p:spPr>
      </p:pic>
      <p:pic>
        <p:nvPicPr>
          <p:cNvPr id="18" name="Рисунок 17"/>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5580112" y="3717032"/>
            <a:ext cx="1512168" cy="2098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9085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3999" cy="6858000"/>
          </a:xfrm>
          <a:prstGeom prst="rect">
            <a:avLst/>
          </a:prstGeom>
        </p:spPr>
      </p:pic>
      <p:sp>
        <p:nvSpPr>
          <p:cNvPr id="20482" name="Rectangle 2"/>
          <p:cNvSpPr>
            <a:spLocks noChangeArrowheads="1"/>
          </p:cNvSpPr>
          <p:nvPr/>
        </p:nvSpPr>
        <p:spPr bwMode="auto">
          <a:xfrm>
            <a:off x="500034" y="500042"/>
            <a:ext cx="7786742"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Calibri" pitchFamily="34" charset="0"/>
              <a:cs typeface="Times New Roman" pitchFamily="18" charset="0"/>
            </a:endParaRPr>
          </a:p>
          <a:p>
            <a:pPr lvl="1" eaLnBrk="0" fontAlgn="base" hangingPunct="0">
              <a:spcBef>
                <a:spcPct val="0"/>
              </a:spcBef>
              <a:spcAft>
                <a:spcPct val="0"/>
              </a:spcAft>
            </a:pPr>
            <a:r>
              <a:rPr lang="ru-RU" sz="2800" dirty="0" smtClean="0">
                <a:solidFill>
                  <a:srgbClr val="7030A0"/>
                </a:solidFill>
                <a:latin typeface="Georgia" pitchFamily="18" charset="0"/>
              </a:rPr>
              <a:t>«Быстрый» сон (парадоксальный)</a:t>
            </a:r>
          </a:p>
          <a:p>
            <a:pPr lvl="1" eaLnBrk="0" fontAlgn="base" hangingPunct="0">
              <a:spcBef>
                <a:spcPct val="0"/>
              </a:spcBef>
              <a:spcAft>
                <a:spcPct val="0"/>
              </a:spcAft>
            </a:pPr>
            <a:endParaRPr lang="ru-RU" sz="2800" u="sng" dirty="0" smtClean="0">
              <a:solidFill>
                <a:srgbClr val="7030A0"/>
              </a:solidFill>
            </a:endParaRPr>
          </a:p>
          <a:p>
            <a:pPr lvl="1" eaLnBrk="0" fontAlgn="base" hangingPunct="0">
              <a:spcBef>
                <a:spcPct val="0"/>
              </a:spcBef>
              <a:spcAft>
                <a:spcPct val="0"/>
              </a:spcAft>
            </a:pPr>
            <a:r>
              <a:rPr lang="ru-RU" u="sng" dirty="0" smtClean="0">
                <a:solidFill>
                  <a:srgbClr val="7030A0"/>
                </a:solidFill>
              </a:rPr>
              <a:t>Быстро</a:t>
            </a:r>
            <a:r>
              <a:rPr lang="en-US" u="sng" dirty="0" smtClean="0">
                <a:solidFill>
                  <a:srgbClr val="7030A0"/>
                </a:solidFill>
              </a:rPr>
              <a:t> </a:t>
            </a:r>
            <a:r>
              <a:rPr lang="ru-RU" u="sng" dirty="0" smtClean="0">
                <a:solidFill>
                  <a:srgbClr val="7030A0"/>
                </a:solidFill>
              </a:rPr>
              <a:t>волновая стадия </a:t>
            </a:r>
            <a:r>
              <a:rPr lang="ru-RU" dirty="0" smtClean="0"/>
              <a:t>«отвечает» за переработку дневной информации. В данный период происходит фильтрация событий, взаимодействие с подсознанием человека. Такая особенность неспроста предусмотрена природой — она помогает адаптации к переменным условиям реальности. </a:t>
            </a:r>
          </a:p>
          <a:p>
            <a:pPr lvl="1" eaLnBrk="0" fontAlgn="base" hangingPunct="0">
              <a:spcBef>
                <a:spcPct val="0"/>
              </a:spcBef>
              <a:spcAft>
                <a:spcPct val="0"/>
              </a:spcAft>
            </a:pPr>
            <a:endParaRPr lang="ru-RU" u="sng" dirty="0" smtClean="0">
              <a:solidFill>
                <a:srgbClr val="000000"/>
              </a:solidFill>
              <a:latin typeface="Calibri" pitchFamily="34" charset="0"/>
              <a:ea typeface="Times New Roman" pitchFamily="18" charset="0"/>
              <a:cs typeface="Times New Roman" pitchFamily="18" charset="0"/>
            </a:endParaRPr>
          </a:p>
          <a:p>
            <a:pPr lvl="1" eaLnBrk="0" fontAlgn="base" hangingPunct="0">
              <a:spcBef>
                <a:spcPct val="0"/>
              </a:spcBef>
              <a:spcAft>
                <a:spcPct val="0"/>
              </a:spcAft>
            </a:pPr>
            <a:r>
              <a:rPr lang="ru-RU" u="sng" dirty="0" smtClean="0">
                <a:solidFill>
                  <a:srgbClr val="7030A0"/>
                </a:solidFill>
                <a:latin typeface="Calibri" pitchFamily="34" charset="0"/>
                <a:ea typeface="Times New Roman" pitchFamily="18" charset="0"/>
                <a:cs typeface="Times New Roman" pitchFamily="18" charset="0"/>
              </a:rPr>
              <a:t>Внешние признаки </a:t>
            </a:r>
            <a:r>
              <a:rPr lang="ru-RU" dirty="0" smtClean="0">
                <a:solidFill>
                  <a:srgbClr val="000000"/>
                </a:solidFill>
                <a:latin typeface="Calibri" pitchFamily="34" charset="0"/>
                <a:ea typeface="Times New Roman" pitchFamily="18" charset="0"/>
                <a:cs typeface="Times New Roman" pitchFamily="18" charset="0"/>
              </a:rPr>
              <a:t> наступают после медленного сна, длятся 10-15 минут. Активизируется деятельность внутренних органов, учащается пульс, дыхание, повышается температура, сокращаются </a:t>
            </a:r>
            <a:r>
              <a:rPr lang="ru-RU" dirty="0" err="1" smtClean="0">
                <a:solidFill>
                  <a:srgbClr val="000000"/>
                </a:solidFill>
                <a:latin typeface="Calibri" pitchFamily="34" charset="0"/>
                <a:ea typeface="Times New Roman" pitchFamily="18" charset="0"/>
                <a:cs typeface="Times New Roman" pitchFamily="18" charset="0"/>
              </a:rPr>
              <a:t>глазодвигательные</a:t>
            </a:r>
            <a:r>
              <a:rPr lang="ru-RU" dirty="0" smtClean="0">
                <a:solidFill>
                  <a:srgbClr val="000000"/>
                </a:solidFill>
                <a:latin typeface="Calibri" pitchFamily="34" charset="0"/>
                <a:ea typeface="Times New Roman" pitchFamily="18" charset="0"/>
                <a:cs typeface="Times New Roman" pitchFamily="18" charset="0"/>
              </a:rPr>
              <a:t> мимические</a:t>
            </a:r>
          </a:p>
          <a:p>
            <a:pPr lvl="1" eaLnBrk="0" fontAlgn="base" hangingPunct="0">
              <a:spcBef>
                <a:spcPct val="0"/>
              </a:spcBef>
              <a:spcAft>
                <a:spcPct val="0"/>
              </a:spcAft>
            </a:pPr>
            <a:r>
              <a:rPr lang="ru-RU" dirty="0" smtClean="0">
                <a:solidFill>
                  <a:srgbClr val="000000"/>
                </a:solidFill>
                <a:latin typeface="Calibri" pitchFamily="34" charset="0"/>
                <a:cs typeface="Times New Roman" pitchFamily="18" charset="0"/>
              </a:rPr>
              <a:t>мышцы (быстро двигаются глаза),</a:t>
            </a:r>
          </a:p>
          <a:p>
            <a:pPr lvl="1" eaLnBrk="0" fontAlgn="base" hangingPunct="0">
              <a:spcBef>
                <a:spcPct val="0"/>
              </a:spcBef>
              <a:spcAft>
                <a:spcPct val="0"/>
              </a:spcAft>
            </a:pPr>
            <a:r>
              <a:rPr lang="ru-RU" dirty="0" smtClean="0">
                <a:solidFill>
                  <a:srgbClr val="000000"/>
                </a:solidFill>
                <a:latin typeface="Calibri" pitchFamily="34" charset="0"/>
                <a:cs typeface="Times New Roman" pitchFamily="18" charset="0"/>
              </a:rPr>
              <a:t>тонус скелетной мускулатуры отсутствует.</a:t>
            </a:r>
          </a:p>
          <a:p>
            <a:pPr lvl="1" eaLnBrk="0" fontAlgn="base" hangingPunct="0">
              <a:spcBef>
                <a:spcPct val="0"/>
              </a:spcBef>
              <a:spcAft>
                <a:spcPct val="0"/>
              </a:spcAft>
            </a:pPr>
            <a:endParaRPr lang="ru-RU" dirty="0" smtClean="0">
              <a:latin typeface="Arial" pitchFamily="34" charset="0"/>
            </a:endParaRPr>
          </a:p>
          <a:p>
            <a:pPr lvl="1" eaLnBrk="0" fontAlgn="base" hangingPunct="0">
              <a:spcBef>
                <a:spcPct val="0"/>
              </a:spcBef>
              <a:spcAft>
                <a:spcPct val="0"/>
              </a:spcAft>
            </a:pPr>
            <a:endParaRPr lang="ru-RU" dirty="0" smtClean="0"/>
          </a:p>
          <a:p>
            <a:pPr lvl="1" eaLnBrk="0" fontAlgn="base" hangingPunct="0">
              <a:spcBef>
                <a:spcPct val="0"/>
              </a:spcBef>
              <a:spcAft>
                <a:spcPct val="0"/>
              </a:spcAft>
            </a:pPr>
            <a:endParaRPr lang="ru-RU" dirty="0" smtClean="0"/>
          </a:p>
          <a:p>
            <a:pPr lvl="1" eaLnBrk="0" fontAlgn="base" hangingPunct="0">
              <a:spcBef>
                <a:spcPct val="0"/>
              </a:spcBef>
              <a:spcAft>
                <a:spcPct val="0"/>
              </a:spcAft>
            </a:pPr>
            <a:endParaRPr kumimoji="0" lang="ru-RU" i="0" u="none" strike="noStrike" cap="none" normalizeH="0" baseline="0" dirty="0" smtClean="0">
              <a:ln>
                <a:noFill/>
              </a:ln>
              <a:solidFill>
                <a:schemeClr val="tx1"/>
              </a:solidFill>
              <a:effectLst/>
              <a:latin typeface="Arial" pitchFamily="34" charset="0"/>
            </a:endParaRPr>
          </a:p>
        </p:txBody>
      </p:sp>
      <p:pic>
        <p:nvPicPr>
          <p:cNvPr id="4" name="Рисунок 3" descr="maxresdefault.jpg"/>
          <p:cNvPicPr>
            <a:picLocks noChangeAspect="1"/>
          </p:cNvPicPr>
          <p:nvPr/>
        </p:nvPicPr>
        <p:blipFill>
          <a:blip r:embed="rId3"/>
          <a:stretch>
            <a:fillRect/>
          </a:stretch>
        </p:blipFill>
        <p:spPr>
          <a:xfrm>
            <a:off x="5072066" y="4258149"/>
            <a:ext cx="4071934" cy="24698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18433" name="Rectangle 1"/>
          <p:cNvSpPr>
            <a:spLocks noChangeArrowheads="1"/>
          </p:cNvSpPr>
          <p:nvPr/>
        </p:nvSpPr>
        <p:spPr bwMode="auto">
          <a:xfrm>
            <a:off x="857224" y="785794"/>
            <a:ext cx="721523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7030A0"/>
                </a:solidFill>
                <a:effectLst/>
                <a:latin typeface="Georgia" pitchFamily="18" charset="0"/>
                <a:ea typeface="Times New Roman" pitchFamily="18" charset="0"/>
                <a:cs typeface="Arial" pitchFamily="34" charset="0"/>
              </a:rPr>
              <a:t>Виды сна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7030A0"/>
              </a:solidFill>
              <a:effectLst/>
              <a:latin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7030A0"/>
                </a:solidFill>
                <a:effectLst/>
                <a:ea typeface="Times New Roman" pitchFamily="18" charset="0"/>
                <a:cs typeface="Arial" pitchFamily="34" charset="0"/>
              </a:rPr>
              <a:t>Физиологический</a:t>
            </a:r>
            <a:r>
              <a:rPr kumimoji="0" lang="ru-RU" b="0" i="0" strike="noStrike" cap="none" normalizeH="0" baseline="0" dirty="0" smtClean="0">
                <a:ln>
                  <a:noFill/>
                </a:ln>
                <a:solidFill>
                  <a:srgbClr val="000000"/>
                </a:solidFill>
                <a:effectLst/>
                <a:ea typeface="Times New Roman" pitchFamily="18" charset="0"/>
                <a:cs typeface="Arial" pitchFamily="34" charset="0"/>
              </a:rPr>
              <a:t> </a:t>
            </a:r>
            <a:r>
              <a:rPr lang="ru-RU" dirty="0" smtClean="0">
                <a:solidFill>
                  <a:srgbClr val="000000"/>
                </a:solidFill>
                <a:ea typeface="Times New Roman" pitchFamily="18" charset="0"/>
                <a:cs typeface="Arial" pitchFamily="34" charset="0"/>
              </a:rPr>
              <a:t>- </a:t>
            </a:r>
            <a:r>
              <a:rPr kumimoji="0" lang="ru-RU" b="0" i="0" u="none" strike="noStrike" cap="none" normalizeH="0" baseline="0" dirty="0" smtClean="0">
                <a:ln>
                  <a:noFill/>
                </a:ln>
                <a:solidFill>
                  <a:srgbClr val="000000"/>
                </a:solidFill>
                <a:effectLst/>
                <a:ea typeface="Times New Roman" pitchFamily="18" charset="0"/>
                <a:cs typeface="Arial" pitchFamily="34" charset="0"/>
              </a:rPr>
              <a:t>имеет циркадный характер, </a:t>
            </a:r>
            <a:r>
              <a:rPr lang="ru-RU" dirty="0" smtClean="0">
                <a:solidFill>
                  <a:srgbClr val="000000"/>
                </a:solidFill>
                <a:ea typeface="Times New Roman" pitchFamily="18" charset="0"/>
                <a:cs typeface="Arial" pitchFamily="34" charset="0"/>
              </a:rPr>
              <a:t>м</a:t>
            </a:r>
            <a:r>
              <a:rPr kumimoji="0" lang="ru-RU" b="0" i="0" u="none" strike="noStrike" cap="none" normalizeH="0" baseline="0" dirty="0" smtClean="0">
                <a:ln>
                  <a:noFill/>
                </a:ln>
                <a:solidFill>
                  <a:srgbClr val="000000"/>
                </a:solidFill>
                <a:effectLst/>
                <a:ea typeface="Times New Roman" pitchFamily="18" charset="0"/>
                <a:cs typeface="Arial" pitchFamily="34" charset="0"/>
              </a:rPr>
              <a:t>ожет возникать один или несколько раз за сутки.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7030A0"/>
                </a:solidFill>
                <a:effectLst/>
                <a:ea typeface="Times New Roman" pitchFamily="18" charset="0"/>
                <a:cs typeface="Arial" pitchFamily="34" charset="0"/>
              </a:rPr>
              <a:t>Гипнотический</a:t>
            </a:r>
            <a:r>
              <a:rPr kumimoji="0" lang="ru-RU" b="0" i="0" u="none" strike="noStrike" cap="none" normalizeH="0" baseline="0" dirty="0" smtClean="0">
                <a:ln>
                  <a:noFill/>
                </a:ln>
                <a:solidFill>
                  <a:srgbClr val="000000"/>
                </a:solidFill>
                <a:effectLst/>
                <a:ea typeface="Times New Roman" pitchFamily="18" charset="0"/>
                <a:cs typeface="Arial" pitchFamily="34" charset="0"/>
              </a:rPr>
              <a:t> –когда человек находится одновременно в двух состояниях: спящем и бодрствующем. Частичное отключение сознания создает благоприятную почву для внушения.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endParaRPr>
          </a:p>
          <a:p>
            <a:pPr eaLnBrk="0" fontAlgn="base" hangingPunct="0">
              <a:spcBef>
                <a:spcPct val="0"/>
              </a:spcBef>
              <a:spcAft>
                <a:spcPct val="0"/>
              </a:spcAft>
            </a:pPr>
            <a:r>
              <a:rPr lang="ru-RU" u="sng" dirty="0" smtClean="0">
                <a:solidFill>
                  <a:srgbClr val="7030A0"/>
                </a:solidFill>
                <a:latin typeface="Calibri" pitchFamily="34" charset="0"/>
                <a:ea typeface="Times New Roman" pitchFamily="18" charset="0"/>
                <a:cs typeface="Arial" pitchFamily="34" charset="0"/>
              </a:rPr>
              <a:t>Наркотический или медикаментозный </a:t>
            </a:r>
            <a:r>
              <a:rPr lang="ru-RU" dirty="0" smtClean="0">
                <a:solidFill>
                  <a:srgbClr val="000000"/>
                </a:solidFill>
                <a:latin typeface="Calibri" pitchFamily="34" charset="0"/>
                <a:ea typeface="Times New Roman" pitchFamily="18" charset="0"/>
                <a:cs typeface="Arial" pitchFamily="34" charset="0"/>
              </a:rPr>
              <a:t>– состояние, в которое вводят пациента для осуществления хирургического вмешательства.</a:t>
            </a:r>
          </a:p>
          <a:p>
            <a:pPr eaLnBrk="0" fontAlgn="base" hangingPunct="0">
              <a:spcBef>
                <a:spcPct val="0"/>
              </a:spcBef>
              <a:spcAft>
                <a:spcPct val="0"/>
              </a:spcAft>
            </a:pPr>
            <a:endParaRPr lang="ru-RU"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7030A0"/>
                </a:solidFill>
                <a:effectLst/>
                <a:ea typeface="Times New Roman" pitchFamily="18" charset="0"/>
                <a:cs typeface="Arial" pitchFamily="34" charset="0"/>
              </a:rPr>
              <a:t>Патологический</a:t>
            </a:r>
            <a:r>
              <a:rPr kumimoji="0" lang="ru-RU" b="0" i="0" u="sng" strike="noStrike" cap="none" normalizeH="0" baseline="0" dirty="0" smtClean="0">
                <a:ln>
                  <a:noFill/>
                </a:ln>
                <a:solidFill>
                  <a:srgbClr val="000000"/>
                </a:solidFill>
                <a:effectLst/>
                <a:ea typeface="Times New Roman" pitchFamily="18" charset="0"/>
                <a:cs typeface="Arial" pitchFamily="34" charset="0"/>
              </a:rPr>
              <a:t> -</a:t>
            </a:r>
            <a:r>
              <a:rPr kumimoji="0" lang="ru-RU" b="0" i="0" u="none" strike="noStrike" cap="none" normalizeH="0" baseline="0" dirty="0" smtClean="0">
                <a:ln>
                  <a:noFill/>
                </a:ln>
                <a:solidFill>
                  <a:srgbClr val="000000"/>
                </a:solidFill>
                <a:effectLst/>
                <a:ea typeface="Times New Roman" pitchFamily="18" charset="0"/>
                <a:cs typeface="Arial" pitchFamily="34" charset="0"/>
              </a:rPr>
              <a:t> возникает вследствие нервно-психических заболеваний. Выражается повышенной сонливостью разной степени от легкой дремоты до летаргического состояния.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456499_ppt-backgrounds-vintage-texture-abstract-backgrounds_1600x1200_h.jpg"/>
          <p:cNvPicPr>
            <a:picLocks noChangeAspect="1"/>
          </p:cNvPicPr>
          <p:nvPr/>
        </p:nvPicPr>
        <p:blipFill>
          <a:blip r:embed="rId2">
            <a:clrChange>
              <a:clrFrom>
                <a:srgbClr val="FFF7EC"/>
              </a:clrFrom>
              <a:clrTo>
                <a:srgbClr val="FFF7EC">
                  <a:alpha val="0"/>
                </a:srgbClr>
              </a:clrTo>
            </a:clrChange>
          </a:blip>
          <a:stretch>
            <a:fillRect/>
          </a:stretch>
        </p:blipFill>
        <p:spPr>
          <a:xfrm>
            <a:off x="0" y="0"/>
            <a:ext cx="9429720" cy="6858000"/>
          </a:xfrm>
          <a:prstGeom prst="rect">
            <a:avLst/>
          </a:prstGeom>
        </p:spPr>
      </p:pic>
      <p:sp>
        <p:nvSpPr>
          <p:cNvPr id="1026" name="Rectangle 2"/>
          <p:cNvSpPr>
            <a:spLocks noChangeArrowheads="1"/>
          </p:cNvSpPr>
          <p:nvPr/>
        </p:nvSpPr>
        <p:spPr bwMode="auto">
          <a:xfrm>
            <a:off x="214282" y="3575303"/>
            <a:ext cx="36376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Helvetica"/>
              </a:rPr>
              <a:t>Именно здоровый сон, глубокая его фаза нужны для здоровья.</a:t>
            </a: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81656" y="4229216"/>
            <a:ext cx="5148064" cy="2574032"/>
          </a:xfrm>
          <a:prstGeom prst="rect">
            <a:avLst/>
          </a:prstGeom>
          <a:ln>
            <a:noFill/>
          </a:ln>
          <a:effectLst>
            <a:softEdge rad="112500"/>
          </a:effectLst>
        </p:spPr>
      </p:pic>
      <p:sp>
        <p:nvSpPr>
          <p:cNvPr id="1027" name="Rectangle 3"/>
          <p:cNvSpPr>
            <a:spLocks noChangeArrowheads="1"/>
          </p:cNvSpPr>
          <p:nvPr/>
        </p:nvSpPr>
        <p:spPr bwMode="auto">
          <a:xfrm>
            <a:off x="0" y="4429132"/>
            <a:ext cx="5429256" cy="2102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Helvetica" charset="-52"/>
              </a:rPr>
              <a:t>Учеными доказано, что идеальное время для отхода ко сну 22-24 часа. Этот полезный временной промежуток характеризуется тем, что организм начинает снижение температуры тела, готовясь к отдыху,</a:t>
            </a:r>
            <a:r>
              <a:rPr kumimoji="0" lang="ru-RU" sz="1800" b="0" i="0" u="none" strike="noStrike" cap="none" normalizeH="0" dirty="0" smtClean="0">
                <a:ln>
                  <a:noFill/>
                </a:ln>
                <a:solidFill>
                  <a:srgbClr val="000000"/>
                </a:solidFill>
                <a:effectLst/>
                <a:latin typeface="Calibri" pitchFamily="34" charset="0"/>
                <a:ea typeface="Times New Roman" pitchFamily="18" charset="0"/>
                <a:cs typeface="Helvetica" charset="-52"/>
              </a:rPr>
              <a:t> </a:t>
            </a: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Helvetica" charset="-52"/>
              </a:rPr>
              <a:t>увеличивается выработка Т-лейкоцитов, </a:t>
            </a:r>
            <a:r>
              <a:rPr lang="ru-RU" dirty="0" smtClean="0">
                <a:solidFill>
                  <a:srgbClr val="000000"/>
                </a:solidFill>
                <a:latin typeface="Calibri" pitchFamily="34" charset="0"/>
                <a:ea typeface="Times New Roman" pitchFamily="18" charset="0"/>
                <a:cs typeface="Helvetica" charset="-52"/>
              </a:rPr>
              <a:t>м</a:t>
            </a: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Helvetica" charset="-52"/>
              </a:rPr>
              <a:t>озг подает сигнал, что пора готовиться ко сну, веки слипаются.</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3397" y="332655"/>
            <a:ext cx="4211699" cy="3353507"/>
          </a:xfrm>
          <a:prstGeom prst="rect">
            <a:avLst/>
          </a:prstGeom>
          <a:ln>
            <a:noFill/>
          </a:ln>
          <a:effectLst>
            <a:softEdge rad="112500"/>
          </a:effectLst>
        </p:spPr>
      </p:pic>
      <p:sp>
        <p:nvSpPr>
          <p:cNvPr id="1025" name="Rectangle 1"/>
          <p:cNvSpPr>
            <a:spLocks noChangeArrowheads="1"/>
          </p:cNvSpPr>
          <p:nvPr/>
        </p:nvSpPr>
        <p:spPr bwMode="auto">
          <a:xfrm>
            <a:off x="4000496" y="214290"/>
            <a:ext cx="514350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7030A0"/>
                </a:solidFill>
                <a:effectLst/>
                <a:latin typeface="Georgia" pitchFamily="18" charset="0"/>
                <a:ea typeface="Times New Roman" pitchFamily="18" charset="0"/>
                <a:cs typeface="Helvetica"/>
              </a:rPr>
              <a:t>Здоровый сон</a:t>
            </a:r>
            <a:r>
              <a:rPr kumimoji="0" lang="ru-RU" sz="1800" b="0" i="0" u="none" strike="noStrike" cap="none" normalizeH="0" baseline="0" dirty="0" smtClean="0">
                <a:ln>
                  <a:noFill/>
                </a:ln>
                <a:solidFill>
                  <a:srgbClr val="000000"/>
                </a:solidFill>
                <a:effectLst/>
                <a:latin typeface="Calibri" pitchFamily="34" charset="0"/>
                <a:ea typeface="Times New Roman" pitchFamily="18" charset="0"/>
                <a:cs typeface="Helvetica"/>
              </a:rPr>
              <a:t> — </a:t>
            </a:r>
            <a:r>
              <a:rPr kumimoji="0" lang="ru-RU" b="0" i="0" u="none" strike="noStrike" cap="none" normalizeH="0" baseline="0" dirty="0" smtClean="0">
                <a:ln>
                  <a:noFill/>
                </a:ln>
                <a:solidFill>
                  <a:srgbClr val="000000"/>
                </a:solidFill>
                <a:effectLst/>
                <a:ea typeface="Times New Roman" pitchFamily="18" charset="0"/>
                <a:cs typeface="Helvetica"/>
              </a:rPr>
              <a:t>это идеальное состояние организма</a:t>
            </a:r>
            <a:r>
              <a:rPr kumimoji="0" lang="ru-RU" b="1" i="0" u="none" strike="noStrike" cap="none" normalizeH="0" baseline="0" dirty="0" smtClean="0">
                <a:ln>
                  <a:noFill/>
                </a:ln>
                <a:solidFill>
                  <a:srgbClr val="000000"/>
                </a:solidFill>
                <a:effectLst/>
                <a:ea typeface="Times New Roman" pitchFamily="18" charset="0"/>
                <a:cs typeface="Helvetica"/>
              </a:rPr>
              <a:t>,</a:t>
            </a:r>
            <a:r>
              <a:rPr kumimoji="0" lang="ru-RU" b="0" i="0" u="none" strike="noStrike" cap="none" normalizeH="0" baseline="0" dirty="0" smtClean="0">
                <a:ln>
                  <a:noFill/>
                </a:ln>
                <a:solidFill>
                  <a:srgbClr val="000000"/>
                </a:solidFill>
                <a:effectLst/>
                <a:ea typeface="Times New Roman" pitchFamily="18" charset="0"/>
                <a:cs typeface="Helvetica"/>
              </a:rPr>
              <a:t> при котором он восстанавливается. В это время происходит рост мышечной массы, перерабатываются жиры, накапливается энергия, происходят все регенеративные процессы в органах и тканях, заживают раны. Почему организм не может делать это во время бодрствования? Потому что тратит силы и энергию на жизнеобеспечение, потребность органов в питании. В ночное время тело замедляет свою работу, а мозг наоборот усиленно начинает раздавать сигналы к восстановлению, контролируя этот процесс.</a:t>
            </a:r>
            <a:endParaRPr kumimoji="0" lang="ru-RU"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Skolko-dolzhen-spat-chelovek.jpg"/>
          <p:cNvPicPr>
            <a:picLocks noChangeAspect="1"/>
          </p:cNvPicPr>
          <p:nvPr/>
        </p:nvPicPr>
        <p:blipFill>
          <a:blip r:embed="rId3"/>
          <a:stretch>
            <a:fillRect/>
          </a:stretch>
        </p:blipFill>
        <p:spPr>
          <a:xfrm>
            <a:off x="194596" y="836712"/>
            <a:ext cx="8769892" cy="5004555"/>
          </a:xfrm>
          <a:prstGeom prst="rect">
            <a:avLst/>
          </a:prstGeom>
          <a:ln>
            <a:noFill/>
          </a:ln>
          <a:effectLst>
            <a:softEdge rad="112500"/>
          </a:effectLst>
        </p:spPr>
      </p:pic>
      <p:sp>
        <p:nvSpPr>
          <p:cNvPr id="30722" name="Rectangle 2"/>
          <p:cNvSpPr>
            <a:spLocks noChangeArrowheads="1"/>
          </p:cNvSpPr>
          <p:nvPr/>
        </p:nvSpPr>
        <p:spPr bwMode="auto">
          <a:xfrm>
            <a:off x="653262" y="5013094"/>
            <a:ext cx="7344816" cy="899880"/>
          </a:xfrm>
          <a:prstGeom prst="rect">
            <a:avLst/>
          </a:prstGeom>
          <a:solidFill>
            <a:srgbClr val="FFFFFF"/>
          </a:solidFill>
          <a:ln w="9525">
            <a:noFill/>
            <a:miter lim="800000"/>
            <a:headEnd/>
            <a:tailEnd/>
          </a:ln>
          <a:effectLst/>
        </p:spPr>
        <p:txBody>
          <a:bodyPr vert="horz" wrap="square" lIns="91440" tIns="45720" rIns="91440" bIns="14441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3D3D3D"/>
                </a:solidFill>
                <a:effectLst/>
                <a:latin typeface="Arial" pitchFamily="34" charset="0"/>
                <a:ea typeface="Times New Roman" pitchFamily="18" charset="0"/>
              </a:rPr>
              <a:t>		Достаточно </a:t>
            </a:r>
            <a:r>
              <a:rPr kumimoji="0" lang="ru-RU" sz="2800" b="0" i="0" u="none" strike="noStrike" cap="none" normalizeH="0" baseline="0" dirty="0" smtClean="0">
                <a:ln>
                  <a:noFill/>
                </a:ln>
                <a:solidFill>
                  <a:srgbClr val="3D3D3D"/>
                </a:solidFill>
                <a:effectLst/>
                <a:latin typeface="Arial" pitchFamily="34" charset="0"/>
                <a:ea typeface="Times New Roman" pitchFamily="18" charset="0"/>
              </a:rPr>
              <a:t>ли вы спите?</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85720" y="0"/>
            <a:ext cx="7929618" cy="1107996"/>
          </a:xfrm>
          <a:prstGeom prst="rect">
            <a:avLst/>
          </a:prstGeom>
          <a:noFill/>
        </p:spPr>
        <p:txBody>
          <a:bodyPr wrap="square" rtlCol="0">
            <a:spAutoFit/>
          </a:bodyPr>
          <a:lstStyle/>
          <a:p>
            <a:r>
              <a:rPr lang="ru-RU" sz="6600" dirty="0" smtClean="0">
                <a:solidFill>
                  <a:srgbClr val="7030A0"/>
                </a:solidFill>
                <a:latin typeface="Candara" pitchFamily="34" charset="0"/>
              </a:rPr>
              <a:t>	</a:t>
            </a:r>
            <a:r>
              <a:rPr lang="ru-RU" sz="6600" dirty="0" smtClean="0">
                <a:solidFill>
                  <a:srgbClr val="7030A0"/>
                </a:solidFill>
              </a:rPr>
              <a:t>Как спали гении</a:t>
            </a:r>
            <a:endParaRPr lang="ru-RU" sz="6600" dirty="0">
              <a:solidFill>
                <a:srgbClr val="7030A0"/>
              </a:solidFill>
            </a:endParaRPr>
          </a:p>
        </p:txBody>
      </p:sp>
      <p:pic>
        <p:nvPicPr>
          <p:cNvPr id="5" name="Рисунок 4" descr="25-interesnih-faktov-ob-alberte-einshteyne-e1532881987556.jpg"/>
          <p:cNvPicPr>
            <a:picLocks noChangeAspect="1"/>
          </p:cNvPicPr>
          <p:nvPr/>
        </p:nvPicPr>
        <p:blipFill>
          <a:blip r:embed="rId3"/>
          <a:stretch>
            <a:fillRect/>
          </a:stretch>
        </p:blipFill>
        <p:spPr>
          <a:xfrm>
            <a:off x="6429387" y="4214817"/>
            <a:ext cx="2627009" cy="1643075"/>
          </a:xfrm>
          <a:prstGeom prst="rect">
            <a:avLst/>
          </a:prstGeom>
          <a:ln>
            <a:noFill/>
          </a:ln>
          <a:effectLst>
            <a:softEdge rad="112500"/>
          </a:effectLst>
        </p:spPr>
      </p:pic>
      <p:pic>
        <p:nvPicPr>
          <p:cNvPr id="6" name="Рисунок 5" descr="IMG_20190815_173941_619.jpg"/>
          <p:cNvPicPr>
            <a:picLocks noChangeAspect="1"/>
          </p:cNvPicPr>
          <p:nvPr/>
        </p:nvPicPr>
        <p:blipFill>
          <a:blip r:embed="rId4" cstate="print"/>
          <a:stretch>
            <a:fillRect/>
          </a:stretch>
        </p:blipFill>
        <p:spPr>
          <a:xfrm flipH="1">
            <a:off x="7072330" y="785794"/>
            <a:ext cx="2071670" cy="1857388"/>
          </a:xfrm>
          <a:prstGeom prst="rect">
            <a:avLst/>
          </a:prstGeom>
          <a:ln>
            <a:noFill/>
          </a:ln>
          <a:effectLst>
            <a:softEdge rad="112500"/>
          </a:effectLst>
        </p:spPr>
      </p:pic>
      <p:pic>
        <p:nvPicPr>
          <p:cNvPr id="7" name="Рисунок 6" descr="onor-de-balzak.jpg"/>
          <p:cNvPicPr>
            <a:picLocks noChangeAspect="1"/>
          </p:cNvPicPr>
          <p:nvPr/>
        </p:nvPicPr>
        <p:blipFill>
          <a:blip r:embed="rId5"/>
          <a:stretch>
            <a:fillRect/>
          </a:stretch>
        </p:blipFill>
        <p:spPr>
          <a:xfrm>
            <a:off x="6491986" y="2643182"/>
            <a:ext cx="2263061" cy="1643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505" name="Rectangle 1"/>
          <p:cNvSpPr>
            <a:spLocks noChangeArrowheads="1"/>
          </p:cNvSpPr>
          <p:nvPr/>
        </p:nvSpPr>
        <p:spPr bwMode="auto">
          <a:xfrm>
            <a:off x="285720" y="1138607"/>
            <a:ext cx="67151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Наполеон Бонапарт </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спал по 4 часа в день. Полководец предпочитал время с 12 до 2 часов ночи и затем с 5 до 7 утра. Он считал, что 5 часов должны спать только женщины. А те, кто спят 6 и больше — </a:t>
            </a:r>
            <a:r>
              <a:rPr kumimoji="0" lang="ru-RU" b="0" i="0" u="none" strike="noStrike" cap="none" normalizeH="0" baseline="0" dirty="0" err="1" smtClean="0">
                <a:ln>
                  <a:noFill/>
                </a:ln>
                <a:solidFill>
                  <a:srgbClr val="000000"/>
                </a:solidFill>
                <a:effectLst/>
                <a:latin typeface="+mj-lt"/>
                <a:ea typeface="Times New Roman" pitchFamily="18" charset="0"/>
                <a:cs typeface="Arial" pitchFamily="34" charset="0"/>
              </a:rPr>
              <a:t>дураки</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Томас Эдисон </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придерживался режима «сверхчеловека» — каждые 3–4 часа он делал перерыв на сон длительностью 30 минут;</a:t>
            </a: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Оноре де Бальзак </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хоть и спал по 8–9 часов в сутки, но дробил свой сон на два промежутка — с 6 часов вечера и до 1 часа ночи он крепко спал, затем работал до восьми утра, после чего делал перерыв на 1–2 часа сна;</a:t>
            </a:r>
            <a:endParaRPr kumimoji="0" lang="ru-RU"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Уинстон Черчилль </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спал дважды в сутки — с трёх ночи до шести утра и с четырёх дня до шести вечера.</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Альберт</a:t>
            </a:r>
            <a:r>
              <a:rPr kumimoji="0" lang="ru-RU" b="0" i="0" u="none" strike="noStrike" cap="none" normalizeH="0" baseline="0" dirty="0" smtClean="0">
                <a:ln>
                  <a:noFill/>
                </a:ln>
                <a:solidFill>
                  <a:srgbClr val="7030A0"/>
                </a:solidFill>
                <a:effectLst/>
                <a:latin typeface="+mj-lt"/>
                <a:ea typeface="Times New Roman" pitchFamily="18" charset="0"/>
                <a:cs typeface="Arial" pitchFamily="34" charset="0"/>
              </a:rPr>
              <a:t> </a:t>
            </a:r>
            <a:r>
              <a:rPr kumimoji="0" lang="ru-RU" b="1" i="0" u="none" strike="noStrike" cap="none" normalizeH="0" baseline="0" dirty="0" smtClean="0">
                <a:ln>
                  <a:noFill/>
                </a:ln>
                <a:solidFill>
                  <a:srgbClr val="7030A0"/>
                </a:solidFill>
                <a:effectLst/>
                <a:latin typeface="+mj-lt"/>
                <a:ea typeface="Times New Roman" pitchFamily="18" charset="0"/>
                <a:cs typeface="Arial" pitchFamily="34" charset="0"/>
              </a:rPr>
              <a:t>Эйнштейн</a:t>
            </a:r>
            <a:r>
              <a:rPr kumimoji="0" lang="ru-RU" b="0" i="0" u="none" strike="noStrike" cap="none" normalizeH="0" baseline="0" dirty="0" smtClean="0">
                <a:ln>
                  <a:noFill/>
                </a:ln>
                <a:solidFill>
                  <a:srgbClr val="7030A0"/>
                </a:solidFill>
                <a:effectLst/>
                <a:latin typeface="+mj-lt"/>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предпочитал спать по 10–12 часов ежедневно. Эйнштейн считал, что именно такой длительный сон способен поддерживать высокую продуктивность и ясность ума. </a:t>
            </a:r>
            <a:endParaRPr kumimoji="0" lang="ru-RU" b="0" i="0" u="none" strike="noStrike" cap="none" normalizeH="0" baseline="0" dirty="0" smtClean="0">
              <a:ln>
                <a:noFill/>
              </a:ln>
              <a:solidFill>
                <a:schemeClr val="tx1"/>
              </a:solidFill>
              <a:effectLst/>
              <a:latin typeface="+mj-lt"/>
            </a:endParaRPr>
          </a:p>
        </p:txBody>
      </p:sp>
      <p:pic>
        <p:nvPicPr>
          <p:cNvPr id="8" name="Рисунок 7" descr="tomas_alva_edison.jpg"/>
          <p:cNvPicPr>
            <a:picLocks noChangeAspect="1"/>
          </p:cNvPicPr>
          <p:nvPr/>
        </p:nvPicPr>
        <p:blipFill>
          <a:blip r:embed="rId6" cstate="print"/>
          <a:stretch>
            <a:fillRect/>
          </a:stretch>
        </p:blipFill>
        <p:spPr>
          <a:xfrm>
            <a:off x="6715140" y="5643578"/>
            <a:ext cx="2155468" cy="12144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Рисунок 8" descr="777751b7c547t.jpg"/>
          <p:cNvPicPr>
            <a:picLocks noChangeAspect="1"/>
          </p:cNvPicPr>
          <p:nvPr/>
        </p:nvPicPr>
        <p:blipFill>
          <a:blip r:embed="rId7"/>
          <a:stretch>
            <a:fillRect/>
          </a:stretch>
        </p:blipFill>
        <p:spPr>
          <a:xfrm>
            <a:off x="4500562" y="5446605"/>
            <a:ext cx="1928805" cy="14113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6499_ppt-backgrounds-vintage-texture-abstract-backgrounds_1600x1200_h.jpg"/>
          <p:cNvPicPr>
            <a:picLocks noChangeAspect="1"/>
          </p:cNvPicPr>
          <p:nvPr/>
        </p:nvPicPr>
        <p:blipFill>
          <a:blip r:embed="rId2"/>
          <a:stretch>
            <a:fillRect/>
          </a:stretch>
        </p:blipFill>
        <p:spPr>
          <a:xfrm>
            <a:off x="0" y="0"/>
            <a:ext cx="9144000" cy="6858000"/>
          </a:xfrm>
          <a:prstGeom prst="rect">
            <a:avLst/>
          </a:prstGeom>
        </p:spPr>
      </p:pic>
      <p:pic>
        <p:nvPicPr>
          <p:cNvPr id="6" name="Рисунок 5" descr="7958.jpg"/>
          <p:cNvPicPr>
            <a:picLocks noChangeAspect="1"/>
          </p:cNvPicPr>
          <p:nvPr/>
        </p:nvPicPr>
        <p:blipFill>
          <a:blip r:embed="rId3"/>
          <a:stretch>
            <a:fillRect/>
          </a:stretch>
        </p:blipFill>
        <p:spPr>
          <a:xfrm>
            <a:off x="407347" y="389994"/>
            <a:ext cx="8329306" cy="6135350"/>
          </a:xfrm>
          <a:prstGeom prst="rect">
            <a:avLst/>
          </a:prstGeom>
          <a:ln>
            <a:noFill/>
          </a:ln>
          <a:effectLst>
            <a:softEdge rad="112500"/>
          </a:effectLst>
        </p:spPr>
      </p:pic>
      <p:sp>
        <p:nvSpPr>
          <p:cNvPr id="8" name="TextBox 7"/>
          <p:cNvSpPr txBox="1"/>
          <p:nvPr/>
        </p:nvSpPr>
        <p:spPr>
          <a:xfrm>
            <a:off x="467544" y="408043"/>
            <a:ext cx="7071958" cy="1323439"/>
          </a:xfrm>
          <a:prstGeom prst="rect">
            <a:avLst/>
          </a:prstGeom>
          <a:noFill/>
        </p:spPr>
        <p:txBody>
          <a:bodyPr wrap="square" rtlCol="0">
            <a:spAutoFit/>
          </a:bodyPr>
          <a:lstStyle/>
          <a:p>
            <a:r>
              <a:rPr lang="ru-RU" sz="4000" b="1" dirty="0" smtClean="0">
                <a:solidFill>
                  <a:srgbClr val="7030A0"/>
                </a:solidFill>
                <a:latin typeface="Georgia" panose="02040502050405020303" pitchFamily="18" charset="0"/>
              </a:rPr>
              <a:t>Медикаментозный		 </a:t>
            </a:r>
            <a:r>
              <a:rPr lang="en-US" sz="4000" b="1" dirty="0" smtClean="0">
                <a:solidFill>
                  <a:srgbClr val="7030A0"/>
                </a:solidFill>
                <a:latin typeface="Georgia" panose="02040502050405020303" pitchFamily="18" charset="0"/>
              </a:rPr>
              <a:t>		</a:t>
            </a:r>
            <a:r>
              <a:rPr lang="ru-RU" sz="4000" b="1" dirty="0" smtClean="0">
                <a:solidFill>
                  <a:srgbClr val="7030A0"/>
                </a:solidFill>
                <a:latin typeface="Georgia" panose="02040502050405020303" pitchFamily="18" charset="0"/>
              </a:rPr>
              <a:t>		сон</a:t>
            </a:r>
            <a:r>
              <a:rPr lang="en-US" sz="4000" b="1" dirty="0" smtClean="0">
                <a:solidFill>
                  <a:srgbClr val="7030A0"/>
                </a:solidFill>
                <a:latin typeface="Georgia" panose="02040502050405020303" pitchFamily="18" charset="0"/>
              </a:rPr>
              <a:t>	</a:t>
            </a:r>
            <a:r>
              <a:rPr lang="ru-RU" sz="4000" b="1" dirty="0" smtClean="0">
                <a:solidFill>
                  <a:srgbClr val="7030A0"/>
                </a:solidFill>
                <a:latin typeface="Georgia" panose="02040502050405020303" pitchFamily="18"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1747</TotalTime>
  <Words>2707</Words>
  <Application>Microsoft Office PowerPoint</Application>
  <PresentationFormat>Экран (4:3)</PresentationFormat>
  <Paragraphs>157</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Справедливость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libr</cp:lastModifiedBy>
  <cp:revision>187</cp:revision>
  <dcterms:modified xsi:type="dcterms:W3CDTF">2020-03-12T14:06:44Z</dcterms:modified>
</cp:coreProperties>
</file>