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60" r:id="rId6"/>
    <p:sldId id="261" r:id="rId7"/>
    <p:sldId id="283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84" r:id="rId19"/>
    <p:sldId id="272" r:id="rId20"/>
    <p:sldId id="281" r:id="rId21"/>
    <p:sldId id="277" r:id="rId22"/>
    <p:sldId id="280" r:id="rId23"/>
    <p:sldId id="278" r:id="rId24"/>
    <p:sldId id="285" r:id="rId25"/>
    <p:sldId id="275" r:id="rId26"/>
    <p:sldId id="286" r:id="rId27"/>
    <p:sldId id="279" r:id="rId28"/>
    <p:sldId id="273" r:id="rId29"/>
    <p:sldId id="274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99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79921"/>
      </p:ext>
    </p:extLst>
  </p:cSld>
  <p:clrMapOvr>
    <a:masterClrMapping/>
  </p:clrMapOvr>
  <p:transition spd="slow" advClick="0" advTm="3328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727480"/>
      </p:ext>
    </p:extLst>
  </p:cSld>
  <p:clrMapOvr>
    <a:masterClrMapping/>
  </p:clrMapOvr>
  <p:transition spd="slow" advClick="0" advTm="3328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261758"/>
      </p:ext>
    </p:extLst>
  </p:cSld>
  <p:clrMapOvr>
    <a:masterClrMapping/>
  </p:clrMapOvr>
  <p:transition spd="slow" advClick="0" advTm="3328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711724"/>
      </p:ext>
    </p:extLst>
  </p:cSld>
  <p:clrMapOvr>
    <a:masterClrMapping/>
  </p:clrMapOvr>
  <p:transition spd="slow" advClick="0" advTm="3328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369896"/>
      </p:ext>
    </p:extLst>
  </p:cSld>
  <p:clrMapOvr>
    <a:masterClrMapping/>
  </p:clrMapOvr>
  <p:transition spd="slow" advClick="0" advTm="3328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762208"/>
      </p:ext>
    </p:extLst>
  </p:cSld>
  <p:clrMapOvr>
    <a:masterClrMapping/>
  </p:clrMapOvr>
  <p:transition spd="slow" advClick="0" advTm="3328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02762"/>
      </p:ext>
    </p:extLst>
  </p:cSld>
  <p:clrMapOvr>
    <a:masterClrMapping/>
  </p:clrMapOvr>
  <p:transition spd="slow" advClick="0" advTm="3328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335545"/>
      </p:ext>
    </p:extLst>
  </p:cSld>
  <p:clrMapOvr>
    <a:masterClrMapping/>
  </p:clrMapOvr>
  <p:transition spd="slow" advClick="0" advTm="3328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754143"/>
      </p:ext>
    </p:extLst>
  </p:cSld>
  <p:clrMapOvr>
    <a:masterClrMapping/>
  </p:clrMapOvr>
  <p:transition spd="slow" advClick="0" advTm="3328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695281"/>
      </p:ext>
    </p:extLst>
  </p:cSld>
  <p:clrMapOvr>
    <a:masterClrMapping/>
  </p:clrMapOvr>
  <p:transition spd="slow" advClick="0" advTm="3328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4169247"/>
      </p:ext>
    </p:extLst>
  </p:cSld>
  <p:clrMapOvr>
    <a:masterClrMapping/>
  </p:clrMapOvr>
  <p:transition spd="slow" advClick="0" advTm="3328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328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Grustnaya_muzyka_-_Fonovaya_melodiya_dlya_stihotvoreniya_(iPle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канцелярские товары, конвер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D97D27C0-E134-4477-9DD0-14CF8132D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0293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="" xmlns:a16="http://schemas.microsoft.com/office/drawing/2014/main" id="{24F266AD-725B-4A9D-B448-4C000F95C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C3560B-ECE2-429C-B136-1ABEB3DE0CC1}"/>
              </a:ext>
            </a:extLst>
          </p:cNvPr>
          <p:cNvSpPr txBox="1"/>
          <p:nvPr/>
        </p:nvSpPr>
        <p:spPr>
          <a:xfrm>
            <a:off x="5001491" y="1594708"/>
            <a:ext cx="7190509" cy="3355497"/>
          </a:xfrm>
          <a:prstGeom prst="rect">
            <a:avLst/>
          </a:prstGeom>
          <a:solidFill>
            <a:srgbClr val="FF5050">
              <a:alpha val="0"/>
            </a:srgb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nsolas" pitchFamily="49" charset="0"/>
                <a:ea typeface="+mj-ea"/>
                <a:cs typeface="+mj-cs"/>
              </a:rPr>
              <a:t>Сердце</a:t>
            </a:r>
            <a:r>
              <a:rPr lang="en-US" sz="8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nsolas" pitchFamily="49" charset="0"/>
                <a:ea typeface="+mj-ea"/>
                <a:cs typeface="+mj-cs"/>
              </a:rPr>
              <a:t>: </a:t>
            </a:r>
            <a:r>
              <a:rPr lang="en-US" sz="8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nsolas" pitchFamily="49" charset="0"/>
                <a:ea typeface="+mj-ea"/>
                <a:cs typeface="+mj-cs"/>
              </a:rPr>
              <a:t>литературные</a:t>
            </a:r>
            <a:r>
              <a:rPr lang="en-US" sz="8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nsolas" pitchFamily="49" charset="0"/>
                <a:ea typeface="+mj-ea"/>
                <a:cs typeface="+mj-cs"/>
              </a:rPr>
              <a:t> </a:t>
            </a:r>
            <a:r>
              <a:rPr lang="en-US" sz="8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nsolas" pitchFamily="49" charset="0"/>
                <a:ea typeface="+mj-ea"/>
                <a:cs typeface="+mj-cs"/>
              </a:rPr>
              <a:t>ассоциации</a:t>
            </a:r>
            <a:endParaRPr lang="en-US" sz="8000" b="1" dirty="0" err="1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nsolas" pitchFamily="49" charset="0"/>
              <a:ea typeface="+mj-ea"/>
              <a:cs typeface="Calibri Light" panose="020F0302020204030204"/>
            </a:endParaRPr>
          </a:p>
        </p:txBody>
      </p:sp>
      <p:pic>
        <p:nvPicPr>
          <p:cNvPr id="6" name="Grustnaya_muzyka_-_Fonovaya_melodiya_dlya_stihotvoreniy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73091" y="59089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025405"/>
      </p:ext>
    </p:extLst>
  </p:cSld>
  <p:clrMapOvr>
    <a:masterClrMapping/>
  </p:clrMapOvr>
  <p:transition spd="slow" advClick="0" advTm="37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B147879-C32B-4B70-8D86-8C95D7BE3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8" b="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74AF5B-FDE6-48D8-B5B7-93CC32C4D52F}"/>
              </a:ext>
            </a:extLst>
          </p:cNvPr>
          <p:cNvSpPr txBox="1"/>
          <p:nvPr/>
        </p:nvSpPr>
        <p:spPr>
          <a:xfrm>
            <a:off x="8007927" y="3231931"/>
            <a:ext cx="3866135" cy="17834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Книги</a:t>
            </a:r>
            <a:r>
              <a:rPr lang="en-US" sz="4000" b="1" dirty="0">
                <a:latin typeface="+mj-lt"/>
                <a:ea typeface="+mj-ea"/>
                <a:cs typeface="+mj-cs"/>
              </a:rPr>
              <a:t> о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Великой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Отечественной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войне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459506"/>
      </p:ext>
    </p:extLst>
  </p:cSld>
  <p:clrMapOvr>
    <a:masterClrMapping/>
  </p:clrMapOvr>
  <p:transition spd="slow" advClick="0" advTm="281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4A152A-5C14-474D-8D09-C8A458D198FA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Богомолов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В. О.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моего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боль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пов</a:t>
            </a:r>
            <a:r>
              <a:rPr lang="en-US" sz="2800" dirty="0">
                <a:latin typeface="+mj-lt"/>
                <a:ea typeface="+mj-ea"/>
                <a:cs typeface="+mj-cs"/>
              </a:rPr>
              <a:t>.,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рассказы</a:t>
            </a:r>
            <a:r>
              <a:rPr lang="en-US" sz="2800" dirty="0"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романы</a:t>
            </a:r>
            <a:r>
              <a:rPr lang="en-US" sz="2800" dirty="0">
                <a:latin typeface="+mj-lt"/>
                <a:ea typeface="+mj-ea"/>
                <a:cs typeface="+mj-cs"/>
              </a:rPr>
              <a:t> /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В. О.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Богомолов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- 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Мол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одая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гвардия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800" dirty="0">
                <a:latin typeface="+mj-lt"/>
                <a:ea typeface="+mj-ea"/>
                <a:cs typeface="+mj-cs"/>
              </a:rPr>
              <a:t>1985. - 542 с. 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118BB54-7C26-48B2-899A-4983721B5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A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4B1EE5-B573-47C9-A6DE-4B32B9039DF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Поколение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автора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мужало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страдало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боролось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годы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Великой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Отечественной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войны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когда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ценность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человека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испытывалась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огнем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смертью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Кто-то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прошел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войну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сражался</a:t>
            </a:r>
            <a:r>
              <a:rPr lang="en-US" sz="2200" dirty="0">
                <a:latin typeface="Bookman Old Style" pitchFamily="18" charset="0"/>
              </a:rPr>
              <a:t>… и </a:t>
            </a:r>
            <a:r>
              <a:rPr lang="en-US" sz="2200" dirty="0" err="1">
                <a:latin typeface="Bookman Old Style" pitchFamily="18" charset="0"/>
              </a:rPr>
              <a:t>остался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жив</a:t>
            </a:r>
            <a:r>
              <a:rPr lang="en-US" sz="2200" dirty="0">
                <a:latin typeface="Bookman Old Style" pitchFamily="18" charset="0"/>
              </a:rPr>
              <a:t>, а </a:t>
            </a:r>
            <a:r>
              <a:rPr lang="en-US" sz="2200" dirty="0" err="1">
                <a:latin typeface="Bookman Old Style" pitchFamily="18" charset="0"/>
              </a:rPr>
              <a:t>товарищи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погибли</a:t>
            </a:r>
            <a:r>
              <a:rPr lang="en-US" sz="2200" dirty="0">
                <a:latin typeface="Bookman Old Style" pitchFamily="18" charset="0"/>
              </a:rPr>
              <a:t> …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чувствует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человек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перед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родными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близкими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погибших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друзей</a:t>
            </a:r>
            <a:r>
              <a:rPr lang="en-US" sz="2200" dirty="0">
                <a:latin typeface="Bookman Old Style" pitchFamily="18" charset="0"/>
              </a:rPr>
              <a:t>?.. </a:t>
            </a:r>
          </a:p>
        </p:txBody>
      </p:sp>
    </p:spTree>
    <p:extLst>
      <p:ext uri="{BB962C8B-B14F-4D97-AF65-F5344CB8AC3E}">
        <p14:creationId xmlns="" xmlns:p14="http://schemas.microsoft.com/office/powerpoint/2010/main" val="1475917855"/>
      </p:ext>
    </p:extLst>
  </p:cSld>
  <p:clrMapOvr>
    <a:masterClrMapping/>
  </p:clrMapOvr>
  <p:transition spd="slow" advClick="0" advTm="1918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8CF51-0394-4ECC-A4FD-AC328B24B3C9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Казакевич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Э. М.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друга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пов</a:t>
            </a:r>
            <a:r>
              <a:rPr lang="en-US" sz="2800" dirty="0">
                <a:latin typeface="+mj-lt"/>
                <a:ea typeface="+mj-ea"/>
                <a:cs typeface="+mj-cs"/>
              </a:rPr>
              <a:t>. /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Э. М.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Казакевич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; </a:t>
            </a:r>
            <a:r>
              <a:rPr lang="en-US" sz="2800" dirty="0">
                <a:latin typeface="+mj-lt"/>
                <a:ea typeface="+mj-ea"/>
                <a:cs typeface="+mj-cs"/>
              </a:rPr>
              <a:t>[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ил</a:t>
            </a:r>
            <a:r>
              <a:rPr lang="en-US" sz="2800" dirty="0">
                <a:latin typeface="+mj-lt"/>
                <a:ea typeface="+mj-ea"/>
                <a:cs typeface="+mj-cs"/>
              </a:rPr>
              <a:t>.: А. А.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Лурье</a:t>
            </a:r>
            <a:r>
              <a:rPr lang="en-US" sz="2800" dirty="0">
                <a:latin typeface="+mj-lt"/>
                <a:ea typeface="+mj-ea"/>
                <a:cs typeface="+mj-cs"/>
              </a:rPr>
              <a:t>]. -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Сов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етский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писатель</a:t>
            </a:r>
            <a:r>
              <a:rPr lang="en-US" sz="2800" dirty="0">
                <a:latin typeface="+mj-lt"/>
                <a:ea typeface="+mj-ea"/>
                <a:cs typeface="+mj-cs"/>
              </a:rPr>
              <a:t>, 1956 . - 224 с.</a:t>
            </a:r>
          </a:p>
        </p:txBody>
      </p:sp>
      <p:pic>
        <p:nvPicPr>
          <p:cNvPr id="3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FE5AD460-9874-4813-8356-B39450649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79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26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924813-EC4C-4910-B28D-9684B7820123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Bookman Old Style" pitchFamily="18" charset="0"/>
              </a:rPr>
              <a:t>«</a:t>
            </a:r>
            <a:r>
              <a:rPr lang="en-US" sz="2200" dirty="0" err="1">
                <a:latin typeface="Bookman Old Style" pitchFamily="18" charset="0"/>
              </a:rPr>
              <a:t>Сердце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друга</a:t>
            </a:r>
            <a:r>
              <a:rPr lang="en-US" sz="2200" dirty="0">
                <a:latin typeface="Bookman Old Style" pitchFamily="18" charset="0"/>
              </a:rPr>
              <a:t>»</a:t>
            </a:r>
            <a:r>
              <a:rPr lang="en-US" sz="2200" b="1" dirty="0">
                <a:latin typeface="Bookman Old Style" pitchFamily="18" charset="0"/>
              </a:rPr>
              <a:t> </a:t>
            </a:r>
            <a:r>
              <a:rPr lang="en-US" sz="2200" dirty="0">
                <a:latin typeface="Bookman Old Style" pitchFamily="18" charset="0"/>
              </a:rPr>
              <a:t>- </a:t>
            </a:r>
            <a:r>
              <a:rPr lang="en-US" sz="2200" dirty="0" err="1">
                <a:latin typeface="Bookman Old Style" pitchFamily="18" charset="0"/>
              </a:rPr>
              <a:t>лирико-драматическая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повесть</a:t>
            </a:r>
            <a:r>
              <a:rPr lang="en-US" sz="2200" dirty="0">
                <a:latin typeface="Bookman Old Style" pitchFamily="18" charset="0"/>
              </a:rPr>
              <a:t> о </a:t>
            </a:r>
            <a:r>
              <a:rPr lang="en-US" sz="2200" dirty="0" err="1">
                <a:latin typeface="Bookman Old Style" pitchFamily="18" charset="0"/>
              </a:rPr>
              <a:t>боевой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любви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Перед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важным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заданием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бравый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капитан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знакомится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молоденькой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девушкой-переводчицей</a:t>
            </a:r>
            <a:r>
              <a:rPr lang="en-US" sz="2200" dirty="0">
                <a:latin typeface="Bookman Old Style" pitchFamily="18" charset="0"/>
              </a:rPr>
              <a:t>. В </a:t>
            </a:r>
            <a:r>
              <a:rPr lang="en-US" sz="2200" dirty="0" err="1">
                <a:latin typeface="Bookman Old Style" pitchFamily="18" charset="0"/>
              </a:rPr>
              <a:t>голове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главного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героя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появляются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новые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мысли</a:t>
            </a:r>
            <a:r>
              <a:rPr lang="en-US" sz="2200" dirty="0">
                <a:latin typeface="Bookman Old Style" pitchFamily="18" charset="0"/>
              </a:rPr>
              <a:t>, а в </a:t>
            </a:r>
            <a:r>
              <a:rPr lang="en-US" sz="2200" dirty="0" err="1">
                <a:latin typeface="Bookman Old Style" pitchFamily="18" charset="0"/>
              </a:rPr>
              <a:t>сердце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зарождается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глубокое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чувство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Только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счастье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войне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редко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бывает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долгим</a:t>
            </a:r>
            <a:r>
              <a:rPr lang="en-US" sz="2200" dirty="0">
                <a:latin typeface="Bookman Old Style" pitchFamily="18" charset="0"/>
              </a:rPr>
              <a:t>… </a:t>
            </a:r>
          </a:p>
        </p:txBody>
      </p:sp>
    </p:spTree>
    <p:extLst>
      <p:ext uri="{BB962C8B-B14F-4D97-AF65-F5344CB8AC3E}">
        <p14:creationId xmlns="" xmlns:p14="http://schemas.microsoft.com/office/powerpoint/2010/main" val="2127786982"/>
      </p:ext>
    </p:extLst>
  </p:cSld>
  <p:clrMapOvr>
    <a:masterClrMapping/>
  </p:clrMapOvr>
  <p:transition spd="slow" advClick="0" advTm="18485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00255CD-54C1-474C-94CF-6C6165A96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8" b="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54C466-3D03-4D59-9499-6E1108B6E221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Книги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советских</a:t>
            </a:r>
            <a:r>
              <a:rPr lang="en-US" sz="2800" b="1" dirty="0">
                <a:latin typeface="+mj-lt"/>
                <a:ea typeface="+mj-ea"/>
                <a:cs typeface="+mj-cs"/>
              </a:rPr>
              <a:t> и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зарубежных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писателей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69769"/>
      </p:ext>
    </p:extLst>
  </p:cSld>
  <p:clrMapOvr>
    <a:masterClrMapping/>
  </p:clrMapOvr>
  <p:transition spd="slow" advClick="0" advTm="220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7168AC-FA4D-4676-9127-00AB5ED71E9A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Курганов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О.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800" dirty="0">
                <a:latin typeface="+mj-lt"/>
                <a:ea typeface="+mj-ea"/>
                <a:cs typeface="+mj-cs"/>
              </a:rPr>
              <a:t> и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камни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пов</a:t>
            </a:r>
            <a:r>
              <a:rPr lang="en-US" sz="2800" dirty="0">
                <a:latin typeface="+mj-lt"/>
                <a:ea typeface="+mj-ea"/>
                <a:cs typeface="+mj-cs"/>
              </a:rPr>
              <a:t>. /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О.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Курганов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; </a:t>
            </a:r>
            <a:r>
              <a:rPr lang="en-US" sz="2800" dirty="0">
                <a:latin typeface="+mj-lt"/>
                <a:ea typeface="+mj-ea"/>
                <a:cs typeface="+mj-cs"/>
              </a:rPr>
              <a:t>[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ил</a:t>
            </a:r>
            <a:r>
              <a:rPr lang="en-US" sz="2800" dirty="0">
                <a:latin typeface="+mj-lt"/>
                <a:ea typeface="+mj-ea"/>
                <a:cs typeface="+mj-cs"/>
              </a:rPr>
              <a:t>. Н. А.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Шеберстова</a:t>
            </a:r>
            <a:r>
              <a:rPr lang="en-US" sz="2800" dirty="0">
                <a:latin typeface="+mj-lt"/>
                <a:ea typeface="+mj-ea"/>
                <a:cs typeface="+mj-cs"/>
              </a:rPr>
              <a:t>] . -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Сов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етский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писатель</a:t>
            </a:r>
            <a:r>
              <a:rPr lang="en-US" sz="2800" dirty="0">
                <a:latin typeface="+mj-lt"/>
                <a:ea typeface="+mj-ea"/>
                <a:cs typeface="+mj-cs"/>
              </a:rPr>
              <a:t> , 1971 . - 230 с. </a:t>
            </a:r>
          </a:p>
        </p:txBody>
      </p:sp>
      <p:pic>
        <p:nvPicPr>
          <p:cNvPr id="2" name="Рисунок 2" descr="Изображение выглядит как текст, здани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B06C390-2DAB-4718-9143-82C9E85DC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4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FA6FB1-42AE-4380-A6E1-BCE87DF7442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Повесть</a:t>
            </a:r>
            <a:r>
              <a:rPr lang="en-US" sz="2200" dirty="0">
                <a:latin typeface="Bookman Old Style" pitchFamily="18" charset="0"/>
              </a:rPr>
              <a:t> «</a:t>
            </a:r>
            <a:r>
              <a:rPr lang="en-US" sz="2200" dirty="0" err="1">
                <a:latin typeface="Bookman Old Style" pitchFamily="18" charset="0"/>
              </a:rPr>
              <a:t>Сердца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камни</a:t>
            </a:r>
            <a:r>
              <a:rPr lang="en-US" sz="2200" dirty="0">
                <a:latin typeface="Bookman Old Style" pitchFamily="18" charset="0"/>
              </a:rPr>
              <a:t>» </a:t>
            </a:r>
            <a:r>
              <a:rPr lang="en-US" sz="2200" dirty="0" err="1">
                <a:latin typeface="Bookman Old Style" pitchFamily="18" charset="0"/>
              </a:rPr>
              <a:t>посвящена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первооткрывателям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людям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пытливым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ищущим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увлеченным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история</a:t>
            </a:r>
            <a:r>
              <a:rPr lang="en-US" sz="2200" dirty="0">
                <a:latin typeface="Bookman Old Style" pitchFamily="18" charset="0"/>
              </a:rPr>
              <a:t>, в </a:t>
            </a:r>
            <a:r>
              <a:rPr lang="en-US" sz="2200" dirty="0" err="1">
                <a:latin typeface="Bookman Old Style" pitchFamily="18" charset="0"/>
              </a:rPr>
              <a:t>которой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изобретательность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одержимость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таланта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вступают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извечную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борьбу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равнодушием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ограниченностью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своими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отступниками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героями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поражениями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победами</a:t>
            </a:r>
            <a:r>
              <a:rPr lang="en-US" sz="2200" dirty="0">
                <a:latin typeface="Bookman Old Style" pitchFamily="18" charset="0"/>
              </a:rPr>
              <a:t>. О. </a:t>
            </a:r>
            <a:r>
              <a:rPr lang="en-US" sz="2200" dirty="0" err="1">
                <a:latin typeface="Bookman Old Style" pitchFamily="18" charset="0"/>
              </a:rPr>
              <a:t>Курганов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увлекательно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рассказывает</a:t>
            </a:r>
            <a:r>
              <a:rPr lang="en-US" sz="2200" dirty="0">
                <a:latin typeface="Bookman Old Style" pitchFamily="18" charset="0"/>
              </a:rPr>
              <a:t> о </a:t>
            </a:r>
            <a:r>
              <a:rPr lang="en-US" sz="2200" dirty="0" err="1">
                <a:latin typeface="Bookman Old Style" pitchFamily="18" charset="0"/>
              </a:rPr>
              <a:t>технике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создает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самобытные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характеры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изобретателей</a:t>
            </a:r>
            <a:r>
              <a:rPr lang="en-US" sz="2200" dirty="0">
                <a:latin typeface="Bookman Old Style" pitchFamily="18" charset="0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1703276240"/>
      </p:ext>
    </p:extLst>
  </p:cSld>
  <p:clrMapOvr>
    <a:masterClrMapping/>
  </p:clrMapOvr>
  <p:transition spd="slow" advClick="0" advTm="24375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BA9C9F-49A2-4183-B319-52B28CA2F180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Лидин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В.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своего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тень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рассказы</a:t>
            </a:r>
            <a:r>
              <a:rPr lang="en-US" sz="2800" dirty="0">
                <a:latin typeface="+mj-lt"/>
                <a:ea typeface="+mj-ea"/>
                <a:cs typeface="+mj-cs"/>
              </a:rPr>
              <a:t> 1962 - 1964 /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В.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Лидин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– 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1965 </a:t>
            </a:r>
            <a:r>
              <a:rPr lang="en-US" sz="2800" dirty="0">
                <a:latin typeface="+mj-lt"/>
                <a:ea typeface="+mj-ea"/>
                <a:cs typeface="+mj-cs"/>
              </a:rPr>
              <a:t>. - 558 с.</a:t>
            </a:r>
          </a:p>
        </p:txBody>
      </p:sp>
      <p:pic>
        <p:nvPicPr>
          <p:cNvPr id="2" name="Рисунок 2" descr="Изображение выглядит как текст, доска объявле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6904857-432A-4EB9-9915-1F9CE7508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A62B0E-4DCA-417A-B517-D3839072ADF3}"/>
              </a:ext>
            </a:extLst>
          </p:cNvPr>
          <p:cNvSpPr txBox="1"/>
          <p:nvPr/>
        </p:nvSpPr>
        <p:spPr>
          <a:xfrm>
            <a:off x="4965431" y="2438400"/>
            <a:ext cx="6810933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Владимир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 smtClean="0">
                <a:latin typeface="Bookman Old Style" pitchFamily="18" charset="0"/>
              </a:rPr>
              <a:t>Лиди</a:t>
            </a:r>
            <a:r>
              <a:rPr lang="ru-RU" sz="2200" dirty="0" err="1" smtClean="0">
                <a:latin typeface="Bookman Old Style" pitchFamily="18" charset="0"/>
              </a:rPr>
              <a:t>н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>
                <a:latin typeface="Bookman Old Style" pitchFamily="18" charset="0"/>
              </a:rPr>
              <a:t>- </a:t>
            </a:r>
            <a:r>
              <a:rPr lang="en-US" sz="2200" dirty="0" err="1">
                <a:latin typeface="Bookman Old Style" pitchFamily="18" charset="0"/>
              </a:rPr>
              <a:t>известный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советский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писатель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один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лучших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новеллистов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произведения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лаконичны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емки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содержанию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проникнуты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подлинным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лиризмом</a:t>
            </a:r>
            <a:r>
              <a:rPr lang="en-US" sz="2200" dirty="0">
                <a:latin typeface="Bookman Old Style" pitchFamily="18" charset="0"/>
              </a:rPr>
              <a:t>. </a:t>
            </a:r>
            <a:r>
              <a:rPr lang="en-US" sz="2200" dirty="0" err="1" smtClean="0">
                <a:latin typeface="Bookman Old Style" pitchFamily="18" charset="0"/>
              </a:rPr>
              <a:t>Герои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книги</a:t>
            </a:r>
            <a:r>
              <a:rPr lang="en-US" sz="2200" dirty="0">
                <a:latin typeface="Bookman Old Style" pitchFamily="18" charset="0"/>
              </a:rPr>
              <a:t> «</a:t>
            </a:r>
            <a:r>
              <a:rPr lang="en-US" sz="2200" dirty="0" err="1">
                <a:latin typeface="Bookman Old Style" pitchFamily="18" charset="0"/>
              </a:rPr>
              <a:t>Сердца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своего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тень</a:t>
            </a:r>
            <a:r>
              <a:rPr lang="en-US" sz="2200" dirty="0">
                <a:latin typeface="Bookman Old Style" pitchFamily="18" charset="0"/>
              </a:rPr>
              <a:t>» - </a:t>
            </a:r>
            <a:r>
              <a:rPr lang="en-US" sz="2200" dirty="0" err="1">
                <a:latin typeface="Bookman Old Style" pitchFamily="18" charset="0"/>
              </a:rPr>
              <a:t>люди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чистой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совестью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цельные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собранные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натуры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отличительные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черты</a:t>
            </a:r>
            <a:r>
              <a:rPr lang="en-US" sz="2200" dirty="0">
                <a:latin typeface="Bookman Old Style" pitchFamily="18" charset="0"/>
              </a:rPr>
              <a:t> - </a:t>
            </a:r>
            <a:r>
              <a:rPr lang="en-US" sz="2200" dirty="0" err="1">
                <a:latin typeface="Bookman Old Style" pitchFamily="18" charset="0"/>
              </a:rPr>
              <a:t>интеллигентность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полном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смысле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этого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слова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отвращение</a:t>
            </a:r>
            <a:r>
              <a:rPr lang="en-US" sz="2200" dirty="0">
                <a:latin typeface="Bookman Old Style" pitchFamily="18" charset="0"/>
              </a:rPr>
              <a:t> к </a:t>
            </a:r>
            <a:r>
              <a:rPr lang="en-US" sz="2200" dirty="0" err="1">
                <a:latin typeface="Bookman Old Style" pitchFamily="18" charset="0"/>
              </a:rPr>
              <a:t>позе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ненужной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браваде</a:t>
            </a:r>
            <a:r>
              <a:rPr lang="en-US" sz="2200" dirty="0">
                <a:latin typeface="Bookman Old Style" pitchFamily="18" charset="0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2409619868"/>
      </p:ext>
    </p:extLst>
  </p:cSld>
  <p:clrMapOvr>
    <a:masterClrMapping/>
  </p:clrMapOvr>
  <p:transition spd="slow" advClick="0" advTm="21547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53AAE7-C837-43E1-B6F6-9225B82CE02D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Лондон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Дж</a:t>
            </a:r>
            <a:r>
              <a:rPr lang="en-US" sz="2800" dirty="0">
                <a:latin typeface="+mj-lt"/>
                <a:ea typeface="+mj-ea"/>
                <a:cs typeface="+mj-cs"/>
              </a:rPr>
              <a:t>.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Сердца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трех</a:t>
            </a:r>
            <a:r>
              <a:rPr lang="en-US" sz="2800" dirty="0">
                <a:latin typeface="+mj-lt"/>
                <a:ea typeface="+mj-ea"/>
                <a:cs typeface="+mj-cs"/>
              </a:rPr>
              <a:t> : [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] </a:t>
            </a:r>
            <a:r>
              <a:rPr lang="en-US" sz="2800" dirty="0">
                <a:latin typeface="+mj-lt"/>
                <a:ea typeface="+mj-ea"/>
                <a:cs typeface="+mj-cs"/>
              </a:rPr>
              <a:t>/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Дж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Лондон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 </a:t>
            </a:r>
            <a:r>
              <a:rPr lang="en-US" sz="2800" dirty="0">
                <a:latin typeface="+mj-lt"/>
                <a:ea typeface="+mj-ea"/>
                <a:cs typeface="+mj-cs"/>
              </a:rPr>
              <a:t>-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Правда</a:t>
            </a:r>
            <a:r>
              <a:rPr lang="en-US" sz="2800" dirty="0">
                <a:latin typeface="+mj-lt"/>
                <a:ea typeface="+mj-ea"/>
                <a:cs typeface="+mj-cs"/>
              </a:rPr>
              <a:t>, 1980. - 640 с.</a:t>
            </a:r>
          </a:p>
        </p:txBody>
      </p:sp>
      <p:pic>
        <p:nvPicPr>
          <p:cNvPr id="10" name="Рисунок 10" descr="Изображение выглядит как текст, книга, вода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53061F6-3CB0-46DB-861E-1D698890E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4" r="57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4B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B16BBF-B903-48DC-BC78-BBAB053DD7EA}"/>
              </a:ext>
            </a:extLst>
          </p:cNvPr>
          <p:cNvSpPr txBox="1"/>
          <p:nvPr/>
        </p:nvSpPr>
        <p:spPr>
          <a:xfrm>
            <a:off x="4965431" y="2438400"/>
            <a:ext cx="6935624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Увлекательный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роман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рассказывает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удивительных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приключениях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молодого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американца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отправившегося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Латинскую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Америку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поиски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сокровищ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своего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предка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пирата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Генри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Моргана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об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истинной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мужской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дружбе</a:t>
            </a:r>
            <a:r>
              <a:rPr lang="en-US" sz="2200" dirty="0">
                <a:latin typeface="Bookman Old Style" pitchFamily="18" charset="0"/>
              </a:rPr>
              <a:t>, о </a:t>
            </a:r>
            <a:r>
              <a:rPr lang="en-US" sz="2200" dirty="0" err="1">
                <a:latin typeface="Bookman Old Style" pitchFamily="18" charset="0"/>
              </a:rPr>
              <a:t>любви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счастливо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преодолевающей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все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препятствия</a:t>
            </a:r>
            <a:r>
              <a:rPr lang="en-US" sz="2200" dirty="0">
                <a:latin typeface="Bookman Old Style" pitchFamily="18" charset="0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374174123"/>
      </p:ext>
    </p:extLst>
  </p:cSld>
  <p:clrMapOvr>
    <a:masterClrMapping/>
  </p:clrMapOvr>
  <p:transition spd="slow" advClick="0" advTm="1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A857CA-3A07-44E4-909C-84D372958010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+mj-lt"/>
                <a:ea typeface="+mj-ea"/>
                <a:cs typeface="+mj-cs"/>
              </a:rPr>
              <a:t>Нагишкин</a:t>
            </a:r>
            <a:r>
              <a:rPr lang="en-US" sz="2800" dirty="0">
                <a:latin typeface="+mj-lt"/>
                <a:ea typeface="+mj-ea"/>
                <a:cs typeface="+mj-cs"/>
              </a:rPr>
              <a:t>, Д. Д.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Бонивура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>
                <a:latin typeface="+mj-lt"/>
                <a:ea typeface="+mj-ea"/>
                <a:cs typeface="+mj-cs"/>
              </a:rPr>
              <a:t> /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Д.Нагишкин</a:t>
            </a:r>
            <a:r>
              <a:rPr lang="en-US" sz="2800" dirty="0">
                <a:latin typeface="+mj-lt"/>
                <a:ea typeface="+mj-ea"/>
                <a:cs typeface="+mj-cs"/>
              </a:rPr>
              <a:t>. -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Издательство</a:t>
            </a:r>
            <a:r>
              <a:rPr lang="en-US" sz="2800" dirty="0">
                <a:latin typeface="+mj-lt"/>
                <a:ea typeface="+mj-ea"/>
                <a:cs typeface="+mj-cs"/>
              </a:rPr>
              <a:t> ДОСААФ, 1987. - 605с.</a:t>
            </a:r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471A4A2-7BC1-4E4B-82AF-63FFC99CD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A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514CB6-EFE3-4F0F-BA5C-A99D84D8FB4E}"/>
              </a:ext>
            </a:extLst>
          </p:cNvPr>
          <p:cNvSpPr txBox="1"/>
          <p:nvPr/>
        </p:nvSpPr>
        <p:spPr>
          <a:xfrm>
            <a:off x="4965431" y="2438400"/>
            <a:ext cx="6810933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глубоко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патриотическое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произведение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посвящено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гражданской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войне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Дальнем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Востоке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борьбе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защитников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Советской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республики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против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интервентов</a:t>
            </a:r>
            <a:r>
              <a:rPr lang="en-US" sz="2200" dirty="0">
                <a:latin typeface="Bookman Old Style" pitchFamily="18" charset="0"/>
              </a:rPr>
              <a:t>. В </a:t>
            </a:r>
            <a:r>
              <a:rPr lang="en-US" sz="2200" dirty="0" err="1">
                <a:latin typeface="Bookman Old Style" pitchFamily="18" charset="0"/>
              </a:rPr>
              <a:t>центре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романа</a:t>
            </a:r>
            <a:r>
              <a:rPr lang="en-US" sz="2200" dirty="0">
                <a:latin typeface="Bookman Old Style" pitchFamily="18" charset="0"/>
              </a:rPr>
              <a:t> - </a:t>
            </a:r>
            <a:r>
              <a:rPr lang="en-US" sz="2200" dirty="0" err="1">
                <a:latin typeface="Bookman Old Style" pitchFamily="18" charset="0"/>
              </a:rPr>
              <a:t>комсомольский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вожак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Виталий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Бонивур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юноша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прошедший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суровую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школу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подполья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умеющий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только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горячим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словом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зажечь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сердца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но</a:t>
            </a:r>
            <a:r>
              <a:rPr lang="en-US" sz="2200" dirty="0">
                <a:latin typeface="Bookman Old Style" pitchFamily="18" charset="0"/>
              </a:rPr>
              <a:t> и с </a:t>
            </a:r>
            <a:r>
              <a:rPr lang="en-US" sz="2200" dirty="0" err="1">
                <a:latin typeface="Bookman Old Style" pitchFamily="18" charset="0"/>
              </a:rPr>
              <a:t>винтовкой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руках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вступить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схватку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врагом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организовать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вдохновить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людей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борьбу</a:t>
            </a:r>
            <a:r>
              <a:rPr lang="en-US" sz="22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37428934"/>
      </p:ext>
    </p:extLst>
  </p:cSld>
  <p:clrMapOvr>
    <a:masterClrMapping/>
  </p:clrMapOvr>
  <p:transition spd="slow" advClick="0" advTm="23313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6A47DC-DD5D-4EAD-B20D-E08F91D82F3D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+mj-lt"/>
                <a:ea typeface="+mj-ea"/>
                <a:cs typeface="+mj-cs"/>
              </a:rPr>
              <a:t>Цвейг</a:t>
            </a:r>
            <a:r>
              <a:rPr lang="en-US" sz="2800" dirty="0">
                <a:latin typeface="+mj-lt"/>
                <a:ea typeface="+mj-ea"/>
                <a:cs typeface="+mj-cs"/>
              </a:rPr>
              <a:t>, С.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Нетерпение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>
                <a:latin typeface="+mj-lt"/>
                <a:ea typeface="+mj-ea"/>
                <a:cs typeface="+mj-cs"/>
              </a:rPr>
              <a:t> /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Стефан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Цвейг</a:t>
            </a:r>
            <a:r>
              <a:rPr lang="en-US" sz="2800" dirty="0">
                <a:latin typeface="+mj-lt"/>
                <a:ea typeface="+mj-ea"/>
                <a:cs typeface="+mj-cs"/>
              </a:rPr>
              <a:t> ; [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перевод</a:t>
            </a:r>
            <a:r>
              <a:rPr lang="en-US" sz="2800" dirty="0">
                <a:latin typeface="+mj-lt"/>
                <a:ea typeface="+mj-ea"/>
                <a:cs typeface="+mj-cs"/>
              </a:rPr>
              <a:t> с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немецкого</a:t>
            </a:r>
            <a:r>
              <a:rPr lang="en-US" sz="2800" dirty="0">
                <a:latin typeface="+mj-lt"/>
                <a:ea typeface="+mj-ea"/>
                <a:cs typeface="+mj-cs"/>
              </a:rPr>
              <a:t> Н.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Бунина</a:t>
            </a:r>
            <a:r>
              <a:rPr lang="en-US" sz="2800" dirty="0">
                <a:latin typeface="+mj-lt"/>
                <a:ea typeface="+mj-ea"/>
                <a:cs typeface="+mj-cs"/>
              </a:rPr>
              <a:t>]. -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Москва</a:t>
            </a:r>
            <a:r>
              <a:rPr lang="en-US" sz="2800" dirty="0">
                <a:latin typeface="+mj-lt"/>
                <a:ea typeface="+mj-ea"/>
                <a:cs typeface="+mj-cs"/>
              </a:rPr>
              <a:t> : АСТ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Астрель</a:t>
            </a:r>
            <a:r>
              <a:rPr lang="en-US" sz="2800" dirty="0">
                <a:latin typeface="+mj-lt"/>
                <a:ea typeface="+mj-ea"/>
                <a:cs typeface="+mj-cs"/>
              </a:rPr>
              <a:t>, 2011. - 414, [2] с. </a:t>
            </a:r>
          </a:p>
        </p:txBody>
      </p:sp>
      <p:pic>
        <p:nvPicPr>
          <p:cNvPr id="4" name="Рисунок 4" descr="Изображение выглядит как книга, текст, человек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DEF2BF2-AA58-4DAB-B2E8-2443045E3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6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D4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5C308A-CE02-47A7-A52F-7CF702612FD1}"/>
              </a:ext>
            </a:extLst>
          </p:cNvPr>
          <p:cNvSpPr txBox="1"/>
          <p:nvPr/>
        </p:nvSpPr>
        <p:spPr>
          <a:xfrm>
            <a:off x="4904509" y="2355274"/>
            <a:ext cx="7065818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Герой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произведения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молодой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офицер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австрийской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армии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Антон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Гофмиллер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знакомится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богатой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наследницей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Эдит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прикованной</a:t>
            </a:r>
            <a:r>
              <a:rPr lang="en-US" sz="2200" dirty="0">
                <a:latin typeface="Bookman Old Style" pitchFamily="18" charset="0"/>
              </a:rPr>
              <a:t> к </a:t>
            </a:r>
            <a:r>
              <a:rPr lang="en-US" sz="2200" dirty="0" err="1">
                <a:latin typeface="Bookman Old Style" pitchFamily="18" charset="0"/>
              </a:rPr>
              <a:t>инвалидному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креслу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Ее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страдания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вызывают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юноше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сочувствие</a:t>
            </a:r>
            <a:r>
              <a:rPr lang="en-US" sz="2200" dirty="0">
                <a:latin typeface="Bookman Old Style" pitchFamily="18" charset="0"/>
              </a:rPr>
              <a:t>. А </a:t>
            </a:r>
            <a:r>
              <a:rPr lang="en-US" sz="2200" dirty="0" err="1">
                <a:latin typeface="Bookman Old Style" pitchFamily="18" charset="0"/>
              </a:rPr>
              <a:t>она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влюбляется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красивого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лейтенанта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который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навещает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все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чаще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Любовь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Эдит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становится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непосильным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грузом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для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человека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мало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знающего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жизнь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никогда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испытывавшего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сильных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чувств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 smtClean="0">
                <a:latin typeface="Bookman Old Style" pitchFamily="18" charset="0"/>
              </a:rPr>
              <a:t>Влюбленность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девушки</a:t>
            </a:r>
            <a:r>
              <a:rPr lang="en-US" sz="2200" dirty="0">
                <a:latin typeface="Bookman Old Style" pitchFamily="18" charset="0"/>
              </a:rPr>
              <a:t>, к </a:t>
            </a:r>
            <a:r>
              <a:rPr lang="en-US" sz="2200" dirty="0" err="1">
                <a:latin typeface="Bookman Old Style" pitchFamily="18" charset="0"/>
              </a:rPr>
              <a:t>которой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испытывает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ничего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кроме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жалости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становится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для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героя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экстремальным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способом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взросления</a:t>
            </a:r>
            <a:r>
              <a:rPr lang="en-US" sz="2200" dirty="0">
                <a:latin typeface="Bookman Old Style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327126962"/>
      </p:ext>
    </p:extLst>
  </p:cSld>
  <p:clrMapOvr>
    <a:masterClrMapping/>
  </p:clrMapOvr>
  <p:transition spd="slow" advClick="0" advTm="32328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EF1191E-C0F7-4F92-A595-277006E4D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8" b="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442163-150A-4D8E-A5E7-329D647C1183}"/>
              </a:ext>
            </a:extLst>
          </p:cNvPr>
          <p:cNvSpPr txBox="1"/>
          <p:nvPr/>
        </p:nvSpPr>
        <p:spPr>
          <a:xfrm>
            <a:off x="7757829" y="3231931"/>
            <a:ext cx="4434171" cy="18340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Художественная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литература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последних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лет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7134705"/>
      </p:ext>
    </p:extLst>
  </p:cSld>
  <p:clrMapOvr>
    <a:masterClrMapping/>
  </p:clrMapOvr>
  <p:transition spd="slow" advClick="0" advTm="187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3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D3B63BF-A0A8-417B-BED4-C74FF5FBA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6" r="5617"/>
          <a:stretch/>
        </p:blipFill>
        <p:spPr>
          <a:xfrm rot="21600000">
            <a:off x="3751054" y="1053499"/>
            <a:ext cx="8208990" cy="456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56EA36-19B6-4F88-8C16-531CCD676E64}"/>
              </a:ext>
            </a:extLst>
          </p:cNvPr>
          <p:cNvSpPr txBox="1"/>
          <p:nvPr/>
        </p:nvSpPr>
        <p:spPr>
          <a:xfrm>
            <a:off x="223137" y="1648691"/>
            <a:ext cx="5282767" cy="509026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3500" b="1" kern="1200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То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идет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сердца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сердца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доходит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  </a:t>
            </a:r>
            <a:endParaRPr lang="ru-RU" sz="3500" dirty="0">
              <a:cs typeface="Calibri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Пайетт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​</a:t>
            </a:r>
            <a:endParaRPr lang="en-US" sz="2000" dirty="0"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​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  <p:transition spd="slow" advClick="0" advTm="3094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6F425C-5E74-4EB7-A9DE-4DD2E318D9ED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Биение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сердца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История</a:t>
            </a:r>
            <a:r>
              <a:rPr lang="en-US" sz="2800" dirty="0"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рассказанная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Майклом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Ли</a:t>
            </a:r>
            <a:r>
              <a:rPr lang="en-US" sz="2800" dirty="0">
                <a:latin typeface="+mj-lt"/>
                <a:ea typeface="+mj-ea"/>
                <a:cs typeface="+mj-cs"/>
              </a:rPr>
              <a:t>. –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Москва</a:t>
            </a:r>
            <a:r>
              <a:rPr lang="en-US" sz="2800" dirty="0">
                <a:latin typeface="+mj-lt"/>
                <a:ea typeface="+mj-ea"/>
                <a:cs typeface="+mj-cs"/>
              </a:rPr>
              <a:t>, 2017. – 168 с.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ил</a:t>
            </a:r>
            <a:r>
              <a:rPr lang="en-US" sz="28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91E5EDC-7C0B-4E61-A9A2-E1309196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7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00018F-1393-4FA5-8888-1480A2CD77CD}"/>
              </a:ext>
            </a:extLst>
          </p:cNvPr>
          <p:cNvSpPr txBox="1"/>
          <p:nvPr/>
        </p:nvSpPr>
        <p:spPr>
          <a:xfrm>
            <a:off x="4965431" y="2438400"/>
            <a:ext cx="6921769" cy="22470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Документальная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проза</a:t>
            </a:r>
            <a:r>
              <a:rPr lang="en-US" sz="2200" dirty="0">
                <a:latin typeface="Bookman Old Style" pitchFamily="18" charset="0"/>
              </a:rPr>
              <a:t>: </a:t>
            </a:r>
            <a:r>
              <a:rPr lang="en-US" sz="2200" dirty="0" err="1">
                <a:latin typeface="Bookman Old Style" pitchFamily="18" charset="0"/>
              </a:rPr>
              <a:t>жизнеописание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исторических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лиц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показанное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через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художественное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описание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реальных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событий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хотя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основано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тщательном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изучении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фактического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материала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также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требует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поистине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глубокого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творческого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озарения</a:t>
            </a:r>
            <a:r>
              <a:rPr lang="en-US" sz="2200" dirty="0">
                <a:latin typeface="Bookman Old Style" pitchFamily="18" charset="0"/>
              </a:rPr>
              <a:t>.</a:t>
            </a:r>
            <a:endParaRPr lang="ru-RU" sz="2200" dirty="0">
              <a:latin typeface="Bookman Old Style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Bookman Old Style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809848"/>
      </p:ext>
    </p:extLst>
  </p:cSld>
  <p:clrMapOvr>
    <a:masterClrMapping/>
  </p:clrMapOvr>
  <p:transition spd="slow" advClick="0" advTm="14953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895012-5128-4FFF-988E-50D3972D75D6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+mj-lt"/>
                <a:ea typeface="+mj-ea"/>
                <a:cs typeface="+mj-cs"/>
              </a:rPr>
              <a:t>Браун</a:t>
            </a:r>
            <a:r>
              <a:rPr lang="en-US" sz="2800" dirty="0">
                <a:latin typeface="+mj-lt"/>
                <a:ea typeface="+mj-ea"/>
                <a:cs typeface="+mj-cs"/>
              </a:rPr>
              <a:t>, С.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Чужое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 : [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>
                <a:latin typeface="+mj-lt"/>
                <a:ea typeface="+mj-ea"/>
                <a:cs typeface="+mj-cs"/>
              </a:rPr>
              <a:t>] /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Сандра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Браун</a:t>
            </a:r>
            <a:r>
              <a:rPr lang="en-US" sz="2800" dirty="0">
                <a:latin typeface="+mj-lt"/>
                <a:ea typeface="+mj-ea"/>
                <a:cs typeface="+mj-cs"/>
              </a:rPr>
              <a:t> ; [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перевод</a:t>
            </a:r>
            <a:r>
              <a:rPr lang="en-US" sz="2800" dirty="0">
                <a:latin typeface="+mj-lt"/>
                <a:ea typeface="+mj-ea"/>
                <a:cs typeface="+mj-cs"/>
              </a:rPr>
              <a:t> с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английского</a:t>
            </a:r>
            <a:r>
              <a:rPr lang="en-US" sz="2800" dirty="0">
                <a:latin typeface="+mj-lt"/>
                <a:ea typeface="+mj-ea"/>
                <a:cs typeface="+mj-cs"/>
              </a:rPr>
              <a:t> А. В.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Бушуева</a:t>
            </a:r>
            <a:r>
              <a:rPr lang="en-US" sz="2800" dirty="0">
                <a:latin typeface="+mj-lt"/>
                <a:ea typeface="+mj-ea"/>
                <a:cs typeface="+mj-cs"/>
              </a:rPr>
              <a:t>]. -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Москва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800" dirty="0">
                <a:latin typeface="+mj-lt"/>
                <a:ea typeface="+mj-ea"/>
                <a:cs typeface="+mj-cs"/>
              </a:rPr>
              <a:t>2015. - 508 с.</a:t>
            </a:r>
          </a:p>
        </p:txBody>
      </p:sp>
      <p:pic>
        <p:nvPicPr>
          <p:cNvPr id="4" name="Рисунок 4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69C66B-8B3C-4013-8652-08CE48518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4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CC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27BE7C-8B15-46DA-A6AE-52031CF976CA}"/>
              </a:ext>
            </a:extLst>
          </p:cNvPr>
          <p:cNvSpPr txBox="1"/>
          <p:nvPr/>
        </p:nvSpPr>
        <p:spPr>
          <a:xfrm>
            <a:off x="4965431" y="2438400"/>
            <a:ext cx="6977187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Популярная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телезвезда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Кэт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Делани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перенесла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операцию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пересадке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сердца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вновь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обретенная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приносит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новые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опасности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Кто-то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присылает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Кэт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газетные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заметки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сообщениями</a:t>
            </a:r>
            <a:r>
              <a:rPr lang="en-US" sz="2200" dirty="0">
                <a:latin typeface="Bookman Old Style" pitchFamily="18" charset="0"/>
              </a:rPr>
              <a:t> о </a:t>
            </a:r>
            <a:r>
              <a:rPr lang="en-US" sz="2200" dirty="0" err="1">
                <a:latin typeface="Bookman Old Style" pitchFamily="18" charset="0"/>
              </a:rPr>
              <a:t>смерти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троих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человек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которым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тот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день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Кэт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была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сделана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пересадка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сердца</a:t>
            </a:r>
            <a:r>
              <a:rPr lang="en-US" sz="2200" dirty="0">
                <a:latin typeface="Bookman Old Style" pitchFamily="18" charset="0"/>
              </a:rPr>
              <a:t>. И </a:t>
            </a:r>
            <a:r>
              <a:rPr lang="en-US" sz="2200" dirty="0" err="1">
                <a:latin typeface="Bookman Old Style" pitchFamily="18" charset="0"/>
              </a:rPr>
              <a:t>Кэт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понимает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следующей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этом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смертельном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списке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будет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она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Кто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вырвет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грядущего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кошмара</a:t>
            </a:r>
            <a:r>
              <a:rPr lang="en-US" sz="2200" dirty="0">
                <a:latin typeface="Bookman Old Style" pitchFamily="18" charset="0"/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1873327803"/>
      </p:ext>
    </p:extLst>
  </p:cSld>
  <p:clrMapOvr>
    <a:masterClrMapping/>
  </p:clrMapOvr>
  <p:transition spd="slow" advClick="0" advTm="22672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C49703-6470-4D71-972A-9ADF6280C9D4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 err="1">
                <a:latin typeface="+mj-lt"/>
                <a:ea typeface="+mj-ea"/>
                <a:cs typeface="+mj-cs"/>
              </a:rPr>
              <a:t>Джуэлл</a:t>
            </a:r>
            <a:r>
              <a:rPr lang="en-US" sz="2700" dirty="0">
                <a:latin typeface="+mj-lt"/>
                <a:ea typeface="+mj-ea"/>
                <a:cs typeface="+mj-cs"/>
              </a:rPr>
              <a:t>, Л. </a:t>
            </a:r>
            <a:r>
              <a:rPr lang="en-US" sz="2700" dirty="0" err="1">
                <a:latin typeface="+mj-lt"/>
                <a:ea typeface="+mj-ea"/>
                <a:cs typeface="+mj-cs"/>
              </a:rPr>
              <a:t>Холодные</a:t>
            </a:r>
            <a:r>
              <a:rPr lang="en-US" sz="2700" dirty="0">
                <a:latin typeface="+mj-lt"/>
                <a:ea typeface="+mj-ea"/>
                <a:cs typeface="+mj-cs"/>
              </a:rPr>
              <a:t> </a:t>
            </a:r>
            <a:r>
              <a:rPr lang="en-US" sz="27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700" dirty="0">
                <a:latin typeface="+mj-lt"/>
                <a:ea typeface="+mj-ea"/>
                <a:cs typeface="+mj-cs"/>
              </a:rPr>
              <a:t> : [</a:t>
            </a:r>
            <a:r>
              <a:rPr lang="en-US" sz="27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700" dirty="0">
                <a:latin typeface="+mj-lt"/>
                <a:ea typeface="+mj-ea"/>
                <a:cs typeface="+mj-cs"/>
              </a:rPr>
              <a:t>] / </a:t>
            </a:r>
            <a:r>
              <a:rPr lang="en-US" sz="2700" dirty="0" err="1">
                <a:latin typeface="+mj-lt"/>
                <a:ea typeface="+mj-ea"/>
                <a:cs typeface="+mj-cs"/>
              </a:rPr>
              <a:t>Лайза</a:t>
            </a:r>
            <a:r>
              <a:rPr lang="en-US" sz="2700" dirty="0">
                <a:latin typeface="+mj-lt"/>
                <a:ea typeface="+mj-ea"/>
                <a:cs typeface="+mj-cs"/>
              </a:rPr>
              <a:t> </a:t>
            </a:r>
            <a:r>
              <a:rPr lang="en-US" sz="2700" dirty="0" err="1">
                <a:latin typeface="+mj-lt"/>
                <a:ea typeface="+mj-ea"/>
                <a:cs typeface="+mj-cs"/>
              </a:rPr>
              <a:t>Джуэлл</a:t>
            </a:r>
            <a:r>
              <a:rPr lang="en-US" sz="2700" dirty="0">
                <a:latin typeface="+mj-lt"/>
                <a:ea typeface="+mj-ea"/>
                <a:cs typeface="+mj-cs"/>
              </a:rPr>
              <a:t> ; [</a:t>
            </a:r>
            <a:r>
              <a:rPr lang="en-US" sz="2700" dirty="0" err="1">
                <a:latin typeface="+mj-lt"/>
                <a:ea typeface="+mj-ea"/>
                <a:cs typeface="+mj-cs"/>
              </a:rPr>
              <a:t>перевод</a:t>
            </a:r>
            <a:r>
              <a:rPr lang="en-US" sz="2700" dirty="0">
                <a:latin typeface="+mj-lt"/>
                <a:ea typeface="+mj-ea"/>
                <a:cs typeface="+mj-cs"/>
              </a:rPr>
              <a:t> с </a:t>
            </a:r>
            <a:r>
              <a:rPr lang="en-US" sz="2700" dirty="0" err="1">
                <a:latin typeface="+mj-lt"/>
                <a:ea typeface="+mj-ea"/>
                <a:cs typeface="+mj-cs"/>
              </a:rPr>
              <a:t>английского</a:t>
            </a:r>
            <a:r>
              <a:rPr lang="en-US" sz="2700" dirty="0">
                <a:latin typeface="+mj-lt"/>
                <a:ea typeface="+mj-ea"/>
                <a:cs typeface="+mj-cs"/>
              </a:rPr>
              <a:t> Е. А. </a:t>
            </a:r>
            <a:r>
              <a:rPr lang="en-US" sz="2700" dirty="0" err="1">
                <a:latin typeface="+mj-lt"/>
                <a:ea typeface="+mj-ea"/>
                <a:cs typeface="+mj-cs"/>
              </a:rPr>
              <a:t>Новиковой</a:t>
            </a:r>
            <a:r>
              <a:rPr lang="en-US" sz="2700" dirty="0">
                <a:latin typeface="+mj-lt"/>
                <a:ea typeface="+mj-ea"/>
                <a:cs typeface="+mj-cs"/>
              </a:rPr>
              <a:t>, А. В. </a:t>
            </a:r>
            <a:r>
              <a:rPr lang="en-US" sz="2700" dirty="0" err="1">
                <a:latin typeface="+mj-lt"/>
                <a:ea typeface="+mj-ea"/>
                <a:cs typeface="+mj-cs"/>
              </a:rPr>
              <a:t>Бушуева</a:t>
            </a:r>
            <a:r>
              <a:rPr lang="en-US" sz="2700" dirty="0">
                <a:latin typeface="+mj-lt"/>
                <a:ea typeface="+mj-ea"/>
                <a:cs typeface="+mj-cs"/>
              </a:rPr>
              <a:t>]. - </a:t>
            </a:r>
            <a:r>
              <a:rPr lang="en-US" sz="2700" dirty="0" err="1">
                <a:latin typeface="+mj-lt"/>
                <a:ea typeface="+mj-ea"/>
                <a:cs typeface="+mj-cs"/>
              </a:rPr>
              <a:t>Москва</a:t>
            </a:r>
            <a:r>
              <a:rPr lang="en-US" sz="2700" dirty="0">
                <a:latin typeface="+mj-lt"/>
                <a:ea typeface="+mj-ea"/>
                <a:cs typeface="+mj-cs"/>
              </a:rPr>
              <a:t> : Э, 2017. - 475, [1] с.</a:t>
            </a:r>
          </a:p>
        </p:txBody>
      </p:sp>
      <p:pic>
        <p:nvPicPr>
          <p:cNvPr id="4" name="Рисунок 4" descr="Изображение выглядит как человек, женщина, внутренний, одеж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5FA7AFC-C490-43E0-946E-EC89752B8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F8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0CE39D-A33E-4C07-9A67-3ED5DEE47402}"/>
              </a:ext>
            </a:extLst>
          </p:cNvPr>
          <p:cNvSpPr txBox="1"/>
          <p:nvPr/>
        </p:nvSpPr>
        <p:spPr>
          <a:xfrm>
            <a:off x="4965431" y="2244437"/>
            <a:ext cx="6894060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Bookman Old Style" pitchFamily="18" charset="0"/>
              </a:rPr>
              <a:t>В </a:t>
            </a:r>
            <a:r>
              <a:rPr lang="en-US" sz="2200" dirty="0" err="1">
                <a:latin typeface="Bookman Old Style" pitchFamily="18" charset="0"/>
              </a:rPr>
              <a:t>семье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Берд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четверо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детей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отлично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ладят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между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собой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разве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Риз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мрачный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замкнутый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выделяется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фоне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Мэг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плохо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понимает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брата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Впрочем</a:t>
            </a:r>
            <a:r>
              <a:rPr lang="en-US" sz="2200" dirty="0">
                <a:latin typeface="Bookman Old Style" pitchFamily="18" charset="0"/>
              </a:rPr>
              <a:t>, и </a:t>
            </a:r>
            <a:r>
              <a:rPr lang="en-US" sz="2200" dirty="0" err="1">
                <a:latin typeface="Bookman Old Style" pitchFamily="18" charset="0"/>
              </a:rPr>
              <a:t>Рори</a:t>
            </a:r>
            <a:r>
              <a:rPr lang="en-US" sz="2200" dirty="0">
                <a:latin typeface="Bookman Old Style" pitchFamily="18" charset="0"/>
              </a:rPr>
              <a:t>, и </a:t>
            </a:r>
            <a:r>
              <a:rPr lang="en-US" sz="2200" dirty="0" err="1">
                <a:latin typeface="Bookman Old Style" pitchFamily="18" charset="0"/>
              </a:rPr>
              <a:t>Бет</a:t>
            </a:r>
            <a:r>
              <a:rPr lang="en-US" sz="2200" dirty="0">
                <a:latin typeface="Bookman Old Style" pitchFamily="18" charset="0"/>
              </a:rPr>
              <a:t>, и </a:t>
            </a:r>
            <a:r>
              <a:rPr lang="en-US" sz="2200" dirty="0" err="1">
                <a:latin typeface="Bookman Old Style" pitchFamily="18" charset="0"/>
              </a:rPr>
              <a:t>родители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все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сторонятся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Потому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у </a:t>
            </a:r>
            <a:r>
              <a:rPr lang="en-US" sz="2200" dirty="0" err="1">
                <a:latin typeface="Bookman Old Style" pitchFamily="18" charset="0"/>
              </a:rPr>
              <a:t>Риза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есть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тайна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Тайна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из-за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которой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соседи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обходят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стороной</a:t>
            </a:r>
            <a:r>
              <a:rPr lang="en-US" sz="2200" dirty="0">
                <a:latin typeface="Bookman Old Style" pitchFamily="18" charset="0"/>
              </a:rPr>
              <a:t>. И </a:t>
            </a:r>
            <a:r>
              <a:rPr lang="en-US" sz="2200" dirty="0" err="1">
                <a:latin typeface="Bookman Old Style" pitchFamily="18" charset="0"/>
              </a:rPr>
              <a:t>лишь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время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пасхальных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каникул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когда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Ризом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случается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беда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окружающие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впервые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обращают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внимание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Мэг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поражена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оказывается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многие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любили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любовь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трудом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поддается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разуму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никогда</a:t>
            </a:r>
            <a:r>
              <a:rPr lang="en-US" sz="2200" dirty="0">
                <a:latin typeface="Bookman Old Style" pitchFamily="18" charset="0"/>
              </a:rPr>
              <a:t> – </a:t>
            </a:r>
            <a:r>
              <a:rPr lang="en-US" sz="2200" dirty="0" err="1">
                <a:latin typeface="Bookman Old Style" pitchFamily="18" charset="0"/>
              </a:rPr>
              <a:t>классификации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Она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бывает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жертвенной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бескорыстной</a:t>
            </a:r>
            <a:r>
              <a:rPr lang="en-US" sz="2200" dirty="0">
                <a:latin typeface="Bookman Old Style" pitchFamily="18" charset="0"/>
              </a:rPr>
              <a:t>, а </a:t>
            </a:r>
            <a:r>
              <a:rPr lang="en-US" sz="2200" dirty="0" err="1">
                <a:latin typeface="Bookman Old Style" pitchFamily="18" charset="0"/>
              </a:rPr>
              <a:t>порой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разрушительной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опасной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Так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разрушило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Риза</a:t>
            </a:r>
            <a:r>
              <a:rPr lang="en-US" sz="2200" dirty="0">
                <a:latin typeface="Bookman Old Style" pitchFamily="18" charset="0"/>
              </a:rPr>
              <a:t>? </a:t>
            </a:r>
            <a:r>
              <a:rPr lang="en-US" sz="2200" dirty="0" err="1">
                <a:latin typeface="Bookman Old Style" pitchFamily="18" charset="0"/>
              </a:rPr>
              <a:t>Или</a:t>
            </a:r>
            <a:r>
              <a:rPr lang="en-US" sz="2200" dirty="0">
                <a:latin typeface="Bookman Old Style" pitchFamily="18" charset="0"/>
              </a:rPr>
              <a:t>… </a:t>
            </a:r>
            <a:r>
              <a:rPr lang="en-US" sz="2200" dirty="0" err="1">
                <a:latin typeface="Bookman Old Style" pitchFamily="18" charset="0"/>
              </a:rPr>
              <a:t>кто</a:t>
            </a:r>
            <a:r>
              <a:rPr lang="en-US" sz="2200" dirty="0">
                <a:latin typeface="Bookman Old Style" pitchFamily="18" charset="0"/>
              </a:rPr>
              <a:t>? </a:t>
            </a:r>
          </a:p>
        </p:txBody>
      </p:sp>
    </p:spTree>
    <p:extLst>
      <p:ext uri="{BB962C8B-B14F-4D97-AF65-F5344CB8AC3E}">
        <p14:creationId xmlns="" xmlns:p14="http://schemas.microsoft.com/office/powerpoint/2010/main" val="2897669723"/>
      </p:ext>
    </p:extLst>
  </p:cSld>
  <p:clrMapOvr>
    <a:masterClrMapping/>
  </p:clrMapOvr>
  <p:transition spd="slow" advClick="0" advTm="37766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68B2A2-F456-4CB3-8947-23EDA0BBF524}"/>
              </a:ext>
            </a:extLst>
          </p:cNvPr>
          <p:cNvSpPr txBox="1"/>
          <p:nvPr/>
        </p:nvSpPr>
        <p:spPr>
          <a:xfrm>
            <a:off x="4965430" y="629268"/>
            <a:ext cx="6991043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Доти</a:t>
            </a:r>
            <a:r>
              <a:rPr lang="en-US" sz="2400" dirty="0">
                <a:latin typeface="+mj-lt"/>
                <a:ea typeface="+mj-ea"/>
                <a:cs typeface="+mj-cs"/>
              </a:rPr>
              <a:t>, Д.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Компас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400" dirty="0">
                <a:latin typeface="+mj-lt"/>
                <a:ea typeface="+mj-ea"/>
                <a:cs typeface="+mj-cs"/>
              </a:rPr>
              <a:t> :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история</a:t>
            </a:r>
            <a:r>
              <a:rPr lang="en-US" sz="2400" dirty="0">
                <a:latin typeface="+mj-lt"/>
                <a:ea typeface="+mj-ea"/>
                <a:cs typeface="+mj-cs"/>
              </a:rPr>
              <a:t> о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том</a:t>
            </a:r>
            <a:r>
              <a:rPr lang="en-US" sz="2400" dirty="0"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как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обычный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мальчик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стал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великим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хирургом</a:t>
            </a:r>
            <a:r>
              <a:rPr lang="en-US" sz="2400" dirty="0"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разгадав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тайны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мозга</a:t>
            </a:r>
            <a:r>
              <a:rPr lang="en-US" sz="2400" dirty="0">
                <a:latin typeface="+mj-lt"/>
                <a:ea typeface="+mj-ea"/>
                <a:cs typeface="+mj-cs"/>
              </a:rPr>
              <a:t> и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секреты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400" dirty="0">
                <a:latin typeface="+mj-lt"/>
                <a:ea typeface="+mj-ea"/>
                <a:cs typeface="+mj-cs"/>
              </a:rPr>
              <a:t> /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Джеймс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Доти</a:t>
            </a:r>
            <a:r>
              <a:rPr lang="en-US" sz="2400" dirty="0">
                <a:latin typeface="+mj-lt"/>
                <a:ea typeface="+mj-ea"/>
                <a:cs typeface="+mj-cs"/>
              </a:rPr>
              <a:t> ; [</a:t>
            </a:r>
            <a:r>
              <a:rPr lang="en-US" sz="2400" dirty="0" err="1">
                <a:latin typeface="+mj-lt"/>
                <a:ea typeface="+mj-ea"/>
                <a:cs typeface="+mj-cs"/>
              </a:rPr>
              <a:t>перевод</a:t>
            </a:r>
            <a:r>
              <a:rPr lang="en-US" sz="2400" dirty="0">
                <a:latin typeface="+mj-lt"/>
                <a:ea typeface="+mj-ea"/>
                <a:cs typeface="+mj-cs"/>
              </a:rPr>
              <a:t> с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английского</a:t>
            </a:r>
            <a:r>
              <a:rPr lang="en-US" sz="2400" dirty="0">
                <a:latin typeface="+mj-lt"/>
                <a:ea typeface="+mj-ea"/>
                <a:cs typeface="+mj-cs"/>
              </a:rPr>
              <a:t> И.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Чорного</a:t>
            </a:r>
            <a:r>
              <a:rPr lang="en-US" sz="2400" dirty="0">
                <a:latin typeface="+mj-lt"/>
                <a:ea typeface="+mj-ea"/>
                <a:cs typeface="+mj-cs"/>
              </a:rPr>
              <a:t>]. -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Москва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400" dirty="0">
                <a:latin typeface="+mj-lt"/>
                <a:ea typeface="+mj-ea"/>
                <a:cs typeface="+mj-cs"/>
              </a:rPr>
              <a:t>2017. - 268, [1] с.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7ECF930-DC72-45AB-9C86-46B376D89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3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B8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2C1757-E10C-4252-B70D-5C820FD703CD}"/>
              </a:ext>
            </a:extLst>
          </p:cNvPr>
          <p:cNvSpPr txBox="1"/>
          <p:nvPr/>
        </p:nvSpPr>
        <p:spPr>
          <a:xfrm>
            <a:off x="4896158" y="2286000"/>
            <a:ext cx="6963333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Автобиографическая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история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мальчика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Джеймса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Доти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неблагополучной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семьи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ставшего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всемирно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известным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врачом</a:t>
            </a:r>
            <a:r>
              <a:rPr lang="en-US" sz="2200" dirty="0">
                <a:latin typeface="Bookman Old Style" pitchFamily="18" charset="0"/>
              </a:rPr>
              <a:t>. В </a:t>
            </a:r>
            <a:r>
              <a:rPr lang="en-US" sz="2200" dirty="0" err="1">
                <a:latin typeface="Bookman Old Style" pitchFamily="18" charset="0"/>
              </a:rPr>
              <a:t>книге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подробно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рассказывается</a:t>
            </a:r>
            <a:r>
              <a:rPr lang="en-US" sz="2200" dirty="0">
                <a:latin typeface="Bookman Old Style" pitchFamily="18" charset="0"/>
              </a:rPr>
              <a:t> о </a:t>
            </a:r>
            <a:r>
              <a:rPr lang="en-US" sz="2200" dirty="0" err="1">
                <a:latin typeface="Bookman Old Style" pitchFamily="18" charset="0"/>
              </a:rPr>
              <a:t>детстве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Джеймса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учебе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первой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работе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деньгах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успехе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Он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обучился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мастерству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медитационных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техник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управления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своими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мыслями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телом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Опыт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самообладания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успокоения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доктор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Доти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отлично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демонстрирует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операционной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Джеймс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Доти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доносит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читателям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мысль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сердце</a:t>
            </a:r>
            <a:r>
              <a:rPr lang="en-US" sz="2200" dirty="0">
                <a:latin typeface="Bookman Old Style" pitchFamily="18" charset="0"/>
              </a:rPr>
              <a:t> – </a:t>
            </a:r>
            <a:r>
              <a:rPr lang="en-US" sz="2200" dirty="0" err="1">
                <a:latin typeface="Bookman Old Style" pitchFamily="18" charset="0"/>
              </a:rPr>
              <a:t>наш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компас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указывающий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нужное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направление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Каждый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может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овладеть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магией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сердца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для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этого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книге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приведено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множество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упражнений</a:t>
            </a:r>
            <a:r>
              <a:rPr lang="en-US" sz="22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22247"/>
      </p:ext>
    </p:extLst>
  </p:cSld>
  <p:clrMapOvr>
    <a:masterClrMapping/>
  </p:clrMapOvr>
  <p:transition spd="slow" advClick="0" advTm="38046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FEDF2F-30C1-4ECE-9E64-47D989880548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Зендкер</a:t>
            </a:r>
            <a:r>
              <a:rPr lang="en-US" sz="2400" dirty="0">
                <a:latin typeface="+mj-lt"/>
                <a:ea typeface="+mj-ea"/>
                <a:cs typeface="+mj-cs"/>
              </a:rPr>
              <a:t>, Я. Ф.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Искусство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слышать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стук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400" dirty="0">
                <a:latin typeface="+mj-lt"/>
                <a:ea typeface="+mj-ea"/>
                <a:cs typeface="+mj-cs"/>
              </a:rPr>
              <a:t> : [</a:t>
            </a:r>
            <a:r>
              <a:rPr lang="en-US" sz="24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400" dirty="0">
                <a:latin typeface="+mj-lt"/>
                <a:ea typeface="+mj-ea"/>
                <a:cs typeface="+mj-cs"/>
              </a:rPr>
              <a:t>] /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Ян-Филипп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Зендкер</a:t>
            </a:r>
            <a:r>
              <a:rPr lang="en-US" sz="2400" dirty="0">
                <a:latin typeface="+mj-lt"/>
                <a:ea typeface="+mj-ea"/>
                <a:cs typeface="+mj-cs"/>
              </a:rPr>
              <a:t> ; [</a:t>
            </a:r>
            <a:r>
              <a:rPr lang="en-US" sz="2400" dirty="0" err="1">
                <a:latin typeface="+mj-lt"/>
                <a:ea typeface="+mj-ea"/>
                <a:cs typeface="+mj-cs"/>
              </a:rPr>
              <a:t>перевод</a:t>
            </a:r>
            <a:r>
              <a:rPr lang="en-US" sz="2400" dirty="0">
                <a:latin typeface="+mj-lt"/>
                <a:ea typeface="+mj-ea"/>
                <a:cs typeface="+mj-cs"/>
              </a:rPr>
              <a:t> с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английского</a:t>
            </a:r>
            <a:r>
              <a:rPr lang="en-US" sz="2400" dirty="0">
                <a:latin typeface="+mj-lt"/>
                <a:ea typeface="+mj-ea"/>
                <a:cs typeface="+mj-cs"/>
              </a:rPr>
              <a:t> И.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Иванова</a:t>
            </a:r>
            <a:r>
              <a:rPr lang="en-US" sz="2400" dirty="0">
                <a:latin typeface="+mj-lt"/>
                <a:ea typeface="+mj-ea"/>
                <a:cs typeface="+mj-cs"/>
              </a:rPr>
              <a:t>]. - </a:t>
            </a:r>
            <a:r>
              <a:rPr lang="en-US" sz="2400" dirty="0" err="1">
                <a:latin typeface="+mj-lt"/>
                <a:ea typeface="+mj-ea"/>
                <a:cs typeface="+mj-cs"/>
              </a:rPr>
              <a:t>Санкт-Петербург</a:t>
            </a:r>
            <a:r>
              <a:rPr lang="en-US" sz="2400" dirty="0">
                <a:latin typeface="+mj-lt"/>
                <a:ea typeface="+mj-ea"/>
                <a:cs typeface="+mj-cs"/>
              </a:rPr>
              <a:t> :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Азбука</a:t>
            </a:r>
            <a:r>
              <a:rPr lang="en-US" sz="2400" dirty="0"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latin typeface="+mj-lt"/>
                <a:ea typeface="+mj-ea"/>
                <a:cs typeface="+mj-cs"/>
              </a:rPr>
              <a:t>Азбука-Аттикус</a:t>
            </a:r>
            <a:r>
              <a:rPr lang="en-US" sz="2400" dirty="0">
                <a:latin typeface="+mj-lt"/>
                <a:ea typeface="+mj-ea"/>
                <a:cs typeface="+mj-cs"/>
              </a:rPr>
              <a:t>. - 378, [1] с.</a:t>
            </a:r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9AC1DF5-43CD-4FC1-AAF3-ED27ACB1B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5" r="-1" b="29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4E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9CB0D-0E73-46AB-8D4B-45F8B11DCCC2}"/>
              </a:ext>
            </a:extLst>
          </p:cNvPr>
          <p:cNvSpPr txBox="1"/>
          <p:nvPr/>
        </p:nvSpPr>
        <p:spPr>
          <a:xfrm>
            <a:off x="4771466" y="2299854"/>
            <a:ext cx="722656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Отец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Джулии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Вин</a:t>
            </a:r>
            <a:r>
              <a:rPr lang="en-US" sz="2200" dirty="0">
                <a:latin typeface="Bookman Old Style" pitchFamily="18" charset="0"/>
              </a:rPr>
              <a:t> – </a:t>
            </a:r>
            <a:r>
              <a:rPr lang="en-US" sz="2200" dirty="0" err="1">
                <a:latin typeface="Bookman Old Style" pitchFamily="18" charset="0"/>
              </a:rPr>
              <a:t>личность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поистине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загадочная</a:t>
            </a:r>
            <a:r>
              <a:rPr lang="en-US" sz="2200" dirty="0">
                <a:latin typeface="Bookman Old Style" pitchFamily="18" charset="0"/>
              </a:rPr>
              <a:t>. С </a:t>
            </a:r>
            <a:r>
              <a:rPr lang="en-US" sz="2200" dirty="0" err="1">
                <a:latin typeface="Bookman Old Style" pitchFamily="18" charset="0"/>
              </a:rPr>
              <a:t>одной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стороны</a:t>
            </a:r>
            <a:r>
              <a:rPr lang="en-US" sz="2200" dirty="0">
                <a:latin typeface="Bookman Old Style" pitchFamily="18" charset="0"/>
              </a:rPr>
              <a:t> – </a:t>
            </a:r>
            <a:r>
              <a:rPr lang="en-US" sz="2200" dirty="0" err="1">
                <a:latin typeface="Bookman Old Style" pitchFamily="18" charset="0"/>
              </a:rPr>
              <a:t>он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блестящий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американский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адвокат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добропорядочный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семьянин</a:t>
            </a:r>
            <a:r>
              <a:rPr lang="en-US" sz="2200" dirty="0">
                <a:latin typeface="Bookman Old Style" pitchFamily="18" charset="0"/>
              </a:rPr>
              <a:t>, с </a:t>
            </a:r>
            <a:r>
              <a:rPr lang="en-US" sz="2200" dirty="0" err="1">
                <a:latin typeface="Bookman Old Style" pitchFamily="18" charset="0"/>
              </a:rPr>
              <a:t>другой</a:t>
            </a:r>
            <a:r>
              <a:rPr lang="en-US" sz="2200" dirty="0">
                <a:latin typeface="Bookman Old Style" pitchFamily="18" charset="0"/>
              </a:rPr>
              <a:t> – </a:t>
            </a:r>
            <a:r>
              <a:rPr lang="en-US" sz="2200" dirty="0" err="1">
                <a:latin typeface="Bookman Old Style" pitchFamily="18" charset="0"/>
              </a:rPr>
              <a:t>человек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прошлое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которого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окутано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тьмой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жене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взрослым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детям</a:t>
            </a:r>
            <a:r>
              <a:rPr lang="en-US" sz="2200" dirty="0">
                <a:latin typeface="Bookman Old Style" pitchFamily="18" charset="0"/>
              </a:rPr>
              <a:t> о </a:t>
            </a:r>
            <a:r>
              <a:rPr lang="en-US" sz="2200" dirty="0" err="1">
                <a:latin typeface="Bookman Old Style" pitchFamily="18" charset="0"/>
              </a:rPr>
              <a:t>нем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известно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практически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ничего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Поэтому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когда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однажды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мистер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Вин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исчезает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полиция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родные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понятия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имеют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где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искать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Единственная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зацепка</a:t>
            </a:r>
            <a:r>
              <a:rPr lang="en-US" sz="2200" dirty="0">
                <a:latin typeface="Bookman Old Style" pitchFamily="18" charset="0"/>
              </a:rPr>
              <a:t> – </a:t>
            </a:r>
            <a:r>
              <a:rPr lang="en-US" sz="2200" dirty="0" err="1">
                <a:latin typeface="Bookman Old Style" pitchFamily="18" charset="0"/>
              </a:rPr>
              <a:t>письмо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найденное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дочерью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через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четыре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года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после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исчезновения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отца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– </a:t>
            </a:r>
            <a:r>
              <a:rPr lang="en-US" sz="2200" dirty="0" err="1">
                <a:latin typeface="Bookman Old Style" pitchFamily="18" charset="0"/>
              </a:rPr>
              <a:t>любовное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послание</a:t>
            </a:r>
            <a:r>
              <a:rPr lang="en-US" sz="2200" dirty="0">
                <a:latin typeface="Bookman Old Style" pitchFamily="18" charset="0"/>
              </a:rPr>
              <a:t> к </a:t>
            </a:r>
            <a:r>
              <a:rPr lang="en-US" sz="2200" dirty="0" err="1">
                <a:latin typeface="Bookman Old Style" pitchFamily="18" charset="0"/>
              </a:rPr>
              <a:t>некой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женщине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имени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Ми</a:t>
            </a:r>
            <a:r>
              <a:rPr lang="en-US" sz="2200" dirty="0">
                <a:latin typeface="Bookman Old Style" pitchFamily="18" charset="0"/>
              </a:rPr>
              <a:t>, и </a:t>
            </a:r>
            <a:r>
              <a:rPr lang="en-US" sz="2200" dirty="0" err="1">
                <a:latin typeface="Bookman Old Style" pitchFamily="18" charset="0"/>
              </a:rPr>
              <a:t>живет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далеко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другую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сторону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океана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Джулия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отправляется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долгое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путешествие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 smtClean="0">
                <a:latin typeface="Bookman Old Style" pitchFamily="18" charset="0"/>
              </a:rPr>
              <a:t>неизвестность</a:t>
            </a:r>
            <a:r>
              <a:rPr lang="en-US" sz="2200" dirty="0" smtClean="0">
                <a:latin typeface="Bookman Old Style" pitchFamily="18" charset="0"/>
              </a:rPr>
              <a:t>.</a:t>
            </a:r>
            <a:endParaRPr lang="ru-RU" sz="2200" dirty="0" smtClean="0">
              <a:latin typeface="Bookman Old Style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Bookman Old Style" pitchFamily="18" charset="0"/>
              </a:rPr>
              <a:t> </a:t>
            </a:r>
            <a:br>
              <a:rPr lang="en-US" sz="2200" dirty="0">
                <a:latin typeface="Bookman Old Style" pitchFamily="18" charset="0"/>
              </a:rPr>
            </a:br>
            <a:endParaRPr lang="en-US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675155"/>
      </p:ext>
    </p:extLst>
  </p:cSld>
  <p:clrMapOvr>
    <a:masterClrMapping/>
  </p:clrMapOvr>
  <p:transition spd="slow" advClick="0" advTm="3117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977E38-2209-4F40-BB20-C56DBCFAED8F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Иванов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А.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Пармы</a:t>
            </a:r>
            <a:r>
              <a:rPr lang="en-US" sz="2800" dirty="0"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или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Чердынь</a:t>
            </a:r>
            <a:r>
              <a:rPr lang="en-US" sz="2800" dirty="0">
                <a:latin typeface="+mj-lt"/>
                <a:ea typeface="+mj-ea"/>
                <a:cs typeface="+mj-cs"/>
              </a:rPr>
              <a:t> –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княгиня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гор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>
                <a:latin typeface="+mj-lt"/>
                <a:ea typeface="+mj-ea"/>
                <a:cs typeface="+mj-cs"/>
              </a:rPr>
              <a:t> /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А.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Иванов</a:t>
            </a:r>
            <a:r>
              <a:rPr lang="en-US" sz="2800" dirty="0">
                <a:latin typeface="+mj-lt"/>
                <a:ea typeface="+mj-ea"/>
                <a:cs typeface="+mj-cs"/>
              </a:rPr>
              <a:t>. –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800" dirty="0">
                <a:latin typeface="+mj-lt"/>
                <a:ea typeface="+mj-ea"/>
                <a:cs typeface="+mj-cs"/>
              </a:rPr>
              <a:t>АСТ, 2016. – 512 с.</a:t>
            </a:r>
          </a:p>
        </p:txBody>
      </p:sp>
      <p:pic>
        <p:nvPicPr>
          <p:cNvPr id="4" name="Рисунок 4" descr="Изображение выглядит как текст, кот, книга, зна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BF04F0F-E4C7-488D-B208-D123AF707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42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A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732559-82E0-4C72-80CC-66203C3BCE7C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Действие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происходит</a:t>
            </a:r>
            <a:r>
              <a:rPr lang="en-US" sz="2200" dirty="0">
                <a:latin typeface="Bookman Old Style" pitchFamily="18" charset="0"/>
              </a:rPr>
              <a:t> в 15 </a:t>
            </a:r>
            <a:r>
              <a:rPr lang="en-US" sz="2200" dirty="0" err="1">
                <a:latin typeface="Bookman Old Style" pitchFamily="18" charset="0"/>
              </a:rPr>
              <a:t>веке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территории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нынешнего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Пермского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края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период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собирания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русских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земель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Динамичный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захватывающий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сюжет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яркие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батальные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сцены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северный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колорит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делают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книгу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незабываемой</a:t>
            </a:r>
            <a:r>
              <a:rPr lang="en-US" sz="22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32789269"/>
      </p:ext>
    </p:extLst>
  </p:cSld>
  <p:clrMapOvr>
    <a:masterClrMapping/>
  </p:clrMapOvr>
  <p:transition spd="slow" advClick="0" advTm="13938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83D50B-3486-4709-B278-92FB066AC487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+mj-lt"/>
                <a:ea typeface="+mj-ea"/>
                <a:cs typeface="+mj-cs"/>
              </a:rPr>
              <a:t>Кинг</a:t>
            </a:r>
            <a:r>
              <a:rPr lang="en-US" sz="2800" dirty="0">
                <a:latin typeface="+mj-lt"/>
                <a:ea typeface="+mj-ea"/>
                <a:cs typeface="+mj-cs"/>
              </a:rPr>
              <a:t>, С.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Сердца</a:t>
            </a:r>
            <a:r>
              <a:rPr lang="en-US" sz="2800" dirty="0">
                <a:latin typeface="+mj-lt"/>
                <a:ea typeface="+mj-ea"/>
                <a:cs typeface="+mj-cs"/>
              </a:rPr>
              <a:t> в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Атлантиде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>
                <a:latin typeface="+mj-lt"/>
                <a:ea typeface="+mj-ea"/>
                <a:cs typeface="+mj-cs"/>
              </a:rPr>
              <a:t> /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Стивен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Кинг</a:t>
            </a:r>
            <a:r>
              <a:rPr lang="en-US" sz="2800" dirty="0">
                <a:latin typeface="+mj-lt"/>
                <a:ea typeface="+mj-ea"/>
                <a:cs typeface="+mj-cs"/>
              </a:rPr>
              <a:t> ;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пер</a:t>
            </a:r>
            <a:r>
              <a:rPr lang="en-US" sz="2800" dirty="0">
                <a:latin typeface="+mj-lt"/>
                <a:ea typeface="+mj-ea"/>
                <a:cs typeface="+mj-cs"/>
              </a:rPr>
              <a:t>. с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англ</a:t>
            </a:r>
            <a:r>
              <a:rPr lang="en-US" sz="2800" dirty="0">
                <a:latin typeface="+mj-lt"/>
                <a:ea typeface="+mj-ea"/>
                <a:cs typeface="+mj-cs"/>
              </a:rPr>
              <a:t>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И.Гуровой</a:t>
            </a:r>
            <a:r>
              <a:rPr lang="en-US" sz="2800" dirty="0">
                <a:latin typeface="+mj-lt"/>
                <a:ea typeface="+mj-ea"/>
                <a:cs typeface="+mj-cs"/>
              </a:rPr>
              <a:t>. -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: АСТ, 2005. - 622,[2]с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4" descr="Изображение выглядит как текст, книга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1F501C7-400C-4E52-A9C5-16787283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" r="2" b="316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F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E45AC4-1701-4D91-A318-A8AF3DEEF470}"/>
              </a:ext>
            </a:extLst>
          </p:cNvPr>
          <p:cNvSpPr txBox="1"/>
          <p:nvPr/>
        </p:nvSpPr>
        <p:spPr>
          <a:xfrm>
            <a:off x="4965431" y="2438400"/>
            <a:ext cx="6866351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Стивен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Кинг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которого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еще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знали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проза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бьющая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внешний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эффект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временами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почти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сказовая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временами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почти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постмодернистская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жестокий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психологизм</a:t>
            </a:r>
            <a:r>
              <a:rPr lang="en-US" sz="2200" dirty="0">
                <a:latin typeface="Bookman Old Style" pitchFamily="18" charset="0"/>
              </a:rPr>
              <a:t> и "</a:t>
            </a:r>
            <a:r>
              <a:rPr lang="en-US" sz="2200" dirty="0" err="1">
                <a:latin typeface="Bookman Old Style" pitchFamily="18" charset="0"/>
              </a:rPr>
              <a:t>городская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сага</a:t>
            </a:r>
            <a:r>
              <a:rPr lang="en-US" sz="2200" dirty="0">
                <a:latin typeface="Bookman Old Style" pitchFamily="18" charset="0"/>
              </a:rPr>
              <a:t>", "</a:t>
            </a:r>
            <a:r>
              <a:rPr lang="en-US" sz="2200" dirty="0" err="1">
                <a:latin typeface="Bookman Old Style" pitchFamily="18" charset="0"/>
              </a:rPr>
              <a:t>гиперреализм</a:t>
            </a:r>
            <a:r>
              <a:rPr lang="en-US" sz="2200" dirty="0">
                <a:latin typeface="Bookman Old Style" pitchFamily="18" charset="0"/>
              </a:rPr>
              <a:t>" и "</a:t>
            </a:r>
            <a:r>
              <a:rPr lang="en-US" sz="2200" dirty="0" err="1">
                <a:latin typeface="Bookman Old Style" pitchFamily="18" charset="0"/>
              </a:rPr>
              <a:t>магический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реализм</a:t>
            </a:r>
            <a:r>
              <a:rPr lang="en-US" sz="2200" dirty="0">
                <a:latin typeface="Bookman Old Style" pitchFamily="18" charset="0"/>
              </a:rPr>
              <a:t>" </a:t>
            </a:r>
            <a:r>
              <a:rPr lang="en-US" sz="2200" dirty="0" err="1">
                <a:latin typeface="Bookman Old Style" pitchFamily="18" charset="0"/>
              </a:rPr>
              <a:t>одновременно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история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времени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пространства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пропущенная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сквозь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призму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восприятия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жителей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маленького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американского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городка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— </a:t>
            </a:r>
            <a:r>
              <a:rPr lang="en-US" sz="2200" dirty="0" err="1">
                <a:latin typeface="Bookman Old Style" pitchFamily="18" charset="0"/>
              </a:rPr>
              <a:t>мы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Наш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век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наша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жизнь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Без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прикрас</a:t>
            </a:r>
            <a:r>
              <a:rPr lang="en-US" sz="2200" dirty="0">
                <a:latin typeface="Bookman Old Style" pitchFamily="18" charset="0"/>
              </a:rPr>
              <a:t> — и </a:t>
            </a:r>
            <a:r>
              <a:rPr lang="en-US" sz="2200" dirty="0" err="1">
                <a:latin typeface="Bookman Old Style" pitchFamily="18" charset="0"/>
              </a:rPr>
              <a:t>без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лакировки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Ибо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только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калейдоскопе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мелочей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Кингу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способна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сложиться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многоцветная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картина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эпохи</a:t>
            </a:r>
            <a:r>
              <a:rPr lang="en-US" sz="2200" dirty="0">
                <a:latin typeface="Bookman Old Style" pitchFamily="18" charset="0"/>
              </a:rPr>
              <a:t>...</a:t>
            </a:r>
          </a:p>
        </p:txBody>
      </p:sp>
    </p:spTree>
    <p:extLst>
      <p:ext uri="{BB962C8B-B14F-4D97-AF65-F5344CB8AC3E}">
        <p14:creationId xmlns="" xmlns:p14="http://schemas.microsoft.com/office/powerpoint/2010/main" val="3899777304"/>
      </p:ext>
    </p:extLst>
  </p:cSld>
  <p:clrMapOvr>
    <a:masterClrMapping/>
  </p:clrMapOvr>
  <p:transition spd="slow" advClick="0" advTm="34687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95F4F4-7904-412E-A6B7-B568668506C1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+mj-lt"/>
                <a:ea typeface="+mj-ea"/>
                <a:cs typeface="+mj-cs"/>
              </a:rPr>
              <a:t>Луганцева</a:t>
            </a:r>
            <a:r>
              <a:rPr lang="en-US" sz="2800" dirty="0">
                <a:latin typeface="+mj-lt"/>
                <a:ea typeface="+mj-ea"/>
                <a:cs typeface="+mj-cs"/>
              </a:rPr>
              <a:t>, Т. И.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разбитой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кометы</a:t>
            </a:r>
            <a:r>
              <a:rPr lang="en-US" sz="2800" dirty="0">
                <a:latin typeface="+mj-lt"/>
                <a:ea typeface="+mj-ea"/>
                <a:cs typeface="+mj-cs"/>
              </a:rPr>
              <a:t> : [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>
                <a:latin typeface="+mj-lt"/>
                <a:ea typeface="+mj-ea"/>
                <a:cs typeface="+mj-cs"/>
              </a:rPr>
              <a:t>] /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Татьяна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Луганцева</a:t>
            </a:r>
            <a:r>
              <a:rPr lang="en-US" sz="2800" dirty="0">
                <a:latin typeface="+mj-lt"/>
                <a:ea typeface="+mj-ea"/>
                <a:cs typeface="+mj-cs"/>
              </a:rPr>
              <a:t>. -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Москва</a:t>
            </a:r>
            <a:r>
              <a:rPr lang="en-US" sz="2800" dirty="0">
                <a:latin typeface="+mj-lt"/>
                <a:ea typeface="+mj-ea"/>
                <a:cs typeface="+mj-cs"/>
              </a:rPr>
              <a:t> : АСТ, 2014. - 318, [2] с.</a:t>
            </a:r>
          </a:p>
        </p:txBody>
      </p:sp>
      <p:pic>
        <p:nvPicPr>
          <p:cNvPr id="4" name="Рисунок 4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0BDFB53-87EE-4E32-BF04-7E216735F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53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D9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86EB2D-72CD-4383-88FB-FF9E287FA284}"/>
              </a:ext>
            </a:extLst>
          </p:cNvPr>
          <p:cNvSpPr txBox="1"/>
          <p:nvPr/>
        </p:nvSpPr>
        <p:spPr>
          <a:xfrm>
            <a:off x="4965431" y="2438400"/>
            <a:ext cx="692176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Мужчины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ходили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вокруг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Тони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табунами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единственного</a:t>
            </a:r>
            <a:r>
              <a:rPr lang="en-US" sz="2200" dirty="0">
                <a:latin typeface="Bookman Old Style" pitchFamily="18" charset="0"/>
              </a:rPr>
              <a:t>, — </a:t>
            </a:r>
            <a:r>
              <a:rPr lang="en-US" sz="2200" dirty="0" err="1">
                <a:latin typeface="Bookman Old Style" pitchFamily="18" charset="0"/>
              </a:rPr>
              <a:t>нет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как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нет</a:t>
            </a:r>
            <a:r>
              <a:rPr lang="en-US" sz="2200" dirty="0">
                <a:latin typeface="Bookman Old Style" pitchFamily="18" charset="0"/>
              </a:rPr>
              <a:t>. И </a:t>
            </a:r>
            <a:r>
              <a:rPr lang="en-US" sz="2200" dirty="0" err="1">
                <a:latin typeface="Bookman Old Style" pitchFamily="18" charset="0"/>
              </a:rPr>
              <a:t>все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же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один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прекрасный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день</a:t>
            </a:r>
            <a:r>
              <a:rPr lang="en-US" sz="2200" dirty="0">
                <a:latin typeface="Bookman Old Style" pitchFamily="18" charset="0"/>
              </a:rPr>
              <a:t>, а </a:t>
            </a:r>
            <a:r>
              <a:rPr lang="en-US" sz="2200" dirty="0" err="1">
                <a:latin typeface="Bookman Old Style" pitchFamily="18" charset="0"/>
              </a:rPr>
              <a:t>точнее</a:t>
            </a:r>
            <a:r>
              <a:rPr lang="en-US" sz="2200" dirty="0">
                <a:latin typeface="Bookman Old Style" pitchFamily="18" charset="0"/>
              </a:rPr>
              <a:t>, в </a:t>
            </a:r>
            <a:r>
              <a:rPr lang="en-US" sz="2200" dirty="0" err="1">
                <a:latin typeface="Bookman Old Style" pitchFamily="18" charset="0"/>
              </a:rPr>
              <a:t>звездную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ночь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счастье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обрушилось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бедную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голову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Тони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причем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прямом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смысле</a:t>
            </a:r>
            <a:r>
              <a:rPr lang="en-US" sz="2200" dirty="0">
                <a:latin typeface="Bookman Old Style" pitchFamily="18" charset="0"/>
              </a:rPr>
              <a:t>: </a:t>
            </a:r>
            <a:r>
              <a:rPr lang="en-US" sz="2200" dirty="0" err="1">
                <a:latin typeface="Bookman Old Style" pitchFamily="18" charset="0"/>
              </a:rPr>
              <a:t>немыслимый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красавец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спланировал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окна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третьего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этажа</a:t>
            </a:r>
            <a:r>
              <a:rPr lang="en-US" sz="2200" dirty="0">
                <a:latin typeface="Bookman Old Style" pitchFamily="18" charset="0"/>
              </a:rPr>
              <a:t>. А </a:t>
            </a:r>
            <a:r>
              <a:rPr lang="en-US" sz="2200" dirty="0" err="1">
                <a:latin typeface="Bookman Old Style" pitchFamily="18" charset="0"/>
              </a:rPr>
              <a:t>вместе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этим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счастьем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Тоню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словно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рога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изобилия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посыпались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тридцать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три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несчастья</a:t>
            </a:r>
            <a:endParaRPr lang="en-US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216201"/>
      </p:ext>
    </p:extLst>
  </p:cSld>
  <p:clrMapOvr>
    <a:masterClrMapping/>
  </p:clrMapOvr>
  <p:transition spd="slow" advClick="0" advTm="2475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247B8B-5A70-4361-9F36-1D04D0C138BA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Питцорно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Б.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Послушай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мое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/ Б.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Питцорно</a:t>
            </a:r>
            <a:r>
              <a:rPr lang="en-US" sz="2800" dirty="0">
                <a:latin typeface="+mj-lt"/>
                <a:ea typeface="+mj-ea"/>
                <a:cs typeface="+mj-cs"/>
              </a:rPr>
              <a:t>. – [б. м.]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Самокат</a:t>
            </a:r>
            <a:r>
              <a:rPr lang="en-US" sz="2800" dirty="0">
                <a:latin typeface="+mj-lt"/>
                <a:ea typeface="+mj-ea"/>
                <a:cs typeface="+mj-cs"/>
              </a:rPr>
              <a:t>, 2011. – 368 с.</a:t>
            </a:r>
          </a:p>
        </p:txBody>
      </p:sp>
      <p:pic>
        <p:nvPicPr>
          <p:cNvPr id="6" name="Рисунок 6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08DD27-E41D-4DC4-B4C5-7FAA90A36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E7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6A3FFB-11D9-4195-88B1-BAC43067798A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Детская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книга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итальянской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писательницы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Бьянки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Питцорно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вышла</a:t>
            </a:r>
            <a:r>
              <a:rPr lang="en-US" sz="2200" dirty="0">
                <a:latin typeface="Bookman Old Style" pitchFamily="18" charset="0"/>
              </a:rPr>
              <a:t> в 1991 г. и </a:t>
            </a:r>
            <a:r>
              <a:rPr lang="en-US" sz="2200" dirty="0" err="1">
                <a:latin typeface="Bookman Old Style" pitchFamily="18" charset="0"/>
              </a:rPr>
              <a:t>сразу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завоевала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читательскую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любовь</a:t>
            </a:r>
            <a:r>
              <a:rPr lang="en-US" sz="2200" dirty="0">
                <a:latin typeface="Bookman Old Style" pitchFamily="18" charset="0"/>
              </a:rPr>
              <a:t>. В </a:t>
            </a:r>
            <a:r>
              <a:rPr lang="en-US" sz="2200" dirty="0" err="1">
                <a:latin typeface="Bookman Old Style" pitchFamily="18" charset="0"/>
              </a:rPr>
              <a:t>автобиографическом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романе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повествуется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одном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школьном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годе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начале</a:t>
            </a:r>
            <a:r>
              <a:rPr lang="en-US" sz="2200" dirty="0">
                <a:latin typeface="Bookman Old Style" pitchFamily="18" charset="0"/>
              </a:rPr>
              <a:t> 1950-х. </a:t>
            </a:r>
            <a:r>
              <a:rPr lang="en-US" sz="2200" dirty="0" err="1">
                <a:latin typeface="Bookman Old Style" pitchFamily="18" charset="0"/>
              </a:rPr>
              <a:t>Абсурдные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эпизоды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показывающие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самодурство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взрослых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беззащитность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детей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перемежаются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смешными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сочинениями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главной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героини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хроникой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борьбы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Подлизами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Лицемерками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девичьей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болтовней</a:t>
            </a:r>
            <a:r>
              <a:rPr lang="en-US" sz="2200" dirty="0">
                <a:latin typeface="Bookman Old Style" pitchFamily="18" charset="0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974310735"/>
      </p:ext>
    </p:extLst>
  </p:cSld>
  <p:clrMapOvr>
    <a:masterClrMapping/>
  </p:clrMapOvr>
  <p:transition spd="slow" advClick="0" advTm="26235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4C8B00-391E-4A90-AC2C-1E391FE347C0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Суворова, Т.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бездны</a:t>
            </a:r>
            <a:r>
              <a:rPr lang="en-US" sz="2800" dirty="0">
                <a:latin typeface="+mj-lt"/>
                <a:ea typeface="+mj-ea"/>
                <a:cs typeface="+mj-cs"/>
              </a:rPr>
              <a:t>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Черный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талисман</a:t>
            </a:r>
            <a:r>
              <a:rPr lang="en-US" sz="2800" dirty="0">
                <a:latin typeface="+mj-lt"/>
                <a:ea typeface="+mj-ea"/>
                <a:cs typeface="+mj-cs"/>
              </a:rPr>
              <a:t> : [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романы</a:t>
            </a:r>
            <a:r>
              <a:rPr lang="en-US" sz="2800" dirty="0">
                <a:latin typeface="+mj-lt"/>
                <a:ea typeface="+mj-ea"/>
                <a:cs typeface="+mj-cs"/>
              </a:rPr>
              <a:t>] /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Т.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Суворова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– 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800" dirty="0">
                <a:latin typeface="+mj-lt"/>
                <a:ea typeface="+mj-ea"/>
                <a:cs typeface="+mj-cs"/>
              </a:rPr>
              <a:t>АСТ ,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2000. </a:t>
            </a:r>
            <a:r>
              <a:rPr lang="en-US" sz="2800" dirty="0">
                <a:latin typeface="+mj-lt"/>
                <a:ea typeface="+mj-ea"/>
                <a:cs typeface="+mj-cs"/>
              </a:rPr>
              <a:t>- 382 с.</a:t>
            </a:r>
          </a:p>
        </p:txBody>
      </p:sp>
      <p:pic>
        <p:nvPicPr>
          <p:cNvPr id="4" name="Рисунок 4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7C65B78-992A-41CE-80FC-DD0590BF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3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A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136AAF-74EF-4160-B1C8-7F4C4679C317}"/>
              </a:ext>
            </a:extLst>
          </p:cNvPr>
          <p:cNvSpPr txBox="1"/>
          <p:nvPr/>
        </p:nvSpPr>
        <p:spPr>
          <a:xfrm>
            <a:off x="4965430" y="2369127"/>
            <a:ext cx="6935625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Когда-то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говорилось</a:t>
            </a:r>
            <a:r>
              <a:rPr lang="en-US" sz="2200" dirty="0">
                <a:latin typeface="Bookman Old Style" pitchFamily="18" charset="0"/>
              </a:rPr>
              <a:t> «</a:t>
            </a:r>
            <a:r>
              <a:rPr lang="en-US" sz="2200" dirty="0" err="1">
                <a:latin typeface="Bookman Old Style" pitchFamily="18" charset="0"/>
              </a:rPr>
              <a:t>нечистый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дом</a:t>
            </a:r>
            <a:r>
              <a:rPr lang="en-US" sz="2200" dirty="0">
                <a:latin typeface="Bookman Old Style" pitchFamily="18" charset="0"/>
              </a:rPr>
              <a:t>». </a:t>
            </a:r>
            <a:r>
              <a:rPr lang="en-US" sz="2200" dirty="0" err="1">
                <a:latin typeface="Bookman Old Style" pitchFamily="18" charset="0"/>
              </a:rPr>
              <a:t>Теперь</a:t>
            </a:r>
            <a:r>
              <a:rPr lang="en-US" sz="2200" dirty="0">
                <a:latin typeface="Bookman Old Style" pitchFamily="18" charset="0"/>
              </a:rPr>
              <a:t> - «</a:t>
            </a:r>
            <a:r>
              <a:rPr lang="en-US" sz="2200" dirty="0" err="1">
                <a:latin typeface="Bookman Old Style" pitchFamily="18" charset="0"/>
              </a:rPr>
              <a:t>нечистый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мир</a:t>
            </a:r>
            <a:r>
              <a:rPr lang="en-US" sz="2200" dirty="0" smtClean="0">
                <a:latin typeface="Bookman Old Style" pitchFamily="18" charset="0"/>
              </a:rPr>
              <a:t>»…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en-US" sz="2200" dirty="0" err="1" smtClean="0">
                <a:latin typeface="Bookman Old Style" pitchFamily="18" charset="0"/>
              </a:rPr>
              <a:t>Земной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планетолет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угнанный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инопланетным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существом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обладающим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способностями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оборотня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оказался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случайно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далекой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планете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планете</a:t>
            </a:r>
            <a:r>
              <a:rPr lang="en-US" sz="2200" dirty="0">
                <a:latin typeface="Bookman Old Style" pitchFamily="18" charset="0"/>
              </a:rPr>
              <a:t>, о </a:t>
            </a:r>
            <a:r>
              <a:rPr lang="en-US" sz="2200" dirty="0" err="1">
                <a:latin typeface="Bookman Old Style" pitchFamily="18" charset="0"/>
              </a:rPr>
              <a:t>которой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ходит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дурная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слава</a:t>
            </a:r>
            <a:r>
              <a:rPr lang="en-US" sz="2200" dirty="0">
                <a:latin typeface="Bookman Old Style" pitchFamily="18" charset="0"/>
              </a:rPr>
              <a:t>…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планете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которой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нормально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естественно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все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законам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разума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просто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 smtClean="0">
                <a:latin typeface="Bookman Old Style" pitchFamily="18" charset="0"/>
              </a:rPr>
              <a:t>не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err="1" smtClean="0">
                <a:latin typeface="Bookman Old Style" pitchFamily="18" charset="0"/>
              </a:rPr>
              <a:t>может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err="1" smtClean="0">
                <a:latin typeface="Bookman Old Style" pitchFamily="18" charset="0"/>
              </a:rPr>
              <a:t>быть</a:t>
            </a:r>
            <a:r>
              <a:rPr lang="en-US" sz="2200" dirty="0" smtClean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планете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которой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вещи</a:t>
            </a:r>
            <a:r>
              <a:rPr lang="en-US" sz="2200" dirty="0">
                <a:latin typeface="Bookman Old Style" pitchFamily="18" charset="0"/>
              </a:rPr>
              <a:t> - </a:t>
            </a:r>
            <a:r>
              <a:rPr lang="en-US" sz="2200" dirty="0" err="1" smtClean="0">
                <a:latin typeface="Bookman Old Style" pitchFamily="18" charset="0"/>
              </a:rPr>
              <a:t>не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err="1" smtClean="0">
                <a:latin typeface="Bookman Old Style" pitchFamily="18" charset="0"/>
              </a:rPr>
              <a:t>то</a:t>
            </a:r>
            <a:r>
              <a:rPr lang="en-US" sz="2200" dirty="0" smtClean="0">
                <a:latin typeface="Bookman Old Style" pitchFamily="18" charset="0"/>
              </a:rPr>
              <a:t>, </a:t>
            </a:r>
            <a:r>
              <a:rPr lang="en-US" sz="2200" dirty="0" err="1" smtClean="0">
                <a:latin typeface="Bookman Old Style" pitchFamily="18" charset="0"/>
              </a:rPr>
              <a:t>чем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err="1" smtClean="0">
                <a:latin typeface="Bookman Old Style" pitchFamily="18" charset="0"/>
              </a:rPr>
              <a:t>кажутся</a:t>
            </a:r>
            <a:r>
              <a:rPr lang="en-US" sz="2200" dirty="0" smtClean="0">
                <a:latin typeface="Bookman Old Style" pitchFamily="18" charset="0"/>
              </a:rPr>
              <a:t>… </a:t>
            </a:r>
            <a:r>
              <a:rPr lang="en-US" sz="2200" dirty="0" err="1">
                <a:latin typeface="Bookman Old Style" pitchFamily="18" charset="0"/>
              </a:rPr>
              <a:t>Бои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попытки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убийства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изменения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сознания</a:t>
            </a:r>
            <a:r>
              <a:rPr lang="en-US" sz="2200" dirty="0">
                <a:latin typeface="Bookman Old Style" pitchFamily="18" charset="0"/>
              </a:rPr>
              <a:t> -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еще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ничего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Но</a:t>
            </a:r>
            <a:r>
              <a:rPr lang="en-US" sz="2200" dirty="0">
                <a:latin typeface="Bookman Old Style" pitchFamily="18" charset="0"/>
              </a:rPr>
              <a:t> -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делать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угонщику</a:t>
            </a:r>
            <a:r>
              <a:rPr lang="en-US" sz="2200" dirty="0">
                <a:latin typeface="Bookman Old Style" pitchFamily="18" charset="0"/>
              </a:rPr>
              <a:t>, и </a:t>
            </a:r>
            <a:r>
              <a:rPr lang="en-US" sz="2200" dirty="0" err="1">
                <a:latin typeface="Bookman Old Style" pitchFamily="18" charset="0"/>
              </a:rPr>
              <a:t>экипажу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мире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где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даже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Смерть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перестала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быть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Смертью</a:t>
            </a:r>
            <a:r>
              <a:rPr lang="en-US" sz="2200" dirty="0">
                <a:latin typeface="Bookman Old Style" pitchFamily="18" charset="0"/>
              </a:rPr>
              <a:t>? В </a:t>
            </a:r>
            <a:r>
              <a:rPr lang="en-US" sz="2200" dirty="0" err="1">
                <a:latin typeface="Bookman Old Style" pitchFamily="18" charset="0"/>
              </a:rPr>
              <a:t>мире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где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люди</a:t>
            </a:r>
            <a:r>
              <a:rPr lang="en-US" sz="2200" dirty="0">
                <a:latin typeface="Bookman Old Style" pitchFamily="18" charset="0"/>
              </a:rPr>
              <a:t> - </a:t>
            </a:r>
            <a:r>
              <a:rPr lang="en-US" sz="2200" dirty="0" err="1">
                <a:latin typeface="Bookman Old Style" pitchFamily="18" charset="0"/>
              </a:rPr>
              <a:t>тени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Сил</a:t>
            </a:r>
            <a:r>
              <a:rPr lang="en-US" sz="2200" dirty="0">
                <a:latin typeface="Bookman Old Style" pitchFamily="18" charset="0"/>
              </a:rPr>
              <a:t>, а </a:t>
            </a:r>
            <a:r>
              <a:rPr lang="en-US" sz="2200" dirty="0" err="1">
                <a:latin typeface="Bookman Old Style" pitchFamily="18" charset="0"/>
              </a:rPr>
              <a:t>Силы</a:t>
            </a:r>
            <a:r>
              <a:rPr lang="en-US" sz="2200" dirty="0">
                <a:latin typeface="Bookman Old Style" pitchFamily="18" charset="0"/>
              </a:rPr>
              <a:t> - </a:t>
            </a:r>
            <a:r>
              <a:rPr lang="en-US" sz="2200" dirty="0" err="1">
                <a:latin typeface="Bookman Old Style" pitchFamily="18" charset="0"/>
              </a:rPr>
              <a:t>тени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людей</a:t>
            </a:r>
            <a:r>
              <a:rPr lang="en-US" sz="2200" dirty="0">
                <a:latin typeface="Bookman Old Style" pitchFamily="18" charset="0"/>
              </a:rPr>
              <a:t>? </a:t>
            </a:r>
          </a:p>
        </p:txBody>
      </p:sp>
    </p:spTree>
    <p:extLst>
      <p:ext uri="{BB962C8B-B14F-4D97-AF65-F5344CB8AC3E}">
        <p14:creationId xmlns="" xmlns:p14="http://schemas.microsoft.com/office/powerpoint/2010/main" val="1494599815"/>
      </p:ext>
    </p:extLst>
  </p:cSld>
  <p:clrMapOvr>
    <a:masterClrMapping/>
  </p:clrMapOvr>
  <p:transition spd="slow" advClick="0" advTm="2953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20EB187-900F-4AF5-813B-101456D9F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тол, внутренний, пол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1FAD4CA-3EC4-4BCA-AD78-D0524C6A3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B81EDA-F1FF-4EF6-ADFF-5803F5F6D982}"/>
              </a:ext>
            </a:extLst>
          </p:cNvPr>
          <p:cNvSpPr txBox="1"/>
          <p:nvPr/>
        </p:nvSpPr>
        <p:spPr>
          <a:xfrm>
            <a:off x="4200444" y="1085133"/>
            <a:ext cx="7802944" cy="44576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Всемирный день сердца отмечается ежегодно 29 сентября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24D17C8-E9C2-48A4-AA36-D7048A6CCC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0951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62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канцелярские товары, конвер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738E1AF-8898-435A-A075-44CB82EF7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6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68071A-5D82-473B-BBD3-F4E9FED89BC4}"/>
              </a:ext>
            </a:extLst>
          </p:cNvPr>
          <p:cNvSpPr txBox="1"/>
          <p:nvPr/>
        </p:nvSpPr>
        <p:spPr>
          <a:xfrm>
            <a:off x="501535" y="623454"/>
            <a:ext cx="5843847" cy="5334000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en-US" sz="6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6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внимание</a:t>
            </a:r>
            <a:endParaRPr lang="en-US" sz="6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195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937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49088B1-1D7B-4E6D-AC85-7AE73622A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8" b="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110950-B83D-44C3-B8C9-0DD8379F3FEA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Художественные книги с медицинской тематикой: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9855736"/>
      </p:ext>
    </p:extLst>
  </p:cSld>
  <p:clrMapOvr>
    <a:masterClrMapping/>
  </p:clrMapOvr>
  <p:transition spd="slow" advClick="0" advTm="268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DCDDDC-3ED5-49D2-A4E0-C84C731FE287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Амосов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Н. М.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Мысли</a:t>
            </a:r>
            <a:r>
              <a:rPr lang="en-US" sz="2800" dirty="0">
                <a:latin typeface="+mj-lt"/>
                <a:ea typeface="+mj-ea"/>
                <a:cs typeface="+mj-cs"/>
              </a:rPr>
              <a:t> и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 / Н. М.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Амосов</a:t>
            </a:r>
            <a:r>
              <a:rPr lang="en-US" sz="2800" dirty="0">
                <a:latin typeface="+mj-lt"/>
                <a:ea typeface="+mj-ea"/>
                <a:cs typeface="+mj-cs"/>
              </a:rPr>
              <a:t>. –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: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Молодая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гвардия</a:t>
            </a:r>
            <a:r>
              <a:rPr lang="en-US" sz="2800" dirty="0">
                <a:latin typeface="+mj-lt"/>
                <a:ea typeface="+mj-ea"/>
                <a:cs typeface="+mj-cs"/>
              </a:rPr>
              <a:t>, 1969. – 350 с.</a:t>
            </a:r>
          </a:p>
        </p:txBody>
      </p:sp>
      <p:pic>
        <p:nvPicPr>
          <p:cNvPr id="4" name="Рисунок 3" descr="Изображение выглядит как текст, мужчина, человек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25F1C56-532A-4E2C-831D-71060BD31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9" r="1" b="7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10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6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D83297-6F08-46CC-903F-75E6C171ECF0}"/>
              </a:ext>
            </a:extLst>
          </p:cNvPr>
          <p:cNvSpPr txBox="1"/>
          <p:nvPr/>
        </p:nvSpPr>
        <p:spPr>
          <a:xfrm>
            <a:off x="4965432" y="2438400"/>
            <a:ext cx="6991042" cy="40870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Рассказывая</a:t>
            </a:r>
            <a:r>
              <a:rPr lang="en-US" sz="2200" dirty="0">
                <a:latin typeface="Bookman Old Style" pitchFamily="18" charset="0"/>
              </a:rPr>
              <a:t> о </a:t>
            </a:r>
            <a:r>
              <a:rPr lang="en-US" sz="2200" dirty="0" err="1">
                <a:latin typeface="Bookman Old Style" pitchFamily="18" charset="0"/>
              </a:rPr>
              <a:t>медицине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раскрывая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сущность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творчества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хирурга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оперирующего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сердце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автор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показывает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как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человек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идущий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непроторенной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дорогой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ищущий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сомневающийся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ошибающийся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побеждает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борьбе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самое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святое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есть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Земле</a:t>
            </a:r>
            <a:r>
              <a:rPr lang="en-US" sz="2200" dirty="0">
                <a:latin typeface="Bookman Old Style" pitchFamily="18" charset="0"/>
              </a:rPr>
              <a:t>, - </a:t>
            </a:r>
            <a:r>
              <a:rPr lang="en-US" sz="2200" dirty="0" err="1">
                <a:latin typeface="Bookman Old Style" pitchFamily="18" charset="0"/>
              </a:rPr>
              <a:t>за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человека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Рассказывая</a:t>
            </a:r>
            <a:r>
              <a:rPr lang="en-US" sz="2200" dirty="0">
                <a:latin typeface="Bookman Old Style" pitchFamily="18" charset="0"/>
              </a:rPr>
              <a:t> о </a:t>
            </a:r>
            <a:r>
              <a:rPr lang="en-US" sz="2200" dirty="0" err="1">
                <a:latin typeface="Bookman Old Style" pitchFamily="18" charset="0"/>
              </a:rPr>
              <a:t>медицине</a:t>
            </a:r>
            <a:r>
              <a:rPr lang="en-US" sz="2200" dirty="0">
                <a:latin typeface="Bookman Old Style" pitchFamily="18" charset="0"/>
              </a:rPr>
              <a:t>, о </a:t>
            </a:r>
            <a:r>
              <a:rPr lang="en-US" sz="2200" dirty="0" err="1">
                <a:latin typeface="Bookman Old Style" pitchFamily="18" charset="0"/>
              </a:rPr>
              <a:t>жизни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смерти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наконец</a:t>
            </a:r>
            <a:r>
              <a:rPr lang="en-US" sz="2200" dirty="0">
                <a:latin typeface="Bookman Old Style" pitchFamily="18" charset="0"/>
              </a:rPr>
              <a:t>, о </a:t>
            </a:r>
            <a:r>
              <a:rPr lang="en-US" sz="2200" dirty="0" err="1">
                <a:latin typeface="Bookman Old Style" pitchFamily="18" charset="0"/>
              </a:rPr>
              <a:t>самом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себе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автор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откровенен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беспощадности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ведет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разговор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собственной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совестью</a:t>
            </a:r>
            <a:r>
              <a:rPr lang="en-US" sz="2200" dirty="0">
                <a:latin typeface="Bookman Old Style" pitchFamily="18" charset="0"/>
              </a:rPr>
              <a:t>. И </a:t>
            </a: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учит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мыслить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точнее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глубже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заставляет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задуматься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над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тем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как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жить</a:t>
            </a:r>
            <a:r>
              <a:rPr lang="en-US" sz="22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04269347"/>
      </p:ext>
    </p:extLst>
  </p:cSld>
  <p:clrMapOvr>
    <a:masterClrMapping/>
  </p:clrMapOvr>
  <p:transition spd="slow" advClick="0" advTm="30547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106B77-879A-4C91-9AFD-4AEB62870C61}"/>
              </a:ext>
            </a:extLst>
          </p:cNvPr>
          <p:cNvSpPr txBox="1"/>
          <p:nvPr/>
        </p:nvSpPr>
        <p:spPr>
          <a:xfrm>
            <a:off x="4965430" y="235527"/>
            <a:ext cx="6586491" cy="16799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Булгаков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М. А.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Собачье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повести</a:t>
            </a:r>
            <a:r>
              <a:rPr lang="en-US" sz="2800" dirty="0"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рассказы</a:t>
            </a:r>
            <a:r>
              <a:rPr lang="en-US" sz="2800" dirty="0">
                <a:latin typeface="+mj-lt"/>
                <a:ea typeface="+mj-ea"/>
                <a:cs typeface="+mj-cs"/>
              </a:rPr>
              <a:t> / М. А.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Булгаков</a:t>
            </a:r>
            <a:r>
              <a:rPr lang="en-US" sz="2800" dirty="0">
                <a:latin typeface="+mj-lt"/>
                <a:ea typeface="+mj-ea"/>
                <a:cs typeface="+mj-cs"/>
              </a:rPr>
              <a:t>. -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Эксмо</a:t>
            </a:r>
            <a:r>
              <a:rPr lang="en-US" sz="2800" dirty="0">
                <a:latin typeface="+mj-lt"/>
                <a:ea typeface="+mj-ea"/>
                <a:cs typeface="+mj-cs"/>
              </a:rPr>
              <a:t>, 2006. - 688 с. </a:t>
            </a:r>
          </a:p>
        </p:txBody>
      </p:sp>
      <p:pic>
        <p:nvPicPr>
          <p:cNvPr id="3" name="Рисунок 3" descr="Изображение выглядит как текст, книга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22A7BEF-B60D-4210-9A71-DBF38A9FF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3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0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C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479968-B29F-439C-B0EE-CE5A1DA0958E}"/>
              </a:ext>
            </a:extLst>
          </p:cNvPr>
          <p:cNvSpPr txBox="1"/>
          <p:nvPr/>
        </p:nvSpPr>
        <p:spPr>
          <a:xfrm>
            <a:off x="4757612" y="2341418"/>
            <a:ext cx="722656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Bookman Old Style" pitchFamily="18" charset="0"/>
              </a:rPr>
              <a:t>С </a:t>
            </a:r>
            <a:r>
              <a:rPr lang="en-US" sz="2200" dirty="0" err="1">
                <a:latin typeface="Bookman Old Style" pitchFamily="18" charset="0"/>
              </a:rPr>
              <a:t>неподражаемым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сарказмом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юмором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автор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описал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небывалый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рискованный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эксперимент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профессора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Преображенского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превращению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собаки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человека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создав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великолепную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пародию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парадоксальную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обстановку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Советской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России</a:t>
            </a:r>
            <a:r>
              <a:rPr lang="en-US" sz="2200" dirty="0">
                <a:latin typeface="Bookman Old Style" pitchFamily="18" charset="0"/>
              </a:rPr>
              <a:t> 30-х </a:t>
            </a:r>
            <a:r>
              <a:rPr lang="en-US" sz="2200" dirty="0" err="1">
                <a:latin typeface="Bookman Old Style" pitchFamily="18" charset="0"/>
              </a:rPr>
              <a:t>годов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Жестокий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опыт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выведению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новой</a:t>
            </a:r>
            <a:r>
              <a:rPr lang="en-US" sz="2200" dirty="0">
                <a:latin typeface="Bookman Old Style" pitchFamily="18" charset="0"/>
              </a:rPr>
              <a:t> «</a:t>
            </a:r>
            <a:r>
              <a:rPr lang="en-US" sz="2200" dirty="0" err="1">
                <a:latin typeface="Bookman Old Style" pitchFamily="18" charset="0"/>
              </a:rPr>
              <a:t>породы</a:t>
            </a:r>
            <a:r>
              <a:rPr lang="en-US" sz="2200" dirty="0">
                <a:latin typeface="Bookman Old Style" pitchFamily="18" charset="0"/>
              </a:rPr>
              <a:t>» </a:t>
            </a:r>
            <a:r>
              <a:rPr lang="en-US" sz="2200" dirty="0" err="1">
                <a:latin typeface="Bookman Old Style" pitchFamily="18" charset="0"/>
              </a:rPr>
              <a:t>людей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показывает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что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нельзя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безнаказанно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экспериментировать</a:t>
            </a:r>
            <a:r>
              <a:rPr lang="en-US" sz="2200" dirty="0">
                <a:latin typeface="Bookman Old Style" pitchFamily="18" charset="0"/>
              </a:rPr>
              <a:t> с </a:t>
            </a:r>
            <a:r>
              <a:rPr lang="en-US" sz="2200" dirty="0" err="1">
                <a:latin typeface="Bookman Old Style" pitchFamily="18" charset="0"/>
              </a:rPr>
              <a:t>природой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менять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Божий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промысел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угоду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политическим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целям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Детища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подобных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экспериментов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способны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уничтожить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своих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создателей</a:t>
            </a:r>
            <a:r>
              <a:rPr lang="en-US" sz="2200" dirty="0">
                <a:latin typeface="Bookman Old Style" pitchFamily="18" charset="0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1552215142"/>
      </p:ext>
    </p:extLst>
  </p:cSld>
  <p:clrMapOvr>
    <a:masterClrMapping/>
  </p:clrMapOvr>
  <p:transition spd="slow" advClick="0" advTm="4085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F51400-EF8B-4151-B7D3-CACC098EF9FC}"/>
              </a:ext>
            </a:extLst>
          </p:cNvPr>
          <p:cNvSpPr txBox="1"/>
          <p:nvPr/>
        </p:nvSpPr>
        <p:spPr>
          <a:xfrm>
            <a:off x="4712637" y="2250465"/>
            <a:ext cx="725769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latin typeface="Bookman Old Style" pitchFamily="18" charset="0"/>
                <a:cs typeface="Arial"/>
              </a:rPr>
              <a:t>Рене</a:t>
            </a:r>
            <a:r>
              <a:rPr lang="en-US" dirty="0" smtClean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Претр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несколько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лет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вел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аудиозаписи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удивительных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врачебных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историй</a:t>
            </a:r>
            <a:r>
              <a:rPr lang="en-US" dirty="0">
                <a:latin typeface="Bookman Old Style" pitchFamily="18" charset="0"/>
                <a:cs typeface="Arial"/>
              </a:rPr>
              <a:t>, </a:t>
            </a:r>
            <a:r>
              <a:rPr lang="en-US" dirty="0" err="1">
                <a:latin typeface="Bookman Old Style" pitchFamily="18" charset="0"/>
                <a:cs typeface="Arial"/>
              </a:rPr>
              <a:t>уникальных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случаев</a:t>
            </a:r>
            <a:r>
              <a:rPr lang="en-US" dirty="0">
                <a:latin typeface="Bookman Old Style" pitchFamily="18" charset="0"/>
                <a:cs typeface="Arial"/>
              </a:rPr>
              <a:t> и </a:t>
            </a:r>
            <a:r>
              <a:rPr lang="en-US" dirty="0" err="1">
                <a:latin typeface="Bookman Old Style" pitchFamily="18" charset="0"/>
                <a:cs typeface="Arial"/>
              </a:rPr>
              <a:t>случаев</a:t>
            </a:r>
            <a:r>
              <a:rPr lang="en-US" dirty="0">
                <a:latin typeface="Bookman Old Style" pitchFamily="18" charset="0"/>
                <a:cs typeface="Arial"/>
              </a:rPr>
              <a:t>, с </a:t>
            </a:r>
            <a:r>
              <a:rPr lang="en-US" dirty="0" err="1">
                <a:latin typeface="Bookman Old Style" pitchFamily="18" charset="0"/>
                <a:cs typeface="Arial"/>
              </a:rPr>
              <a:t>которыми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сталкивается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огромное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количество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людей</a:t>
            </a:r>
            <a:r>
              <a:rPr lang="en-US" dirty="0">
                <a:latin typeface="Bookman Old Style" pitchFamily="18" charset="0"/>
                <a:cs typeface="Arial"/>
              </a:rPr>
              <a:t>. </a:t>
            </a:r>
            <a:r>
              <a:rPr lang="en-US" dirty="0" err="1">
                <a:latin typeface="Bookman Old Style" pitchFamily="18" charset="0"/>
                <a:cs typeface="Arial"/>
              </a:rPr>
              <a:t>Эти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записи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превратились</a:t>
            </a:r>
            <a:r>
              <a:rPr lang="en-US" dirty="0">
                <a:latin typeface="Bookman Old Style" pitchFamily="18" charset="0"/>
                <a:cs typeface="Arial"/>
              </a:rPr>
              <a:t> в </a:t>
            </a:r>
            <a:r>
              <a:rPr lang="en-US" dirty="0" err="1">
                <a:latin typeface="Bookman Old Style" pitchFamily="18" charset="0"/>
                <a:cs typeface="Arial"/>
              </a:rPr>
              <a:t>книгу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хроник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кардиохирурга</a:t>
            </a:r>
            <a:r>
              <a:rPr lang="en-US" dirty="0">
                <a:latin typeface="Bookman Old Style" pitchFamily="18" charset="0"/>
                <a:cs typeface="Arial"/>
              </a:rPr>
              <a:t>. </a:t>
            </a:r>
          </a:p>
          <a:p>
            <a:pPr algn="just"/>
            <a:r>
              <a:rPr lang="en-US" dirty="0" err="1">
                <a:latin typeface="Bookman Old Style" pitchFamily="18" charset="0"/>
                <a:cs typeface="Arial"/>
              </a:rPr>
              <a:t>Интерактивность</a:t>
            </a:r>
            <a:r>
              <a:rPr lang="en-US" dirty="0">
                <a:latin typeface="Bookman Old Style" pitchFamily="18" charset="0"/>
                <a:cs typeface="Arial"/>
              </a:rPr>
              <a:t>, </a:t>
            </a:r>
            <a:r>
              <a:rPr lang="en-US" dirty="0" err="1">
                <a:latin typeface="Bookman Old Style" pitchFamily="18" charset="0"/>
                <a:cs typeface="Arial"/>
              </a:rPr>
              <a:t>искренность</a:t>
            </a:r>
            <a:r>
              <a:rPr lang="en-US" dirty="0">
                <a:latin typeface="Bookman Old Style" pitchFamily="18" charset="0"/>
                <a:cs typeface="Arial"/>
              </a:rPr>
              <a:t>, </a:t>
            </a:r>
            <a:r>
              <a:rPr lang="en-US" dirty="0" err="1">
                <a:latin typeface="Bookman Old Style" pitchFamily="18" charset="0"/>
                <a:cs typeface="Arial"/>
              </a:rPr>
              <a:t>насыщенность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текста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делают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эту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захватывающую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документальную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прозу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настоящей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находкой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для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многих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любителей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литературы</a:t>
            </a:r>
            <a:r>
              <a:rPr lang="en-US" dirty="0">
                <a:latin typeface="Bookman Old Style" pitchFamily="18" charset="0"/>
                <a:cs typeface="Arial"/>
              </a:rPr>
              <a:t> non-fiction, </a:t>
            </a:r>
            <a:r>
              <a:rPr lang="en-US" dirty="0" err="1">
                <a:latin typeface="Bookman Old Style" pitchFamily="18" charset="0"/>
                <a:cs typeface="Arial"/>
              </a:rPr>
              <a:t>пусть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даже</a:t>
            </a:r>
            <a:r>
              <a:rPr lang="en-US" dirty="0">
                <a:latin typeface="Bookman Old Style" pitchFamily="18" charset="0"/>
                <a:cs typeface="Arial"/>
              </a:rPr>
              <a:t> и </a:t>
            </a:r>
            <a:r>
              <a:rPr lang="en-US" dirty="0" err="1">
                <a:latin typeface="Bookman Old Style" pitchFamily="18" charset="0"/>
                <a:cs typeface="Arial"/>
              </a:rPr>
              <a:t>далеких</a:t>
            </a:r>
            <a:r>
              <a:rPr lang="en-US" dirty="0">
                <a:latin typeface="Bookman Old Style" pitchFamily="18" charset="0"/>
                <a:cs typeface="Arial"/>
              </a:rPr>
              <a:t> </a:t>
            </a:r>
            <a:r>
              <a:rPr lang="en-US" dirty="0" err="1">
                <a:latin typeface="Bookman Old Style" pitchFamily="18" charset="0"/>
                <a:cs typeface="Arial"/>
              </a:rPr>
              <a:t>от</a:t>
            </a:r>
            <a:r>
              <a:rPr lang="en-US" dirty="0">
                <a:latin typeface="Bookman Old Style" pitchFamily="18" charset="0"/>
                <a:cs typeface="Arial"/>
              </a:rPr>
              <a:t> </a:t>
            </a:r>
            <a:r>
              <a:rPr lang="en-US" dirty="0" err="1">
                <a:latin typeface="Bookman Old Style" pitchFamily="18" charset="0"/>
                <a:cs typeface="Arial"/>
              </a:rPr>
              <a:t>медицины</a:t>
            </a:r>
            <a:r>
              <a:rPr lang="en-US" dirty="0">
                <a:latin typeface="Bookman Old Style" pitchFamily="18" charset="0"/>
                <a:cs typeface="Arial"/>
              </a:rPr>
              <a:t>. </a:t>
            </a: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endParaRPr lang="en-US" dirty="0">
              <a:solidFill>
                <a:srgbClr val="505050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EA725D-A95B-4FBF-A336-C7E6AEB37288}"/>
              </a:ext>
            </a:extLst>
          </p:cNvPr>
          <p:cNvSpPr txBox="1"/>
          <p:nvPr/>
        </p:nvSpPr>
        <p:spPr>
          <a:xfrm>
            <a:off x="5044917" y="524676"/>
            <a:ext cx="639504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err="1">
                <a:latin typeface="Calibri Light"/>
                <a:cs typeface="Calibri"/>
              </a:rPr>
              <a:t>Претр</a:t>
            </a:r>
            <a:r>
              <a:rPr lang="ru-RU" sz="2800" dirty="0">
                <a:latin typeface="Calibri Light"/>
                <a:cs typeface="Calibri"/>
              </a:rPr>
              <a:t>, Рене. Там, где бьется сердце. Записки детского кардиохирурга / Р. </a:t>
            </a:r>
            <a:r>
              <a:rPr lang="ru-RU" sz="2800" dirty="0" err="1">
                <a:latin typeface="Calibri Light"/>
                <a:cs typeface="Calibri"/>
              </a:rPr>
              <a:t>Претр</a:t>
            </a:r>
            <a:r>
              <a:rPr lang="ru-RU" sz="2800" dirty="0">
                <a:latin typeface="Calibri Light"/>
                <a:cs typeface="Calibri"/>
              </a:rPr>
              <a:t>. - Москва : АСТ. - 2018. - 288 с.</a:t>
            </a:r>
          </a:p>
        </p:txBody>
      </p:sp>
      <p:pic>
        <p:nvPicPr>
          <p:cNvPr id="12" name="Рисунок 12" descr="Изображение выглядит как мужчина, человек, носит, смотр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B1CEBC9-44B8-49F0-A3E9-8C5AFC5A09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4317" y="-8627"/>
            <a:ext cx="4717502" cy="6846498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208B0941-26C0-4E91-8420-39A041DFECAA}"/>
              </a:ext>
            </a:extLst>
          </p:cNvPr>
          <p:cNvCxnSpPr/>
          <p:nvPr/>
        </p:nvCxnSpPr>
        <p:spPr>
          <a:xfrm>
            <a:off x="5033906" y="2088507"/>
            <a:ext cx="6607833" cy="8627"/>
          </a:xfrm>
          <a:prstGeom prst="straightConnector1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4453650"/>
      </p:ext>
    </p:extLst>
  </p:cSld>
  <p:clrMapOvr>
    <a:masterClrMapping/>
  </p:clrMapOvr>
  <p:transition spd="slow" advClick="0" advTm="31094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12C4C8-73F0-4185-9741-F3C71B1EB7E6}"/>
              </a:ext>
            </a:extLst>
          </p:cNvPr>
          <p:cNvSpPr txBox="1"/>
          <p:nvPr/>
        </p:nvSpPr>
        <p:spPr>
          <a:xfrm>
            <a:off x="4979284" y="823232"/>
            <a:ext cx="6991043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Углов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Ф. Г.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хирурга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автобиографическая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повесть</a:t>
            </a:r>
            <a:r>
              <a:rPr lang="en-US" sz="2800" dirty="0">
                <a:latin typeface="+mj-lt"/>
                <a:ea typeface="+mj-ea"/>
                <a:cs typeface="+mj-cs"/>
              </a:rPr>
              <a:t> / Ф.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Углов</a:t>
            </a:r>
            <a:r>
              <a:rPr lang="en-US" sz="2800" dirty="0">
                <a:latin typeface="+mj-lt"/>
                <a:ea typeface="+mj-ea"/>
                <a:cs typeface="+mj-cs"/>
              </a:rPr>
              <a:t> ;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рис</a:t>
            </a:r>
            <a:r>
              <a:rPr lang="en-US" sz="2800" dirty="0">
                <a:latin typeface="+mj-lt"/>
                <a:ea typeface="+mj-ea"/>
                <a:cs typeface="+mj-cs"/>
              </a:rPr>
              <a:t>. и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оформл</a:t>
            </a:r>
            <a:r>
              <a:rPr lang="en-US" sz="2800" dirty="0">
                <a:latin typeface="+mj-lt"/>
                <a:ea typeface="+mj-ea"/>
                <a:cs typeface="+mj-cs"/>
              </a:rPr>
              <a:t>. О.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Бионтовской</a:t>
            </a:r>
            <a:r>
              <a:rPr lang="en-US" sz="2800" dirty="0">
                <a:latin typeface="+mj-lt"/>
                <a:ea typeface="+mj-ea"/>
                <a:cs typeface="+mj-cs"/>
              </a:rPr>
              <a:t>. - 3-е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изд</a:t>
            </a:r>
            <a:r>
              <a:rPr lang="en-US" sz="2800" dirty="0">
                <a:latin typeface="+mj-lt"/>
                <a:ea typeface="+mj-ea"/>
                <a:cs typeface="+mj-cs"/>
              </a:rPr>
              <a:t>.,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доп</a:t>
            </a:r>
            <a:r>
              <a:rPr lang="en-US" sz="2800" dirty="0">
                <a:latin typeface="+mj-lt"/>
                <a:ea typeface="+mj-ea"/>
                <a:cs typeface="+mj-cs"/>
              </a:rPr>
              <a:t>. -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Л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енинград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Дет</a:t>
            </a:r>
            <a:r>
              <a:rPr lang="en-US" sz="2800" dirty="0">
                <a:latin typeface="+mj-lt"/>
                <a:ea typeface="+mj-ea"/>
                <a:cs typeface="+mj-cs"/>
              </a:rPr>
              <a:t>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лит</a:t>
            </a:r>
            <a:r>
              <a:rPr lang="en-US" sz="2800" dirty="0">
                <a:latin typeface="+mj-lt"/>
                <a:ea typeface="+mj-ea"/>
                <a:cs typeface="+mj-cs"/>
              </a:rPr>
              <a:t>., 1987. - 270 с</a:t>
            </a:r>
          </a:p>
        </p:txBody>
      </p:sp>
      <p:pic>
        <p:nvPicPr>
          <p:cNvPr id="5" name="Рисунок 5" descr="Изображение выглядит как человек, мужчина, текст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50C6405-49ED-434D-8E19-6E120304D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73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54C05C-8030-494A-9575-93019C009F7A}"/>
              </a:ext>
            </a:extLst>
          </p:cNvPr>
          <p:cNvSpPr txBox="1"/>
          <p:nvPr/>
        </p:nvSpPr>
        <p:spPr>
          <a:xfrm>
            <a:off x="4965431" y="2438400"/>
            <a:ext cx="6935624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Это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реальный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дневник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хирурга</a:t>
            </a:r>
            <a:r>
              <a:rPr lang="en-US" sz="2200" dirty="0">
                <a:latin typeface="Bookman Old Style" pitchFamily="18" charset="0"/>
              </a:rPr>
              <a:t>, в </a:t>
            </a:r>
            <a:r>
              <a:rPr lang="en-US" sz="2200" dirty="0" err="1">
                <a:latin typeface="Bookman Old Style" pitchFamily="18" charset="0"/>
              </a:rPr>
              <a:t>котором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правда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все</a:t>
            </a:r>
            <a:r>
              <a:rPr lang="en-US" sz="2200" dirty="0">
                <a:latin typeface="Bookman Old Style" pitchFamily="18" charset="0"/>
              </a:rPr>
              <a:t> – </a:t>
            </a:r>
            <a:r>
              <a:rPr lang="en-US" sz="2200" dirty="0" err="1">
                <a:latin typeface="Bookman Old Style" pitchFamily="18" charset="0"/>
              </a:rPr>
              <a:t>от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первого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последнего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слова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Лишь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только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соображениям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такта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автору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пришлось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изменить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фамилии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людей</a:t>
            </a:r>
            <a:r>
              <a:rPr lang="en-US" sz="2200" dirty="0">
                <a:latin typeface="Bookman Old Style" pitchFamily="18" charset="0"/>
              </a:rPr>
              <a:t>. Ф. </a:t>
            </a:r>
            <a:r>
              <a:rPr lang="en-US" sz="2200" dirty="0" err="1">
                <a:latin typeface="Bookman Old Style" pitchFamily="18" charset="0"/>
              </a:rPr>
              <a:t>Углов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начал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свою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работу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больнице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блокадного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Ленинграда</a:t>
            </a:r>
            <a:r>
              <a:rPr lang="en-US" sz="2200" dirty="0">
                <a:latin typeface="Bookman Old Style" pitchFamily="18" charset="0"/>
              </a:rPr>
              <a:t>. С </a:t>
            </a:r>
            <a:r>
              <a:rPr lang="en-US" sz="2200" dirty="0" err="1">
                <a:latin typeface="Bookman Old Style" pitchFamily="18" charset="0"/>
              </a:rPr>
              <a:t>рассказа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об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этом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автор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начинает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повествование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Блестящий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смелый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экспериментатор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искуснейший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хирург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он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спас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тысячам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людей</a:t>
            </a:r>
            <a:r>
              <a:rPr lang="en-US" sz="2200" dirty="0">
                <a:latin typeface="Bookman Old Style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984039941"/>
      </p:ext>
    </p:extLst>
  </p:cSld>
  <p:clrMapOvr>
    <a:masterClrMapping/>
  </p:clrMapOvr>
  <p:transition spd="slow" advClick="0" advTm="27844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C2ED6F-AF2B-410F-AA79-80C073477378}"/>
              </a:ext>
            </a:extLst>
          </p:cNvPr>
          <p:cNvSpPr txBox="1"/>
          <p:nvPr/>
        </p:nvSpPr>
        <p:spPr>
          <a:xfrm>
            <a:off x="4979285" y="823232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Шамякин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И. П.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Сердце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на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ладони</a:t>
            </a:r>
            <a:r>
              <a:rPr lang="en-US" sz="2800" dirty="0"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роман</a:t>
            </a:r>
            <a:r>
              <a:rPr lang="en-US" sz="2800" dirty="0">
                <a:latin typeface="+mj-lt"/>
                <a:ea typeface="+mj-ea"/>
                <a:cs typeface="+mj-cs"/>
              </a:rPr>
              <a:t> /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Иван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Шамякин</a:t>
            </a:r>
            <a:r>
              <a:rPr lang="en-US" sz="2800" dirty="0">
                <a:latin typeface="+mj-lt"/>
                <a:ea typeface="+mj-ea"/>
                <a:cs typeface="+mj-cs"/>
              </a:rPr>
              <a:t> ;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авториз</a:t>
            </a:r>
            <a:r>
              <a:rPr lang="en-US" sz="2800" dirty="0">
                <a:latin typeface="+mj-lt"/>
                <a:ea typeface="+mj-ea"/>
                <a:cs typeface="+mj-cs"/>
              </a:rPr>
              <a:t>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пер</a:t>
            </a:r>
            <a:r>
              <a:rPr lang="en-US" sz="2800" dirty="0">
                <a:latin typeface="+mj-lt"/>
                <a:ea typeface="+mj-ea"/>
                <a:cs typeface="+mj-cs"/>
              </a:rPr>
              <a:t>. с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белорус</a:t>
            </a:r>
            <a:r>
              <a:rPr lang="en-US" sz="2800" dirty="0">
                <a:latin typeface="+mj-lt"/>
                <a:ea typeface="+mj-ea"/>
                <a:cs typeface="+mj-cs"/>
              </a:rPr>
              <a:t>. А.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Островского</a:t>
            </a:r>
            <a:r>
              <a:rPr lang="en-US" sz="2800" dirty="0">
                <a:latin typeface="+mj-lt"/>
                <a:ea typeface="+mj-ea"/>
                <a:cs typeface="+mj-cs"/>
              </a:rPr>
              <a:t>. -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осква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Советский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писатель</a:t>
            </a:r>
            <a:r>
              <a:rPr lang="en-US" sz="2800" dirty="0">
                <a:latin typeface="+mj-lt"/>
                <a:ea typeface="+mj-ea"/>
                <a:cs typeface="+mj-cs"/>
              </a:rPr>
              <a:t>, 1979. - 406 с. : </a:t>
            </a:r>
            <a:r>
              <a:rPr lang="en-US" sz="2800" dirty="0" err="1">
                <a:latin typeface="+mj-lt"/>
                <a:ea typeface="+mj-ea"/>
                <a:cs typeface="+mj-cs"/>
              </a:rPr>
              <a:t>ил</a:t>
            </a:r>
            <a:r>
              <a:rPr lang="en-US" sz="28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Рисунок 3" descr="Изображение выглядит как человек, книга, текст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294F27F-26D3-4F06-B921-446F349C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5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94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8F285B-094B-4FD6-8DD6-05072DEBACE9}"/>
              </a:ext>
            </a:extLst>
          </p:cNvPr>
          <p:cNvSpPr txBox="1"/>
          <p:nvPr/>
        </p:nvSpPr>
        <p:spPr>
          <a:xfrm>
            <a:off x="4965431" y="2438400"/>
            <a:ext cx="6880205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Bookman Old Style" pitchFamily="18" charset="0"/>
              </a:rPr>
              <a:t>Роман</a:t>
            </a:r>
            <a:r>
              <a:rPr lang="en-US" sz="2200" dirty="0">
                <a:latin typeface="Bookman Old Style" pitchFamily="18" charset="0"/>
              </a:rPr>
              <a:t> "</a:t>
            </a:r>
            <a:r>
              <a:rPr lang="en-US" sz="2200" dirty="0" err="1">
                <a:latin typeface="Bookman Old Style" pitchFamily="18" charset="0"/>
              </a:rPr>
              <a:t>Сердце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ладони</a:t>
            </a:r>
            <a:r>
              <a:rPr lang="en-US" sz="2200" dirty="0">
                <a:latin typeface="Bookman Old Style" pitchFamily="18" charset="0"/>
              </a:rPr>
              <a:t>" </a:t>
            </a:r>
            <a:r>
              <a:rPr lang="en-US" sz="2200" dirty="0" err="1">
                <a:latin typeface="Bookman Old Style" pitchFamily="18" charset="0"/>
              </a:rPr>
              <a:t>посвящен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белорусского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народа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годы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Великой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Отечественной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войны</a:t>
            </a:r>
            <a:r>
              <a:rPr lang="en-US" sz="2200" dirty="0">
                <a:latin typeface="Bookman Old Style" pitchFamily="18" charset="0"/>
              </a:rPr>
              <a:t> и в </a:t>
            </a:r>
            <a:r>
              <a:rPr lang="en-US" sz="2200" dirty="0" err="1">
                <a:latin typeface="Bookman Old Style" pitchFamily="18" charset="0"/>
              </a:rPr>
              <a:t>послевоенное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время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Проникновенно</a:t>
            </a:r>
            <a:r>
              <a:rPr lang="en-US" sz="2200" dirty="0">
                <a:latin typeface="Bookman Old Style" pitchFamily="18" charset="0"/>
              </a:rPr>
              <a:t>, с </a:t>
            </a:r>
            <a:r>
              <a:rPr lang="en-US" sz="2200" dirty="0" err="1">
                <a:latin typeface="Bookman Old Style" pitchFamily="18" charset="0"/>
              </a:rPr>
              <a:t>большой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любовью</a:t>
            </a:r>
            <a:r>
              <a:rPr lang="en-US" sz="2200" dirty="0">
                <a:latin typeface="Bookman Old Style" pitchFamily="18" charset="0"/>
              </a:rPr>
              <a:t> к </a:t>
            </a:r>
            <a:r>
              <a:rPr lang="en-US" sz="2200" dirty="0" err="1">
                <a:latin typeface="Bookman Old Style" pitchFamily="18" charset="0"/>
              </a:rPr>
              <a:t>людям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рисует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автор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патриотизм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своих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героев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богатство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духовного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мира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святость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дружбы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борьбу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за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высокие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идеалы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морали</a:t>
            </a:r>
            <a:r>
              <a:rPr lang="en-US" sz="2200" dirty="0">
                <a:latin typeface="Bookman Old Style" pitchFamily="18" charset="0"/>
              </a:rPr>
              <a:t>. В </a:t>
            </a:r>
            <a:r>
              <a:rPr lang="en-US" sz="2200" dirty="0" err="1">
                <a:latin typeface="Bookman Old Style" pitchFamily="18" charset="0"/>
              </a:rPr>
              <a:t>центре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этого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многопланового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романа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жизнь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двух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семей</a:t>
            </a:r>
            <a:r>
              <a:rPr lang="en-US" sz="2200" dirty="0">
                <a:latin typeface="Bookman Old Style" pitchFamily="18" charset="0"/>
              </a:rPr>
              <a:t>: </a:t>
            </a:r>
            <a:r>
              <a:rPr lang="en-US" sz="2200" dirty="0" err="1">
                <a:latin typeface="Bookman Old Style" pitchFamily="18" charset="0"/>
              </a:rPr>
              <a:t>известного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хирурга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Яроша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журналиста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Шиковича</a:t>
            </a:r>
            <a:r>
              <a:rPr lang="en-US" sz="2200" dirty="0">
                <a:latin typeface="Bookman Old Style" pitchFamily="18" charset="0"/>
              </a:rPr>
              <a:t>. </a:t>
            </a:r>
            <a:r>
              <a:rPr lang="en-US" sz="2200" dirty="0" err="1">
                <a:latin typeface="Bookman Old Style" pitchFamily="18" charset="0"/>
              </a:rPr>
              <a:t>Со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многими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людьми</a:t>
            </a:r>
            <a:r>
              <a:rPr lang="en-US" sz="2200" dirty="0">
                <a:latin typeface="Bookman Old Style" pitchFamily="18" charset="0"/>
              </a:rPr>
              <a:t> и </a:t>
            </a:r>
            <a:r>
              <a:rPr lang="en-US" sz="2200" dirty="0" err="1">
                <a:latin typeface="Bookman Old Style" pitchFamily="18" charset="0"/>
              </a:rPr>
              <a:t>судьбами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переплетенными</a:t>
            </a:r>
            <a:r>
              <a:rPr lang="en-US" sz="2200" dirty="0">
                <a:latin typeface="Bookman Old Style" pitchFamily="18" charset="0"/>
              </a:rPr>
              <a:t> в </a:t>
            </a:r>
            <a:r>
              <a:rPr lang="en-US" sz="2200" dirty="0" err="1">
                <a:latin typeface="Bookman Old Style" pitchFamily="18" charset="0"/>
              </a:rPr>
              <a:t>замысловатом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интересном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сюжете</a:t>
            </a:r>
            <a:r>
              <a:rPr lang="en-US" sz="2200" dirty="0">
                <a:latin typeface="Bookman Old Style" pitchFamily="18" charset="0"/>
              </a:rPr>
              <a:t>, </a:t>
            </a:r>
            <a:r>
              <a:rPr lang="en-US" sz="2200" dirty="0" err="1">
                <a:latin typeface="Bookman Old Style" pitchFamily="18" charset="0"/>
              </a:rPr>
              <a:t>познакомит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этот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роман</a:t>
            </a:r>
            <a:r>
              <a:rPr lang="en-US" sz="2200" dirty="0">
                <a:latin typeface="Bookman Old Style" pitchFamily="18" charset="0"/>
              </a:rPr>
              <a:t> </a:t>
            </a:r>
            <a:r>
              <a:rPr lang="en-US" sz="2200" dirty="0" err="1">
                <a:latin typeface="Bookman Old Style" pitchFamily="18" charset="0"/>
              </a:rPr>
              <a:t>читателя</a:t>
            </a:r>
            <a:r>
              <a:rPr lang="en-US" sz="2200" dirty="0">
                <a:latin typeface="Bookman Old Style" pitchFamily="18" charset="0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4162184309"/>
      </p:ext>
    </p:extLst>
  </p:cSld>
  <p:clrMapOvr>
    <a:masterClrMapping/>
  </p:clrMapOvr>
  <p:transition spd="slow" advClick="0" advTm="34063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2183</Words>
  <Application>Microsoft Office PowerPoint</Application>
  <PresentationFormat>Произвольный</PresentationFormat>
  <Paragraphs>57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libr</cp:lastModifiedBy>
  <cp:revision>19</cp:revision>
  <dcterms:created xsi:type="dcterms:W3CDTF">2012-07-30T23:42:41Z</dcterms:created>
  <dcterms:modified xsi:type="dcterms:W3CDTF">2019-04-19T12:32:46Z</dcterms:modified>
</cp:coreProperties>
</file>