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301" r:id="rId6"/>
    <p:sldId id="261" r:id="rId7"/>
    <p:sldId id="273" r:id="rId8"/>
    <p:sldId id="263" r:id="rId9"/>
    <p:sldId id="276" r:id="rId10"/>
    <p:sldId id="274" r:id="rId11"/>
    <p:sldId id="275" r:id="rId12"/>
    <p:sldId id="269" r:id="rId13"/>
    <p:sldId id="264" r:id="rId14"/>
    <p:sldId id="270" r:id="rId15"/>
    <p:sldId id="265" r:id="rId16"/>
    <p:sldId id="266" r:id="rId17"/>
    <p:sldId id="288" r:id="rId18"/>
    <p:sldId id="289" r:id="rId19"/>
    <p:sldId id="271" r:id="rId20"/>
    <p:sldId id="267" r:id="rId21"/>
    <p:sldId id="272" r:id="rId22"/>
    <p:sldId id="280" r:id="rId23"/>
    <p:sldId id="283" r:id="rId24"/>
    <p:sldId id="284" r:id="rId25"/>
    <p:sldId id="279" r:id="rId26"/>
    <p:sldId id="281" r:id="rId27"/>
    <p:sldId id="285" r:id="rId28"/>
    <p:sldId id="287" r:id="rId29"/>
    <p:sldId id="278" r:id="rId30"/>
    <p:sldId id="286" r:id="rId31"/>
    <p:sldId id="293" r:id="rId32"/>
    <p:sldId id="294" r:id="rId33"/>
    <p:sldId id="295" r:id="rId34"/>
    <p:sldId id="297" r:id="rId35"/>
    <p:sldId id="290" r:id="rId36"/>
    <p:sldId id="282" r:id="rId37"/>
    <p:sldId id="277" r:id="rId38"/>
    <p:sldId id="291" r:id="rId39"/>
    <p:sldId id="292" r:id="rId40"/>
    <p:sldId id="298" r:id="rId41"/>
    <p:sldId id="299" r:id="rId42"/>
    <p:sldId id="300" r:id="rId43"/>
    <p:sldId id="268" r:id="rId44"/>
    <p:sldId id="303" r:id="rId45"/>
    <p:sldId id="302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e.wikipedia.org/wiki/%D0%9B%D0%B0%D1%86%D1%96%D0%BD%D1%81%D0%BA%D0%B0%D1%8F_%D0%BC%D0%BE%D0%B2%D0%B0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497638" y="863600"/>
            <a:ext cx="5694362" cy="2889250"/>
          </a:xfrm>
        </p:spPr>
        <p:txBody>
          <a:bodyPr anchor="b">
            <a:normAutofit/>
          </a:bodyPr>
          <a:lstStyle/>
          <a:p>
            <a:r>
              <a:rPr lang="ru-RU" sz="8000">
                <a:latin typeface="Franklin Gothic Medium"/>
                <a:cs typeface="Calibri Light"/>
              </a:rPr>
              <a:t>Станіслаў Манюшка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152162" y="4463151"/>
            <a:ext cx="5766669" cy="11477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800">
                <a:cs typeface="Calibri"/>
              </a:rPr>
              <a:t>Да 200-годдзя з дня нараджэння</a:t>
            </a:r>
          </a:p>
        </p:txBody>
      </p:sp>
      <p:pic>
        <p:nvPicPr>
          <p:cNvPr id="8" name="Picture 9" descr="A person wearing a suit and tie&#10;&#10;Description generated with very high confidence">
            <a:extLst>
              <a:ext uri="{FF2B5EF4-FFF2-40B4-BE49-F238E27FC236}">
                <a16:creationId xmlns="" xmlns:a16="http://schemas.microsoft.com/office/drawing/2014/main" id="{DF41EA7C-5F22-420B-8448-30D2936434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4617"/>
          <a:stretch/>
        </p:blipFill>
        <p:spPr>
          <a:xfrm>
            <a:off x="16813" y="10"/>
            <a:ext cx="6038511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36A63398-26CB-4028-9803-0273018B0822}"/>
              </a:ext>
            </a:extLst>
          </p:cNvPr>
          <p:cNvCxnSpPr/>
          <p:nvPr/>
        </p:nvCxnSpPr>
        <p:spPr>
          <a:xfrm>
            <a:off x="5854460" y="4380781"/>
            <a:ext cx="6104626" cy="23004"/>
          </a:xfrm>
          <a:prstGeom prst="straightConnector1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" name="Monyushko_Stanislav_-_Koncertnyj_polonez_Lya_Mazhor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7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3504" y="5957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3351">
        <p:fade/>
      </p:transition>
    </mc:Choice>
    <mc:Fallback>
      <p:transition spd="med" advTm="33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9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map&#10;&#10;Description generated with high confidence">
            <a:extLst>
              <a:ext uri="{FF2B5EF4-FFF2-40B4-BE49-F238E27FC236}">
                <a16:creationId xmlns="" xmlns:a16="http://schemas.microsoft.com/office/drawing/2014/main" id="{6282D5E6-B636-48D0-BB80-3A460DBCC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C4E40CF-D1CE-4688-8E77-5085C4249FE2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Манюшка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з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маці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за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фартэпіяна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6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98">
        <p:fade/>
      </p:transition>
    </mc:Choice>
    <mc:Fallback>
      <p:transition spd="med" advTm="50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vintage photo of a snow covered field&#10;&#10;Description generated with very high confidence">
            <a:extLst>
              <a:ext uri="{FF2B5EF4-FFF2-40B4-BE49-F238E27FC236}">
                <a16:creationId xmlns="" xmlns:a16="http://schemas.microsoft.com/office/drawing/2014/main" id="{7DFC9FC1-77EA-46C0-BAE0-1434AE1624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2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F27F463-6A48-43D2-84B9-08CE64EC8CA2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Убельскі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пейзаж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і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млыны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4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458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28">
        <p:fade/>
      </p:transition>
    </mc:Choice>
    <mc:Fallback>
      <p:transition spd="med" advTm="6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="" xmlns:a16="http://schemas.microsoft.com/office/drawing/2014/main" id="{96093685-7176-4A2F-B6D6-1B3565D4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815" b="10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775326E-808C-49C8-A0A1-A36F59C6B436}"/>
              </a:ext>
            </a:extLst>
          </p:cNvPr>
          <p:cNvSpPr txBox="1"/>
          <p:nvPr/>
        </p:nvSpPr>
        <p:spPr>
          <a:xfrm>
            <a:off x="856892" y="1676400"/>
            <a:ext cx="10478218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Open Sans"/>
              </a:rPr>
              <a:t>У 1827 </a:t>
            </a:r>
            <a:r>
              <a:rPr lang="en-US" sz="3200" dirty="0" err="1">
                <a:latin typeface="Open Sans"/>
              </a:rPr>
              <a:t>годзе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дзеля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адукацыі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сына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сям’я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Манюшкаў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пераязджае</a:t>
            </a:r>
            <a:r>
              <a:rPr lang="en-US" sz="3200" dirty="0">
                <a:latin typeface="Open Sans"/>
              </a:rPr>
              <a:t> ў </a:t>
            </a:r>
            <a:r>
              <a:rPr lang="en-US" sz="3200" dirty="0" err="1">
                <a:latin typeface="Open Sans"/>
              </a:rPr>
              <a:t>Варшаву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дзе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Станіслаў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вучыцца</a:t>
            </a:r>
            <a:r>
              <a:rPr lang="en-US" sz="3200" dirty="0">
                <a:latin typeface="Open Sans"/>
              </a:rPr>
              <a:t> ў </a:t>
            </a:r>
            <a:r>
              <a:rPr lang="en-US" sz="3200" dirty="0" err="1">
                <a:latin typeface="Open Sans"/>
              </a:rPr>
              <a:t>гімназіі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 smtClean="0">
                <a:latin typeface="Open Sans"/>
              </a:rPr>
              <a:t>піяраў</a:t>
            </a:r>
            <a:r>
              <a:rPr lang="ru-RU" sz="3200" dirty="0" smtClean="0">
                <a:latin typeface="Open Sans"/>
              </a:rPr>
              <a:t>*</a:t>
            </a:r>
            <a:r>
              <a:rPr lang="en-US" sz="3200" dirty="0" smtClean="0">
                <a:latin typeface="Open Sans"/>
              </a:rPr>
              <a:t> </a:t>
            </a:r>
            <a:r>
              <a:rPr lang="en-US" sz="3200" dirty="0">
                <a:latin typeface="Open Sans"/>
              </a:rPr>
              <a:t>і </a:t>
            </a:r>
            <a:r>
              <a:rPr lang="en-US" sz="3200" dirty="0" err="1">
                <a:latin typeface="Open Sans"/>
              </a:rPr>
              <a:t>займаецца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музыкай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пад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кіраўніцтвам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Аўгуста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Фрэера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але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 smtClean="0">
                <a:latin typeface="Open Sans"/>
              </a:rPr>
              <a:t>ўжо</a:t>
            </a:r>
            <a:r>
              <a:rPr lang="en-US" sz="3200" dirty="0" smtClean="0">
                <a:latin typeface="Open Sans"/>
              </a:rPr>
              <a:t> </a:t>
            </a:r>
            <a:r>
              <a:rPr lang="en-US" sz="3200" dirty="0">
                <a:latin typeface="Open Sans"/>
              </a:rPr>
              <a:t>ў 1830 </a:t>
            </a:r>
            <a:r>
              <a:rPr lang="en-US" sz="3200" dirty="0" err="1">
                <a:latin typeface="Open Sans"/>
              </a:rPr>
              <a:t>годзе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каб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працягваць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навучанне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Стася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Манюшкі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зноў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вяртаюцца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радзіму</a:t>
            </a:r>
            <a:r>
              <a:rPr lang="en-US" sz="3200" dirty="0">
                <a:latin typeface="Open Sans"/>
              </a:rPr>
              <a:t> і </a:t>
            </a:r>
            <a:r>
              <a:rPr lang="en-US" sz="3200" dirty="0" err="1">
                <a:latin typeface="Open Sans"/>
              </a:rPr>
              <a:t>пасяляюцца</a:t>
            </a:r>
            <a:r>
              <a:rPr lang="en-US" sz="3200" dirty="0">
                <a:latin typeface="Open Sans"/>
              </a:rPr>
              <a:t> ў </a:t>
            </a:r>
            <a:r>
              <a:rPr lang="en-US" sz="3200" dirty="0" err="1">
                <a:latin typeface="Open Sans"/>
              </a:rPr>
              <a:t>Мінску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дзе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жывуць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Высокім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рынку</a:t>
            </a:r>
            <a:r>
              <a:rPr lang="en-US" sz="3200" dirty="0">
                <a:latin typeface="Open Sans"/>
              </a:rPr>
              <a:t> (</a:t>
            </a:r>
            <a:r>
              <a:rPr lang="en-US" sz="3200" dirty="0" err="1">
                <a:latin typeface="Open Sans"/>
              </a:rPr>
              <a:t>цяпер</a:t>
            </a:r>
            <a:r>
              <a:rPr lang="en-US" sz="3200" dirty="0">
                <a:latin typeface="Open Sans"/>
              </a:rPr>
              <a:t> – </a:t>
            </a:r>
            <a:r>
              <a:rPr lang="en-US" sz="3200" dirty="0" err="1">
                <a:latin typeface="Open Sans"/>
              </a:rPr>
              <a:t>плошча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Свабоды</a:t>
            </a:r>
            <a:r>
              <a:rPr lang="en-US" sz="3200" dirty="0">
                <a:latin typeface="Open Sans"/>
              </a:rPr>
              <a:t>).</a:t>
            </a:r>
            <a:endParaRPr lang="en-US" sz="32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38653434-D7B0-48B5-901F-58BD5C14411C}"/>
              </a:ext>
            </a:extLst>
          </p:cNvPr>
          <p:cNvCxnSpPr/>
          <p:nvPr/>
        </p:nvCxnSpPr>
        <p:spPr>
          <a:xfrm flipH="1">
            <a:off x="629729" y="1390291"/>
            <a:ext cx="20128" cy="4120550"/>
          </a:xfrm>
          <a:prstGeom prst="straightConnector1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0" y="6519445"/>
            <a:ext cx="11745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</a:rPr>
              <a:t>ПІЯРЫ</a:t>
            </a:r>
            <a:r>
              <a:rPr lang="ru-RU" sz="1600" dirty="0">
                <a:latin typeface="Arial" panose="020B0604020202020204" pitchFamily="34" charset="0"/>
              </a:rPr>
              <a:t> (лац</a:t>
            </a:r>
            <a:r>
              <a:rPr lang="ru-RU" sz="1600" dirty="0">
                <a:latin typeface="Arial" panose="020B0604020202020204" pitchFamily="34" charset="0"/>
                <a:hlinkClick r:id="rId3" tooltip="Лацінская мова"/>
              </a:rPr>
              <a:t>.</a:t>
            </a:r>
            <a:r>
              <a:rPr lang="ru-RU" sz="1600" dirty="0">
                <a:latin typeface="Arial" panose="020B0604020202020204" pitchFamily="34" charset="0"/>
              </a:rPr>
              <a:t>: </a:t>
            </a:r>
            <a:r>
              <a:rPr lang="en-US" sz="1600" i="1" dirty="0" err="1">
                <a:latin typeface="Arial" panose="020B0604020202020204" pitchFamily="34" charset="0"/>
              </a:rPr>
              <a:t>patres</a:t>
            </a:r>
            <a:r>
              <a:rPr lang="en-US" sz="1600" i="1" dirty="0">
                <a:latin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</a:rPr>
              <a:t>scholarum</a:t>
            </a:r>
            <a:r>
              <a:rPr lang="en-US" sz="1600" i="1" dirty="0">
                <a:latin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</a:rPr>
              <a:t>piarum</a:t>
            </a:r>
            <a:r>
              <a:rPr lang="en-US" sz="1600" dirty="0">
                <a:latin typeface="Arial" panose="020B0604020202020204" pitchFamily="34" charset="0"/>
              </a:rPr>
              <a:t> – </a:t>
            </a:r>
            <a:r>
              <a:rPr lang="ru-RU" sz="1600" dirty="0" err="1">
                <a:latin typeface="Arial" panose="020B0604020202020204" pitchFamily="34" charset="0"/>
              </a:rPr>
              <a:t>айцы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пабожных</a:t>
            </a:r>
            <a:r>
              <a:rPr lang="ru-RU" sz="1600" dirty="0">
                <a:latin typeface="Arial" panose="020B0604020202020204" pitchFamily="34" charset="0"/>
              </a:rPr>
              <a:t> школ), </a:t>
            </a:r>
            <a:r>
              <a:rPr lang="ru-RU" sz="1600" dirty="0" err="1">
                <a:latin typeface="Arial" panose="020B0604020202020204" pitchFamily="34" charset="0"/>
              </a:rPr>
              <a:t>каталіцкі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манаскі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ордэн</a:t>
            </a:r>
            <a:r>
              <a:rPr lang="ru-RU" sz="1600" dirty="0">
                <a:latin typeface="Arial" panose="020B0604020202020204" pitchFamily="34" charset="0"/>
              </a:rPr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75204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28771">
        <p:fade/>
      </p:transition>
    </mc:Choice>
    <mc:Fallback>
      <p:transition spd="med" advTm="287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="" xmlns:a16="http://schemas.microsoft.com/office/drawing/2014/main" id="{3A826B85-D58A-48FB-ABB8-881A5F8CC2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6EDB473-F229-4155-946A-3628BE0BB955}"/>
              </a:ext>
            </a:extLst>
          </p:cNvPr>
          <p:cNvSpPr txBox="1"/>
          <p:nvPr/>
        </p:nvSpPr>
        <p:spPr>
          <a:xfrm>
            <a:off x="960120" y="5419725"/>
            <a:ext cx="10271760" cy="93662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Палац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Манюшкаў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у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Смілавічах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. 1917 г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="" xmlns:a16="http://schemas.microsoft.com/office/drawing/2014/main" id="{20B579A7-44A3-4863-B4F6-E1E3D667A5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60120" y="990600"/>
            <a:ext cx="10271760" cy="43053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vintage photo of an old building&#10;&#10;Description generated with very high confidence">
            <a:extLst>
              <a:ext uri="{FF2B5EF4-FFF2-40B4-BE49-F238E27FC236}">
                <a16:creationId xmlns="" xmlns:a16="http://schemas.microsoft.com/office/drawing/2014/main" id="{19D54698-54F5-4DCC-9E1C-FD4D7B5FA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44" r="2" b="5513"/>
          <a:stretch/>
        </p:blipFill>
        <p:spPr>
          <a:xfrm>
            <a:off x="1281684" y="1309878"/>
            <a:ext cx="9628632" cy="36667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3971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29">
        <p:fade/>
      </p:transition>
    </mc:Choice>
    <mc:Fallback>
      <p:transition spd="med" advTm="42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="" xmlns:a16="http://schemas.microsoft.com/office/drawing/2014/main" id="{96093685-7176-4A2F-B6D6-1B3565D4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815" b="10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EB32F66-B61B-49B9-A16A-EA11E11DC5F9}"/>
              </a:ext>
            </a:extLst>
          </p:cNvPr>
          <p:cNvSpPr txBox="1"/>
          <p:nvPr/>
        </p:nvSpPr>
        <p:spPr>
          <a:xfrm>
            <a:off x="1143020" y="428177"/>
            <a:ext cx="11048980" cy="6001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latin typeface="Open Sans"/>
              </a:rPr>
              <a:t>Станіслаў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вучыцца</a:t>
            </a:r>
            <a:r>
              <a:rPr lang="en-US" sz="3200" dirty="0">
                <a:latin typeface="Open Sans"/>
              </a:rPr>
              <a:t> ў </a:t>
            </a:r>
            <a:r>
              <a:rPr lang="en-US" sz="3200" dirty="0" err="1">
                <a:latin typeface="Open Sans"/>
              </a:rPr>
              <a:t>Мінскай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гімназіі</a:t>
            </a:r>
            <a:r>
              <a:rPr lang="en-US" sz="3200" dirty="0">
                <a:latin typeface="Open Sans"/>
              </a:rPr>
              <a:t>.  </a:t>
            </a:r>
            <a:r>
              <a:rPr lang="en-US" sz="3200" dirty="0" err="1">
                <a:latin typeface="Open Sans"/>
              </a:rPr>
              <a:t>Пачынае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займацца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музыкай</a:t>
            </a:r>
            <a:r>
              <a:rPr lang="en-US" sz="3200" dirty="0">
                <a:latin typeface="Open Sans"/>
              </a:rPr>
              <a:t> у </a:t>
            </a:r>
            <a:r>
              <a:rPr lang="en-US" sz="3200" dirty="0" err="1">
                <a:latin typeface="Open Sans"/>
              </a:rPr>
              <a:t>вядомага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мясцовага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настаўніка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кіраўніка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Мінскага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аркестра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Дамініка</a:t>
            </a:r>
            <a:r>
              <a:rPr lang="en-US" sz="3200" dirty="0">
                <a:latin typeface="Open Sans"/>
              </a:rPr>
              <a:t> </a:t>
            </a:r>
            <a:r>
              <a:rPr lang="be-BY" sz="3200" dirty="0">
                <a:latin typeface="Open Sans"/>
              </a:rPr>
              <a:t>Стэфаноˊ</a:t>
            </a:r>
            <a:r>
              <a:rPr lang="be-BY" sz="3200" dirty="0" smtClean="0">
                <a:latin typeface="Open Sans"/>
              </a:rPr>
              <a:t>віча</a:t>
            </a:r>
            <a:r>
              <a:rPr lang="en-US" sz="3200" dirty="0" smtClean="0">
                <a:latin typeface="Open Sans"/>
              </a:rPr>
              <a:t>. </a:t>
            </a:r>
            <a:r>
              <a:rPr lang="en-US" sz="3200" dirty="0" err="1">
                <a:latin typeface="Open Sans"/>
              </a:rPr>
              <a:t>Праз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шмат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гадоў</a:t>
            </a:r>
            <a:r>
              <a:rPr lang="en-US" sz="3200" dirty="0">
                <a:latin typeface="Open Sans"/>
              </a:rPr>
              <a:t>, у 1856-м, </a:t>
            </a:r>
            <a:r>
              <a:rPr lang="en-US" sz="3200" dirty="0" err="1">
                <a:latin typeface="Open Sans"/>
              </a:rPr>
              <a:t>Манюшка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азіраючыся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свой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жыццёвы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шлях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пісаў</a:t>
            </a:r>
            <a:r>
              <a:rPr lang="en-US" sz="3200" dirty="0">
                <a:latin typeface="Open Sans"/>
              </a:rPr>
              <a:t> у </a:t>
            </a:r>
            <a:r>
              <a:rPr lang="en-US" sz="3200" dirty="0" err="1">
                <a:latin typeface="Open Sans"/>
              </a:rPr>
              <a:t>лісце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smtClean="0">
                <a:latin typeface="Open Sans"/>
              </a:rPr>
              <a:t>А</a:t>
            </a:r>
            <a:r>
              <a:rPr lang="en-US" sz="3200" dirty="0">
                <a:latin typeface="Open Sans"/>
              </a:rPr>
              <a:t>. </a:t>
            </a:r>
            <a:r>
              <a:rPr lang="en-US" sz="3200" dirty="0" err="1">
                <a:latin typeface="Open Sans"/>
              </a:rPr>
              <a:t>Кіркору</a:t>
            </a:r>
            <a:r>
              <a:rPr lang="en-US" sz="3200" dirty="0">
                <a:latin typeface="Open Sans"/>
              </a:rPr>
              <a:t>: “</a:t>
            </a:r>
            <a:r>
              <a:rPr lang="en-US" sz="3200" dirty="0" err="1">
                <a:latin typeface="Open Sans"/>
              </a:rPr>
              <a:t>Маімі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настаўнікамі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фартэпіяннай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музыкі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былі</a:t>
            </a:r>
            <a:r>
              <a:rPr lang="en-US" sz="3200" dirty="0">
                <a:latin typeface="Open Sans"/>
              </a:rPr>
              <a:t>: у </a:t>
            </a:r>
            <a:r>
              <a:rPr lang="en-US" sz="3200" dirty="0" err="1">
                <a:latin typeface="Open Sans"/>
              </a:rPr>
              <a:t>вёсцы</a:t>
            </a:r>
            <a:r>
              <a:rPr lang="en-US" sz="3200" dirty="0">
                <a:latin typeface="Open Sans"/>
              </a:rPr>
              <a:t> – </a:t>
            </a:r>
            <a:r>
              <a:rPr lang="en-US" sz="3200" dirty="0" err="1">
                <a:latin typeface="Open Sans"/>
              </a:rPr>
              <a:t>мая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маці</a:t>
            </a:r>
            <a:r>
              <a:rPr lang="en-US" sz="3200" dirty="0">
                <a:latin typeface="Open Sans"/>
              </a:rPr>
              <a:t>, у </a:t>
            </a:r>
            <a:r>
              <a:rPr lang="en-US" sz="3200" dirty="0" err="1">
                <a:latin typeface="Open Sans"/>
              </a:rPr>
              <a:t>Варшаве</a:t>
            </a:r>
            <a:r>
              <a:rPr lang="en-US" sz="3200" dirty="0">
                <a:latin typeface="Open Sans"/>
              </a:rPr>
              <a:t> – </a:t>
            </a:r>
            <a:r>
              <a:rPr lang="en-US" sz="3200" dirty="0" err="1">
                <a:latin typeface="Open Sans"/>
              </a:rPr>
              <a:t>слаўны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арганіст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Фрэер</a:t>
            </a:r>
            <a:r>
              <a:rPr lang="en-US" sz="3200" dirty="0">
                <a:latin typeface="Open Sans"/>
              </a:rPr>
              <a:t>, у </a:t>
            </a:r>
            <a:r>
              <a:rPr lang="en-US" sz="3200" dirty="0" err="1">
                <a:latin typeface="Open Sans"/>
              </a:rPr>
              <a:t>Мінску</a:t>
            </a:r>
            <a:r>
              <a:rPr lang="en-US" sz="3200" dirty="0">
                <a:latin typeface="Open Sans"/>
              </a:rPr>
              <a:t> – </a:t>
            </a:r>
            <a:r>
              <a:rPr lang="en-US" sz="3200" dirty="0" err="1">
                <a:latin typeface="Open Sans"/>
              </a:rPr>
              <a:t>мой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бясцэнны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Дамінік</a:t>
            </a:r>
            <a:r>
              <a:rPr lang="en-US" sz="3200" dirty="0">
                <a:latin typeface="Open Sans"/>
              </a:rPr>
              <a:t> </a:t>
            </a:r>
            <a:r>
              <a:rPr lang="be-BY" sz="3200" dirty="0">
                <a:latin typeface="Open Sans"/>
              </a:rPr>
              <a:t>Стэфаноˊ</a:t>
            </a:r>
            <a:r>
              <a:rPr lang="be-BY" sz="3200" dirty="0" smtClean="0">
                <a:latin typeface="Open Sans"/>
              </a:rPr>
              <a:t>віч</a:t>
            </a:r>
            <a:r>
              <a:rPr lang="en-US" sz="3200" dirty="0" smtClean="0">
                <a:latin typeface="Open Sans"/>
              </a:rPr>
              <a:t>. </a:t>
            </a:r>
            <a:r>
              <a:rPr lang="en-US" sz="3200" dirty="0" err="1">
                <a:latin typeface="Open Sans"/>
              </a:rPr>
              <a:t>Гэты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апошні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улюбёны</a:t>
            </a:r>
            <a:r>
              <a:rPr lang="en-US" sz="3200" dirty="0">
                <a:latin typeface="Open Sans"/>
              </a:rPr>
              <a:t> ў </a:t>
            </a:r>
            <a:r>
              <a:rPr lang="en-US" sz="3200" dirty="0" err="1">
                <a:latin typeface="Open Sans"/>
              </a:rPr>
              <a:t>сваё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мастацтва</a:t>
            </a:r>
            <a:r>
              <a:rPr lang="en-US" sz="3200" dirty="0">
                <a:latin typeface="Open Sans"/>
              </a:rPr>
              <a:t> і </a:t>
            </a:r>
            <a:r>
              <a:rPr lang="en-US" sz="3200" dirty="0" err="1">
                <a:latin typeface="Open Sans"/>
              </a:rPr>
              <a:t>здольны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ацаніць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маё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гэткае</a:t>
            </a:r>
            <a:r>
              <a:rPr lang="en-US" sz="3200" dirty="0">
                <a:latin typeface="Open Sans"/>
              </a:rPr>
              <a:t> ж </a:t>
            </a:r>
            <a:r>
              <a:rPr lang="en-US" sz="3200" dirty="0" err="1">
                <a:latin typeface="Open Sans"/>
              </a:rPr>
              <a:t>імкненне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да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музыкі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змог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так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умела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скіраваць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яго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маю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карысць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што</a:t>
            </a:r>
            <a:r>
              <a:rPr lang="en-US" sz="3200" dirty="0">
                <a:latin typeface="Open Sans"/>
              </a:rPr>
              <a:t> з </a:t>
            </a:r>
            <a:r>
              <a:rPr lang="en-US" sz="3200" dirty="0" err="1">
                <a:latin typeface="Open Sans"/>
              </a:rPr>
              <a:t>таго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часу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музыка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стала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для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мяне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самай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важнай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мэтай</a:t>
            </a:r>
            <a:r>
              <a:rPr lang="en-US" sz="3200" dirty="0">
                <a:latin typeface="Open Sans"/>
              </a:rPr>
              <a:t>”.</a:t>
            </a:r>
            <a:endParaRPr lang="en-US" sz="32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DE55529B-B976-4AAF-A255-65E86E5F1FB6}"/>
              </a:ext>
            </a:extLst>
          </p:cNvPr>
          <p:cNvCxnSpPr/>
          <p:nvPr/>
        </p:nvCxnSpPr>
        <p:spPr>
          <a:xfrm>
            <a:off x="1046711" y="283335"/>
            <a:ext cx="0" cy="6146485"/>
          </a:xfrm>
          <a:prstGeom prst="straightConnector1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098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42950">
        <p:fade/>
      </p:transition>
    </mc:Choice>
    <mc:Fallback>
      <p:transition spd="med" advTm="42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707FC24-6981-43D9-B525-C7832BA224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ABECCD3-CC40-4AEB-8E29-2AED12534213}"/>
              </a:ext>
            </a:extLst>
          </p:cNvPr>
          <p:cNvSpPr txBox="1"/>
          <p:nvPr/>
        </p:nvSpPr>
        <p:spPr>
          <a:xfrm>
            <a:off x="584800" y="613555"/>
            <a:ext cx="4022963" cy="555199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Дамінік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be-BY" sz="4800" dirty="0">
                <a:solidFill>
                  <a:schemeClr val="bg1"/>
                </a:solidFill>
                <a:latin typeface="+mj-lt"/>
              </a:rPr>
              <a:t>Стэфаноˊ</a:t>
            </a:r>
            <a:r>
              <a:rPr lang="be-BY" sz="4800" dirty="0" smtClean="0">
                <a:solidFill>
                  <a:schemeClr val="bg1"/>
                </a:solidFill>
                <a:latin typeface="+mj-lt"/>
              </a:rPr>
              <a:t>віч </a:t>
            </a:r>
            <a:r>
              <a:rPr lang="en-US" sz="4800" dirty="0" err="1" smtClean="0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настаўнік</a:t>
            </a:r>
            <a:r>
              <a:rPr lang="en-US" sz="4800" dirty="0" smtClean="0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музыкі</a:t>
            </a:r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 ў </a:t>
            </a:r>
            <a:r>
              <a:rPr lang="en-US" sz="4800" dirty="0" smtClean="0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М</a:t>
            </a:r>
            <a:r>
              <a:rPr lang="be-BY" sz="4800" dirty="0" smtClean="0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і</a:t>
            </a:r>
            <a:r>
              <a:rPr lang="en-US" sz="4800" dirty="0" err="1" smtClean="0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нску</a:t>
            </a:r>
            <a:endParaRPr lang="en-US" sz="4800" dirty="0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2" name="Picture 2" descr="A drawing of a person&#10;&#10;Description generated with high confidence">
            <a:extLst>
              <a:ext uri="{FF2B5EF4-FFF2-40B4-BE49-F238E27FC236}">
                <a16:creationId xmlns="" xmlns:a16="http://schemas.microsoft.com/office/drawing/2014/main" id="{B5F1CD4F-2785-410B-B73B-7583F17B1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272" y="492573"/>
            <a:ext cx="6206644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79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25">
        <p:fade/>
      </p:transition>
    </mc:Choice>
    <mc:Fallback>
      <p:transition spd="med" advTm="50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 old photo of a building&#10;&#10;Description generated with very high confidence">
            <a:extLst>
              <a:ext uri="{FF2B5EF4-FFF2-40B4-BE49-F238E27FC236}">
                <a16:creationId xmlns="" xmlns:a16="http://schemas.microsoft.com/office/drawing/2014/main" id="{D04535AC-7C44-478C-98CF-D3895FB44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9" b="85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9885BB-8775-4747-82C0-9644BC2771C0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Будынак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Мінскай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мужчынскай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гімназіі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у </a:t>
            </a:r>
            <a:r>
              <a:rPr lang="en-US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якой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навучаўся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Станіслаў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Ма</a:t>
            </a:r>
            <a:r>
              <a:rPr lang="be-BY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н</a:t>
            </a:r>
            <a:r>
              <a:rPr lang="en-US" sz="25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юшка</a:t>
            </a:r>
            <a:endParaRPr lang="en-US" sz="25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5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246">
        <p:fade/>
      </p:transition>
    </mc:Choice>
    <mc:Fallback>
      <p:transition spd="med" advTm="62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D7F6E36-8563-4B35-985E-1A7EEE9D87CB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Стась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Манюшка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ў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мундзірчыку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вучня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мінскай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гімназіі</a:t>
            </a:r>
            <a:endParaRPr lang="en-US" sz="41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A picture containing text&#10;&#10;Description generated with high confidence">
            <a:extLst>
              <a:ext uri="{FF2B5EF4-FFF2-40B4-BE49-F238E27FC236}">
                <a16:creationId xmlns="" xmlns:a16="http://schemas.microsoft.com/office/drawing/2014/main" id="{73A8BB14-F231-44AA-A2C0-D7A04B54B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847" y="205026"/>
            <a:ext cx="3771269" cy="641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3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21">
        <p:fade/>
      </p:transition>
    </mc:Choice>
    <mc:Fallback>
      <p:transition spd="med" advTm="70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text, book, old&#10;&#10;Description generated with very high confidence">
            <a:extLst>
              <a:ext uri="{FF2B5EF4-FFF2-40B4-BE49-F238E27FC236}">
                <a16:creationId xmlns="" xmlns:a16="http://schemas.microsoft.com/office/drawing/2014/main" id="{18CE7888-6633-4801-8401-A729301A4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65AFD19-CF32-4F9E-B619-6F4584C9CF4D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Васямнаццацігадовы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Станіслаў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за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кнігай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Убель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658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88">
        <p:fade/>
      </p:transition>
    </mc:Choice>
    <mc:Fallback>
      <p:transition spd="med" advTm="47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="" xmlns:a16="http://schemas.microsoft.com/office/drawing/2014/main" id="{96093685-7176-4A2F-B6D6-1B3565D4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815" b="10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975CE08-3857-4D89-B752-349F4F794981}"/>
              </a:ext>
            </a:extLst>
          </p:cNvPr>
          <p:cNvSpPr txBox="1"/>
          <p:nvPr/>
        </p:nvSpPr>
        <p:spPr>
          <a:xfrm>
            <a:off x="1205400" y="1453972"/>
            <a:ext cx="10834797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latin typeface="Open Sans"/>
              </a:rPr>
              <a:t>Хутка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гасцінная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кватэра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Манюшкаў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ператварылася</a:t>
            </a:r>
            <a:r>
              <a:rPr lang="en-US" sz="3200" dirty="0">
                <a:latin typeface="Open Sans"/>
              </a:rPr>
              <a:t> ў </a:t>
            </a:r>
            <a:r>
              <a:rPr lang="en-US" sz="3200" dirty="0" err="1">
                <a:latin typeface="Open Sans"/>
              </a:rPr>
              <a:t>своеасаблівы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мастацкі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салон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дзе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амаль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кожны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дзень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па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ініцыятыве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маці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кампазітара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збіралася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тагачасная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мінская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інтэлігенцыя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сучаснікі</a:t>
            </a:r>
            <a:r>
              <a:rPr lang="en-US" sz="3200" dirty="0">
                <a:latin typeface="Open Sans"/>
              </a:rPr>
              <a:t> і </a:t>
            </a:r>
            <a:r>
              <a:rPr lang="en-US" sz="3200" dirty="0" err="1">
                <a:latin typeface="Open Sans"/>
              </a:rPr>
              <a:t>сябры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Манюшкаў</a:t>
            </a:r>
            <a:r>
              <a:rPr lang="en-US" sz="3200" dirty="0">
                <a:latin typeface="Open Sans"/>
              </a:rPr>
              <a:t> – </a:t>
            </a:r>
            <a:r>
              <a:rPr lang="en-US" sz="3200" dirty="0" err="1">
                <a:latin typeface="Open Sans"/>
              </a:rPr>
              <a:t>музыканты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артысты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мастакі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сярод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якіх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былі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Валенцій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Ваньковіч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Ян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Дамель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Пётр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Каруфа-Корбут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Дамінік</a:t>
            </a:r>
            <a:r>
              <a:rPr lang="en-US" sz="3200" dirty="0">
                <a:latin typeface="Open Sans"/>
              </a:rPr>
              <a:t> </a:t>
            </a:r>
            <a:r>
              <a:rPr lang="be-BY" sz="3200" dirty="0">
                <a:latin typeface="Open Sans"/>
              </a:rPr>
              <a:t>Стэфаноˊвіч </a:t>
            </a:r>
            <a:r>
              <a:rPr lang="en-US" sz="3200" dirty="0" smtClean="0">
                <a:latin typeface="Open Sans"/>
              </a:rPr>
              <a:t>.</a:t>
            </a:r>
            <a:endParaRPr lang="en-US" sz="32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D50FA230-5FBE-4116-BCFD-B421B472877F}"/>
              </a:ext>
            </a:extLst>
          </p:cNvPr>
          <p:cNvCxnSpPr/>
          <p:nvPr/>
        </p:nvCxnSpPr>
        <p:spPr>
          <a:xfrm flipH="1">
            <a:off x="1024842" y="1086261"/>
            <a:ext cx="28755" cy="4068790"/>
          </a:xfrm>
          <a:prstGeom prst="straightConnector1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048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19927">
        <p:fade/>
      </p:transition>
    </mc:Choice>
    <mc:Fallback>
      <p:transition spd="med" advTm="199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close up of a piece of paper&#10;&#10;Description generated with very high confidence">
            <a:extLst>
              <a:ext uri="{FF2B5EF4-FFF2-40B4-BE49-F238E27FC236}">
                <a16:creationId xmlns="" xmlns:a16="http://schemas.microsoft.com/office/drawing/2014/main" id="{085C5079-A058-48B2-B6A7-310D9551BA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4156" b="553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CB2EA55-4F08-4275-B69A-9F0F3FEEEDBD}"/>
              </a:ext>
            </a:extLst>
          </p:cNvPr>
          <p:cNvSpPr txBox="1"/>
          <p:nvPr/>
        </p:nvSpPr>
        <p:spPr>
          <a:xfrm>
            <a:off x="1437736" y="1481796"/>
            <a:ext cx="9503433" cy="290051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Абяры</a:t>
            </a:r>
            <a:r>
              <a:rPr lang="en-US" sz="40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мэтай</a:t>
            </a:r>
            <a:r>
              <a:rPr lang="en-US" sz="40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жыцця</a:t>
            </a:r>
            <a:r>
              <a:rPr lang="en-US" sz="40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мастацтва</a:t>
            </a:r>
            <a:r>
              <a:rPr lang="en-US" sz="40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і </a:t>
            </a:r>
            <a:r>
              <a:rPr lang="en-US" sz="40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займайся</a:t>
            </a:r>
            <a:r>
              <a:rPr lang="en-US" sz="40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ім</a:t>
            </a:r>
            <a:r>
              <a:rPr lang="en-US" sz="40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так</a:t>
            </a:r>
            <a:r>
              <a:rPr lang="en-US" sz="40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40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каб</a:t>
            </a:r>
            <a:r>
              <a:rPr lang="en-US" sz="40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яно</a:t>
            </a:r>
            <a:r>
              <a:rPr lang="en-US" sz="40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магло</a:t>
            </a:r>
            <a:r>
              <a:rPr lang="en-US" sz="40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прыносіць</a:t>
            </a:r>
            <a:r>
              <a:rPr lang="en-US" sz="40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радасць</a:t>
            </a:r>
            <a:r>
              <a:rPr lang="en-US" sz="40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і </a:t>
            </a:r>
            <a:r>
              <a:rPr lang="en-US" sz="40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падтрымку</a:t>
            </a:r>
            <a:r>
              <a:rPr lang="en-US" sz="40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людзям</a:t>
            </a:r>
            <a:r>
              <a:rPr lang="en-US" sz="40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...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000" i="1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                                             </a:t>
            </a:r>
            <a:r>
              <a:rPr lang="en-US" sz="4000" i="1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</a:t>
            </a:r>
            <a:r>
              <a:rPr lang="en-US" sz="40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40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Манюшка</a:t>
            </a:r>
            <a:endParaRPr lang="en-US" sz="4000" i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74843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8139">
        <p:fade/>
      </p:transition>
    </mc:Choice>
    <mc:Fallback>
      <p:transition spd="med" advTm="81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683CEC-8484-4A9A-A940-B6B4C6007B7E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мінскім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доме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Манюшкаў</a:t>
            </a:r>
            <a:r>
              <a:rPr lang="en-US" sz="34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30-ыя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гг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XX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ст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endParaRPr lang="en-US" dirty="0"/>
          </a:p>
        </p:txBody>
      </p:sp>
      <p:cxnSp>
        <p:nvCxnSpPr>
          <p:cNvPr id="7" name="Straight Connector 10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vintage photo of a group of people sitting at a table&#10;&#10;Description generated with very high confidence">
            <a:extLst>
              <a:ext uri="{FF2B5EF4-FFF2-40B4-BE49-F238E27FC236}">
                <a16:creationId xmlns="" xmlns:a16="http://schemas.microsoft.com/office/drawing/2014/main" id="{19A7E36D-FD55-4710-BDB8-053A16EF6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856694"/>
            <a:ext cx="6553545" cy="51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79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238">
        <p:fade/>
      </p:transition>
    </mc:Choice>
    <mc:Fallback>
      <p:transition spd="med" advTm="72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="" xmlns:a16="http://schemas.microsoft.com/office/drawing/2014/main" id="{96093685-7176-4A2F-B6D6-1B3565D4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815" b="10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4619732-FC8D-4198-AD99-C6662559A217}"/>
              </a:ext>
            </a:extLst>
          </p:cNvPr>
          <p:cNvSpPr txBox="1"/>
          <p:nvPr/>
        </p:nvSpPr>
        <p:spPr>
          <a:xfrm>
            <a:off x="1245078" y="785003"/>
            <a:ext cx="10492595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Open Sans"/>
              </a:rPr>
              <a:t> У 1840 </a:t>
            </a:r>
            <a:r>
              <a:rPr lang="en-US" sz="3200" dirty="0" err="1">
                <a:latin typeface="Open Sans"/>
              </a:rPr>
              <a:t>годзе</a:t>
            </a:r>
            <a:r>
              <a:rPr lang="en-US" sz="3200" dirty="0">
                <a:latin typeface="Open Sans"/>
              </a:rPr>
              <a:t>  </a:t>
            </a:r>
            <a:r>
              <a:rPr lang="en-US" sz="3200" dirty="0" err="1">
                <a:latin typeface="Open Sans"/>
              </a:rPr>
              <a:t>Манюшка</a:t>
            </a:r>
            <a:r>
              <a:rPr lang="en-US" sz="3200" dirty="0">
                <a:latin typeface="Open Sans"/>
              </a:rPr>
              <a:t>  </a:t>
            </a:r>
            <a:r>
              <a:rPr lang="en-US" sz="3200" dirty="0" err="1">
                <a:latin typeface="Open Sans"/>
              </a:rPr>
              <a:t>пераязджае</a:t>
            </a:r>
            <a:r>
              <a:rPr lang="en-US" sz="3200" dirty="0">
                <a:latin typeface="Open Sans"/>
              </a:rPr>
              <a:t> ў </a:t>
            </a:r>
            <a:r>
              <a:rPr lang="en-US" sz="3200" dirty="0" err="1">
                <a:latin typeface="Open Sans"/>
              </a:rPr>
              <a:t>Вільню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дзе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працуе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як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арганіст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касцёла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Святога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Яна</a:t>
            </a:r>
            <a:r>
              <a:rPr lang="en-US" sz="3200" dirty="0">
                <a:latin typeface="Open Sans"/>
              </a:rPr>
              <a:t>. У </a:t>
            </a:r>
            <a:r>
              <a:rPr lang="en-US" sz="3200" dirty="0" err="1">
                <a:latin typeface="Open Sans"/>
              </a:rPr>
              <a:t>гэты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час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кампазітар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стварае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сям’ю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ажаніўшыся</a:t>
            </a:r>
            <a:r>
              <a:rPr lang="en-US" sz="3200" dirty="0">
                <a:latin typeface="Open Sans"/>
              </a:rPr>
              <a:t> з </a:t>
            </a:r>
            <a:r>
              <a:rPr lang="en-US" sz="3200" dirty="0" err="1">
                <a:latin typeface="Open Sans"/>
              </a:rPr>
              <a:t>Аляксандрай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Мюлер</a:t>
            </a:r>
            <a:r>
              <a:rPr lang="en-US" sz="3200" dirty="0">
                <a:latin typeface="Open Sans"/>
              </a:rPr>
              <a:t>. </a:t>
            </a:r>
            <a:r>
              <a:rPr lang="en-US" sz="3200" dirty="0" err="1">
                <a:latin typeface="Open Sans"/>
              </a:rPr>
              <a:t>Пазнаёміўшыся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яшчэ</a:t>
            </a:r>
            <a:r>
              <a:rPr lang="en-US" sz="3200" dirty="0">
                <a:latin typeface="Open Sans"/>
              </a:rPr>
              <a:t> ў </a:t>
            </a:r>
            <a:r>
              <a:rPr lang="en-US" sz="3200" dirty="0" err="1">
                <a:latin typeface="Open Sans"/>
              </a:rPr>
              <a:t>юнацтве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яны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пранеслі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сваё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каханне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праз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ўсё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жыццё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захавалі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яго</a:t>
            </a:r>
            <a:r>
              <a:rPr lang="en-US" sz="3200" dirty="0">
                <a:latin typeface="Open Sans"/>
              </a:rPr>
              <a:t> і </a:t>
            </a:r>
            <a:r>
              <a:rPr lang="en-US" sz="3200" dirty="0" err="1">
                <a:latin typeface="Open Sans"/>
              </a:rPr>
              <a:t>збераглі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пражыўшы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разам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трыццаць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гадоў</a:t>
            </a:r>
            <a:r>
              <a:rPr lang="en-US" sz="3200" dirty="0">
                <a:latin typeface="Open Sans"/>
              </a:rPr>
              <a:t>. </a:t>
            </a:r>
            <a:r>
              <a:rPr lang="en-US" sz="3200" dirty="0" err="1">
                <a:latin typeface="Open Sans"/>
              </a:rPr>
              <a:t>Пра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 smtClean="0">
                <a:latin typeface="Open Sans"/>
              </a:rPr>
              <a:t>гэты</a:t>
            </a:r>
            <a:r>
              <a:rPr lang="be-BY" sz="3200" dirty="0" smtClean="0">
                <a:latin typeface="Open Sans"/>
              </a:rPr>
              <a:t>я</a:t>
            </a:r>
            <a:r>
              <a:rPr lang="en-US" sz="3200" dirty="0" smtClean="0">
                <a:latin typeface="Open Sans"/>
              </a:rPr>
              <a:t> </a:t>
            </a:r>
            <a:r>
              <a:rPr lang="en-US" sz="3200" dirty="0" err="1" smtClean="0">
                <a:latin typeface="Open Sans"/>
              </a:rPr>
              <a:t>рамантычны</a:t>
            </a:r>
            <a:r>
              <a:rPr lang="be-BY" sz="3200" dirty="0" smtClean="0">
                <a:latin typeface="Open Sans"/>
              </a:rPr>
              <a:t>я</a:t>
            </a:r>
            <a:r>
              <a:rPr lang="en-US" sz="3200" dirty="0" smtClean="0">
                <a:latin typeface="Open Sans"/>
              </a:rPr>
              <a:t> </a:t>
            </a:r>
            <a:r>
              <a:rPr lang="be-BY" sz="3200" dirty="0" smtClean="0">
                <a:latin typeface="Open Sans"/>
              </a:rPr>
              <a:t>адносіны</a:t>
            </a:r>
            <a:r>
              <a:rPr lang="en-US" sz="3200" dirty="0" smtClean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сведчыць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эпісталярная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спадчына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якая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выйшла</a:t>
            </a:r>
            <a:r>
              <a:rPr lang="en-US" sz="3200" dirty="0">
                <a:latin typeface="Open Sans"/>
              </a:rPr>
              <a:t> ў </a:t>
            </a:r>
            <a:r>
              <a:rPr lang="en-US" sz="3200" dirty="0" err="1">
                <a:latin typeface="Open Sans"/>
              </a:rPr>
              <a:t>перакладзе</a:t>
            </a:r>
            <a:r>
              <a:rPr lang="en-US" sz="3200" dirty="0">
                <a:latin typeface="Open Sans"/>
              </a:rPr>
              <a:t> з </a:t>
            </a:r>
            <a:r>
              <a:rPr lang="en-US" sz="3200" dirty="0" err="1">
                <a:latin typeface="Open Sans"/>
              </a:rPr>
              <a:t>польскай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мовы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беларускую</a:t>
            </a:r>
            <a:r>
              <a:rPr lang="en-US" sz="3200" dirty="0">
                <a:latin typeface="Open Sans"/>
              </a:rPr>
              <a:t> ў </a:t>
            </a:r>
            <a:r>
              <a:rPr lang="en-US" sz="3200" dirty="0" err="1">
                <a:latin typeface="Open Sans"/>
              </a:rPr>
              <a:t>выданні</a:t>
            </a:r>
            <a:r>
              <a:rPr lang="en-US" sz="3200" dirty="0">
                <a:latin typeface="Open Sans"/>
              </a:rPr>
              <a:t> “</a:t>
            </a:r>
            <a:r>
              <a:rPr lang="en-US" sz="3200" dirty="0" err="1">
                <a:latin typeface="Open Sans"/>
              </a:rPr>
              <a:t>Ліставанне</a:t>
            </a:r>
            <a:r>
              <a:rPr lang="en-US" sz="3200" dirty="0">
                <a:latin typeface="Open Sans"/>
              </a:rPr>
              <a:t>: 1826–1851” </a:t>
            </a:r>
            <a:r>
              <a:rPr lang="en-US" sz="3200" dirty="0" err="1">
                <a:latin typeface="Open Sans"/>
              </a:rPr>
              <a:t>літаратуразнаўца</a:t>
            </a:r>
            <a:r>
              <a:rPr lang="en-US" sz="3200" dirty="0">
                <a:latin typeface="Open Sans"/>
              </a:rPr>
              <a:t> і </a:t>
            </a:r>
            <a:r>
              <a:rPr lang="en-US" sz="3200" dirty="0" err="1">
                <a:latin typeface="Open Sans"/>
              </a:rPr>
              <a:t>пісьменніка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Язэпа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Янушкевіча</a:t>
            </a:r>
            <a:r>
              <a:rPr lang="en-US" sz="3200" dirty="0">
                <a:latin typeface="Open Sans"/>
              </a:rPr>
              <a:t>.</a:t>
            </a:r>
            <a:endParaRPr lang="en-US" sz="32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D5C4E602-3C2C-4A5C-9B9D-0750CBB61A9F}"/>
              </a:ext>
            </a:extLst>
          </p:cNvPr>
          <p:cNvCxnSpPr/>
          <p:nvPr/>
        </p:nvCxnSpPr>
        <p:spPr>
          <a:xfrm>
            <a:off x="950883" y="569884"/>
            <a:ext cx="43131" cy="5952223"/>
          </a:xfrm>
          <a:prstGeom prst="straightConnector1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313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32638">
        <p:fade/>
      </p:transition>
    </mc:Choice>
    <mc:Fallback>
      <p:transition spd="med" advTm="326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E12CF3A-768A-420E-9E2E-24D9BD639B60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Манюшка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за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арганам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close up of a church&#10;&#10;Description generated with high confidence">
            <a:extLst>
              <a:ext uri="{FF2B5EF4-FFF2-40B4-BE49-F238E27FC236}">
                <a16:creationId xmlns="" xmlns:a16="http://schemas.microsoft.com/office/drawing/2014/main" id="{12EB9CE4-2685-4FB2-A750-3CEAC210C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244" y="147516"/>
            <a:ext cx="4855644" cy="651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70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316">
        <p:fade/>
      </p:transition>
    </mc:Choice>
    <mc:Fallback>
      <p:transition spd="med" advTm="53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n old photo of a person&#10;&#10;Description generated with high confidence">
            <a:extLst>
              <a:ext uri="{FF2B5EF4-FFF2-40B4-BE49-F238E27FC236}">
                <a16:creationId xmlns="" xmlns:a16="http://schemas.microsoft.com/office/drawing/2014/main" id="{C4DE8F47-2F01-4DC7-990A-644D4AC0C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16" b="222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5755ADD-A620-4EF5-98CE-A5C97BD7312E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Станіслаў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і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яго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жонка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Аляксандра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00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50">
        <p:fade/>
      </p:transition>
    </mc:Choice>
    <mc:Fallback>
      <p:transition spd="med" advTm="3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B146403-F3D6-484B-B2ED-97F9565D03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23AC064-BC96-4F32-8AE1-B2FD387548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1226C29-3CD8-4356-85D8-F1D8F38B6082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                                                                                       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Ліст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да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жонкі</a:t>
            </a:r>
            <a:endParaRPr lang="be-BY" sz="2800" dirty="0" smtClean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be-BY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be-BY" sz="28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                                                                             </a:t>
            </a:r>
            <a:r>
              <a:rPr lang="en-US" sz="28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1837 г.</a:t>
            </a:r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00628BFB-C50D-4D5B-9A4F-CB567C5AD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38" y="307731"/>
            <a:ext cx="4310121" cy="3997637"/>
          </a:xfrm>
          <a:prstGeom prst="rect">
            <a:avLst/>
          </a:prstGeom>
        </p:spPr>
      </p:pic>
      <p:pic>
        <p:nvPicPr>
          <p:cNvPr id="3" name="Picture 3" descr="A close up of text on a white background&#10;&#10;Description generated with very high confidence">
            <a:extLst>
              <a:ext uri="{FF2B5EF4-FFF2-40B4-BE49-F238E27FC236}">
                <a16:creationId xmlns="" xmlns:a16="http://schemas.microsoft.com/office/drawing/2014/main" id="{6B8E1D61-C7A1-438A-9A5D-6F523F727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509" y="307731"/>
            <a:ext cx="4594985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E7C77BC-7138-40B1-A15B-20F57A4946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3256C9A8-87A2-48D2-B740-703F116F1182}"/>
              </a:ext>
            </a:extLst>
          </p:cNvPr>
          <p:cNvSpPr txBox="1"/>
          <p:nvPr/>
        </p:nvSpPr>
        <p:spPr>
          <a:xfrm>
            <a:off x="1029419" y="4738778"/>
            <a:ext cx="4770406" cy="9541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>
                <a:solidFill>
                  <a:srgbClr val="FFFFFF"/>
                </a:solidFill>
                <a:latin typeface="Calibri Light"/>
                <a:cs typeface="Calibri"/>
              </a:rPr>
              <a:t>Вершаваны</a:t>
            </a:r>
            <a:r>
              <a:rPr lang="en-US" sz="2800" dirty="0">
                <a:solidFill>
                  <a:srgbClr val="FFFFFF"/>
                </a:solidFill>
                <a:latin typeface="Calibri Light"/>
                <a:cs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 Light"/>
                <a:cs typeface="Calibri"/>
              </a:rPr>
              <a:t>фрагмент</a:t>
            </a:r>
            <a:r>
              <a:rPr lang="en-US" sz="2800" dirty="0">
                <a:solidFill>
                  <a:srgbClr val="FFFFFF"/>
                </a:solidFill>
                <a:latin typeface="Calibri Light"/>
                <a:cs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 Light"/>
                <a:cs typeface="Calibri"/>
              </a:rPr>
              <a:t>ліста</a:t>
            </a:r>
            <a:r>
              <a:rPr lang="en-US" sz="2800" dirty="0">
                <a:solidFill>
                  <a:srgbClr val="FFFFFF"/>
                </a:solidFill>
                <a:latin typeface="Calibri Light"/>
                <a:cs typeface="Calibri"/>
              </a:rPr>
              <a:t> ў </a:t>
            </a:r>
            <a:r>
              <a:rPr lang="en-US" sz="2800" dirty="0" err="1">
                <a:solidFill>
                  <a:srgbClr val="FFFFFF"/>
                </a:solidFill>
                <a:latin typeface="Calibri Light"/>
                <a:cs typeface="Calibri"/>
              </a:rPr>
              <a:t>перакладзе</a:t>
            </a:r>
            <a:r>
              <a:rPr lang="en-US" sz="2800" dirty="0">
                <a:solidFill>
                  <a:srgbClr val="FFFFFF"/>
                </a:solidFill>
                <a:latin typeface="Calibri Light"/>
                <a:cs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 Light"/>
                <a:cs typeface="Calibri"/>
              </a:rPr>
              <a:t>Алеся</a:t>
            </a:r>
            <a:r>
              <a:rPr lang="en-US" sz="2800" dirty="0">
                <a:solidFill>
                  <a:srgbClr val="FFFFFF"/>
                </a:solidFill>
                <a:latin typeface="Calibri Light"/>
                <a:cs typeface="Calibri"/>
              </a:rPr>
              <a:t> </a:t>
            </a:r>
            <a:r>
              <a:rPr lang="en-US" sz="2800" dirty="0" err="1">
                <a:solidFill>
                  <a:srgbClr val="FFFFFF"/>
                </a:solidFill>
                <a:latin typeface="Calibri Light"/>
                <a:cs typeface="Calibri"/>
              </a:rPr>
              <a:t>Чобата</a:t>
            </a:r>
            <a:endParaRPr lang="en-US" sz="2800" dirty="0">
              <a:solidFill>
                <a:srgbClr val="FFFFFF"/>
              </a:solidFill>
              <a:latin typeface="Calibri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633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930">
        <p:fade/>
      </p:transition>
    </mc:Choice>
    <mc:Fallback>
      <p:transition spd="med" advTm="239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="" xmlns:a16="http://schemas.microsoft.com/office/drawing/2014/main" id="{96093685-7176-4A2F-B6D6-1B3565D4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815" b="10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9118C85-ED6B-41B4-B1AB-0D1CB84E907A}"/>
              </a:ext>
            </a:extLst>
          </p:cNvPr>
          <p:cNvSpPr txBox="1"/>
          <p:nvPr/>
        </p:nvSpPr>
        <p:spPr>
          <a:xfrm>
            <a:off x="1240906" y="1288211"/>
            <a:ext cx="10951093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Open Sans"/>
              </a:rPr>
              <a:t>У 1858 </a:t>
            </a:r>
            <a:r>
              <a:rPr lang="en-US" sz="3200" dirty="0" err="1">
                <a:latin typeface="Open Sans"/>
              </a:rPr>
              <a:t>годзе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кампазітар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пераязджае</a:t>
            </a:r>
            <a:r>
              <a:rPr lang="en-US" sz="3200" dirty="0">
                <a:latin typeface="Open Sans"/>
              </a:rPr>
              <a:t> ў </a:t>
            </a:r>
            <a:r>
              <a:rPr lang="en-US" sz="3200" dirty="0" err="1">
                <a:latin typeface="Open Sans"/>
              </a:rPr>
              <a:t>Варшаву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дзе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становіцца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сапраўдным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класікам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польскай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оперы</a:t>
            </a:r>
            <a:r>
              <a:rPr lang="en-US" sz="3200" dirty="0">
                <a:latin typeface="Open Sans"/>
              </a:rPr>
              <a:t>. </a:t>
            </a:r>
            <a:r>
              <a:rPr lang="en-US" sz="3200" dirty="0" err="1">
                <a:latin typeface="Open Sans"/>
              </a:rPr>
              <a:t>Тут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ажыццяўляюцца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яго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творчыя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задумы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гучыць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яго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музыка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ён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набывае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сусветную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славу</a:t>
            </a:r>
            <a:r>
              <a:rPr lang="en-US" sz="3200" dirty="0">
                <a:latin typeface="Open Sans"/>
              </a:rPr>
              <a:t>. </a:t>
            </a:r>
            <a:r>
              <a:rPr lang="en-US" sz="3200" dirty="0" err="1">
                <a:latin typeface="Open Sans"/>
              </a:rPr>
              <a:t>Стаўшы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дырыжорам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Вялікага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тэатра</a:t>
            </a:r>
            <a:r>
              <a:rPr lang="en-US" sz="3200" dirty="0">
                <a:latin typeface="Open Sans"/>
              </a:rPr>
              <a:t> ў </a:t>
            </a:r>
            <a:r>
              <a:rPr lang="en-US" sz="3200" dirty="0" err="1">
                <a:latin typeface="Open Sans"/>
              </a:rPr>
              <a:t>Варшаве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кампазітар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вельмі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шмат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працуе</a:t>
            </a:r>
            <a:r>
              <a:rPr lang="en-US" sz="3200" dirty="0">
                <a:latin typeface="Open Sans"/>
              </a:rPr>
              <a:t>: </a:t>
            </a:r>
            <a:r>
              <a:rPr lang="en-US" sz="3200" dirty="0" err="1">
                <a:latin typeface="Open Sans"/>
              </a:rPr>
              <a:t>адна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за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другой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з’яўляюцца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оперы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кантаты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іншыя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разнажанравыя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творы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усе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прасякнутыя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духам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беларускай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народнай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музыкі</a:t>
            </a:r>
            <a:r>
              <a:rPr lang="en-US" sz="3200" dirty="0">
                <a:latin typeface="Open Sans"/>
              </a:rPr>
              <a:t>.</a:t>
            </a:r>
            <a:endParaRPr lang="en-US" sz="32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645A8565-AF80-40DE-A631-AC7AC9BFFAB0}"/>
              </a:ext>
            </a:extLst>
          </p:cNvPr>
          <p:cNvCxnSpPr/>
          <p:nvPr/>
        </p:nvCxnSpPr>
        <p:spPr>
          <a:xfrm flipH="1">
            <a:off x="1004512" y="960640"/>
            <a:ext cx="57509" cy="4687016"/>
          </a:xfrm>
          <a:prstGeom prst="straightConnector1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050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23838">
        <p:fade/>
      </p:transition>
    </mc:Choice>
    <mc:Fallback>
      <p:transition spd="med" advTm="238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group of people standing in front of a building&#10;&#10;Description generated with very high confidence">
            <a:extLst>
              <a:ext uri="{FF2B5EF4-FFF2-40B4-BE49-F238E27FC236}">
                <a16:creationId xmlns="" xmlns:a16="http://schemas.microsoft.com/office/drawing/2014/main" id="{9FF9C9A4-0BFE-4165-8F78-367846D4E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72" b="12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1C87024-3D5C-4FAD-A69A-79C81C6898DA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Канцэртная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зала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ў ХIХ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ст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10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53">
        <p:fade/>
      </p:transition>
    </mc:Choice>
    <mc:Fallback>
      <p:transition spd="med" advTm="43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F94F64C6-8F62-4CD1-8223-70834AF95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A32B004-CF37-49C3-9000-7F7E60B30A4A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Аўтограф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С.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Манюшкі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ў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альбоме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яго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бацькі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Чэслава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Манюшкі</a:t>
            </a:r>
            <a:endParaRPr lang="en-US" sz="3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366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339">
        <p:fade/>
      </p:transition>
    </mc:Choice>
    <mc:Fallback>
      <p:transition spd="med" advTm="63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piece of paper&#10;&#10;Description generated with very high confidence">
            <a:extLst>
              <a:ext uri="{FF2B5EF4-FFF2-40B4-BE49-F238E27FC236}">
                <a16:creationId xmlns="" xmlns:a16="http://schemas.microsoft.com/office/drawing/2014/main" id="{AABE3642-D4FC-4426-8806-5EBAF07349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4156" b="553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="" xmlns:a16="http://schemas.microsoft.com/office/drawing/2014/main" id="{60CDB532-8F17-4A89-88F7-EFDD7A9CDD46}"/>
              </a:ext>
            </a:extLst>
          </p:cNvPr>
          <p:cNvSpPr txBox="1"/>
          <p:nvPr/>
        </p:nvSpPr>
        <p:spPr>
          <a:xfrm>
            <a:off x="943156" y="1777043"/>
            <a:ext cx="10320064" cy="255454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Я </a:t>
            </a:r>
            <a:r>
              <a:rPr lang="en-US" sz="4000" i="1" dirty="0" err="1">
                <a:solidFill>
                  <a:srgbClr val="FFFFFF"/>
                </a:solidFill>
                <a:latin typeface="Calibri Light"/>
                <a:cs typeface="Calibri Light"/>
              </a:rPr>
              <a:t>не</a:t>
            </a:r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Calibri Light"/>
                <a:cs typeface="Calibri Light"/>
              </a:rPr>
              <a:t>ствараю</a:t>
            </a:r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Calibri Light"/>
                <a:cs typeface="Calibri Light"/>
              </a:rPr>
              <a:t>нічога</a:t>
            </a:r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Calibri Light"/>
                <a:cs typeface="Calibri Light"/>
              </a:rPr>
              <a:t>новага</a:t>
            </a:r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! Я </a:t>
            </a:r>
            <a:r>
              <a:rPr lang="en-US" sz="4000" i="1" dirty="0" err="1">
                <a:solidFill>
                  <a:srgbClr val="FFFFFF"/>
                </a:solidFill>
                <a:latin typeface="Calibri Light"/>
                <a:cs typeface="Calibri Light"/>
              </a:rPr>
              <a:t>напаўняюся</a:t>
            </a:r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Calibri Light"/>
                <a:cs typeface="Calibri Light"/>
              </a:rPr>
              <a:t>духам</a:t>
            </a:r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Calibri Light"/>
                <a:cs typeface="Calibri Light"/>
              </a:rPr>
              <a:t>народных</a:t>
            </a:r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Calibri Light"/>
                <a:cs typeface="Calibri Light"/>
              </a:rPr>
              <a:t>песень</a:t>
            </a:r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. З </a:t>
            </a:r>
            <a:r>
              <a:rPr lang="en-US" sz="4000" i="1" dirty="0" err="1">
                <a:solidFill>
                  <a:srgbClr val="FFFFFF"/>
                </a:solidFill>
                <a:latin typeface="Calibri Light"/>
                <a:cs typeface="Calibri Light"/>
              </a:rPr>
              <a:t>іх</a:t>
            </a:r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, </a:t>
            </a:r>
            <a:r>
              <a:rPr lang="en-US" sz="4000" i="1" dirty="0" err="1">
                <a:solidFill>
                  <a:srgbClr val="FFFFFF"/>
                </a:solidFill>
                <a:latin typeface="Calibri Light"/>
                <a:cs typeface="Calibri Light"/>
              </a:rPr>
              <a:t>апроч</a:t>
            </a:r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Calibri Light"/>
                <a:cs typeface="Calibri Light"/>
              </a:rPr>
              <a:t>маёй</a:t>
            </a:r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Calibri Light"/>
                <a:cs typeface="Calibri Light"/>
              </a:rPr>
              <a:t>волі</a:t>
            </a:r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, </a:t>
            </a:r>
            <a:r>
              <a:rPr lang="en-US" sz="4000" i="1" dirty="0" err="1">
                <a:solidFill>
                  <a:srgbClr val="FFFFFF"/>
                </a:solidFill>
                <a:latin typeface="Calibri Light"/>
                <a:cs typeface="Calibri Light"/>
              </a:rPr>
              <a:t>натхненне</a:t>
            </a:r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Calibri Light"/>
                <a:cs typeface="Calibri Light"/>
              </a:rPr>
              <a:t>пераліваецца</a:t>
            </a:r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Calibri Light"/>
                <a:cs typeface="Calibri Light"/>
              </a:rPr>
              <a:t>ва</a:t>
            </a:r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Calibri Light"/>
                <a:cs typeface="Calibri Light"/>
              </a:rPr>
              <a:t>ўсе</a:t>
            </a:r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Calibri Light"/>
                <a:cs typeface="Calibri Light"/>
              </a:rPr>
              <a:t>мае</a:t>
            </a:r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Calibri Light"/>
                <a:cs typeface="Calibri Light"/>
              </a:rPr>
              <a:t>складанні</a:t>
            </a:r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.</a:t>
            </a:r>
            <a:endParaRPr lang="en-US" sz="2400" dirty="0"/>
          </a:p>
          <a:p>
            <a:pPr algn="ctr"/>
            <a:r>
              <a:rPr lang="ru-RU" sz="4000" i="1" dirty="0" smtClean="0">
                <a:solidFill>
                  <a:srgbClr val="FFFFFF"/>
                </a:solidFill>
                <a:latin typeface="Calibri Light"/>
                <a:cs typeface="Calibri Light"/>
              </a:rPr>
              <a:t>                                                                </a:t>
            </a:r>
            <a:r>
              <a:rPr lang="en-US" sz="4000" i="1" dirty="0" smtClean="0">
                <a:solidFill>
                  <a:srgbClr val="FFFFFF"/>
                </a:solidFill>
                <a:latin typeface="Calibri Light"/>
                <a:cs typeface="Calibri Light"/>
              </a:rPr>
              <a:t>С</a:t>
            </a:r>
            <a:r>
              <a:rPr lang="en-US" sz="4000" i="1" dirty="0">
                <a:solidFill>
                  <a:srgbClr val="FFFFFF"/>
                </a:solidFill>
                <a:latin typeface="Calibri Light"/>
                <a:cs typeface="Calibri Light"/>
              </a:rPr>
              <a:t>. </a:t>
            </a:r>
            <a:r>
              <a:rPr lang="en-US" sz="4000" i="1" dirty="0" err="1">
                <a:solidFill>
                  <a:srgbClr val="FFFFFF"/>
                </a:solidFill>
                <a:latin typeface="Calibri Light"/>
                <a:cs typeface="Calibri Light"/>
              </a:rPr>
              <a:t>Манюшка</a:t>
            </a:r>
            <a:endParaRPr lang="en-US" sz="4000" i="1" dirty="0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396668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10404">
        <p:fade/>
      </p:transition>
    </mc:Choice>
    <mc:Fallback>
      <p:transition spd="med" advTm="104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="" xmlns:a16="http://schemas.microsoft.com/office/drawing/2014/main" id="{96093685-7176-4A2F-B6D6-1B3565D4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815" b="10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5DCB1C9-02AE-4B00-B583-BA7423550BFE}"/>
              </a:ext>
            </a:extLst>
          </p:cNvPr>
          <p:cNvSpPr txBox="1"/>
          <p:nvPr/>
        </p:nvSpPr>
        <p:spPr>
          <a:xfrm>
            <a:off x="1279768" y="814227"/>
            <a:ext cx="10912232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latin typeface="Open Sans"/>
              </a:rPr>
              <a:t>Шматгранная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творчасць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майстра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прадстаўлена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аперэтамі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вадэвілямі</a:t>
            </a:r>
            <a:r>
              <a:rPr lang="en-US" sz="3200" dirty="0">
                <a:latin typeface="Open Sans"/>
              </a:rPr>
              <a:t> і </a:t>
            </a:r>
            <a:r>
              <a:rPr lang="en-US" sz="3200" dirty="0" err="1">
                <a:latin typeface="Open Sans"/>
              </a:rPr>
              <a:t>славутымі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операмі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сярод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якіх</a:t>
            </a:r>
            <a:r>
              <a:rPr lang="en-US" sz="3200" dirty="0">
                <a:latin typeface="Open Sans"/>
              </a:rPr>
              <a:t> «</a:t>
            </a:r>
            <a:r>
              <a:rPr lang="en-US" sz="3200" dirty="0" err="1">
                <a:latin typeface="Open Sans"/>
              </a:rPr>
              <a:t>Галька</a:t>
            </a:r>
            <a:r>
              <a:rPr lang="en-US" sz="3200" dirty="0">
                <a:latin typeface="Open Sans"/>
              </a:rPr>
              <a:t>», «</a:t>
            </a:r>
            <a:r>
              <a:rPr lang="en-US" sz="3200" dirty="0" err="1">
                <a:latin typeface="Open Sans"/>
              </a:rPr>
              <a:t>Страшны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двор</a:t>
            </a:r>
            <a:r>
              <a:rPr lang="en-US" sz="3200" dirty="0">
                <a:latin typeface="Open Sans"/>
              </a:rPr>
              <a:t>», «</a:t>
            </a:r>
            <a:r>
              <a:rPr lang="en-US" sz="3200" dirty="0" err="1">
                <a:latin typeface="Open Sans"/>
              </a:rPr>
              <a:t>Парыя</a:t>
            </a:r>
            <a:r>
              <a:rPr lang="en-US" sz="3200" dirty="0">
                <a:latin typeface="Open Sans"/>
              </a:rPr>
              <a:t>». </a:t>
            </a:r>
            <a:r>
              <a:rPr lang="en-US" sz="3200" dirty="0" err="1">
                <a:latin typeface="Open Sans"/>
              </a:rPr>
              <a:t>Неаднаразова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Манюшка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звяртаўся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да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жанру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кантаты</a:t>
            </a:r>
            <a:r>
              <a:rPr lang="en-US" sz="3200" dirty="0">
                <a:latin typeface="Open Sans"/>
              </a:rPr>
              <a:t> – </a:t>
            </a:r>
            <a:r>
              <a:rPr lang="en-US" sz="3200" dirty="0" err="1">
                <a:latin typeface="Open Sans"/>
              </a:rPr>
              <a:t>гэта</a:t>
            </a:r>
            <a:r>
              <a:rPr lang="en-US" sz="3200" dirty="0">
                <a:latin typeface="Open Sans"/>
              </a:rPr>
              <a:t> «</a:t>
            </a:r>
            <a:r>
              <a:rPr lang="en-US" sz="3200" dirty="0" err="1">
                <a:latin typeface="Open Sans"/>
              </a:rPr>
              <a:t>Вастрабрамскія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літанні</a:t>
            </a:r>
            <a:r>
              <a:rPr lang="en-US" sz="3200" dirty="0">
                <a:latin typeface="Open Sans"/>
              </a:rPr>
              <a:t>», «</a:t>
            </a:r>
            <a:r>
              <a:rPr lang="en-US" sz="3200" dirty="0" err="1">
                <a:latin typeface="Open Sans"/>
              </a:rPr>
              <a:t>Прывіды</a:t>
            </a:r>
            <a:r>
              <a:rPr lang="en-US" sz="3200" dirty="0">
                <a:latin typeface="Open Sans"/>
              </a:rPr>
              <a:t>», «</a:t>
            </a:r>
            <a:r>
              <a:rPr lang="en-US" sz="3200" dirty="0" err="1">
                <a:latin typeface="Open Sans"/>
              </a:rPr>
              <a:t>Крымскія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санеты</a:t>
            </a:r>
            <a:r>
              <a:rPr lang="en-US" sz="3200" dirty="0">
                <a:latin typeface="Open Sans"/>
              </a:rPr>
              <a:t>». У </a:t>
            </a:r>
            <a:r>
              <a:rPr lang="en-US" sz="3200" dirty="0" err="1">
                <a:latin typeface="Open Sans"/>
              </a:rPr>
              <a:t>яго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музычнай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спадчыне</a:t>
            </a:r>
            <a:r>
              <a:rPr lang="en-US" sz="3200" dirty="0">
                <a:latin typeface="Open Sans"/>
              </a:rPr>
              <a:t> – </a:t>
            </a:r>
            <a:r>
              <a:rPr lang="en-US" sz="3200" dirty="0" err="1">
                <a:latin typeface="Open Sans"/>
              </a:rPr>
              <a:t>тры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балеты</a:t>
            </a:r>
            <a:r>
              <a:rPr lang="en-US" sz="3200" dirty="0">
                <a:latin typeface="Open Sans"/>
              </a:rPr>
              <a:t> («</a:t>
            </a:r>
            <a:r>
              <a:rPr lang="en-US" sz="3200" dirty="0" err="1">
                <a:latin typeface="Open Sans"/>
              </a:rPr>
              <a:t>Монтэ-Крыста</a:t>
            </a:r>
            <a:r>
              <a:rPr lang="en-US" sz="3200" dirty="0">
                <a:latin typeface="Open Sans"/>
              </a:rPr>
              <a:t>», «</a:t>
            </a:r>
            <a:r>
              <a:rPr lang="en-US" sz="3200" dirty="0" err="1">
                <a:latin typeface="Open Sans"/>
              </a:rPr>
              <a:t>На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кватэры</a:t>
            </a:r>
            <a:r>
              <a:rPr lang="en-US" sz="3200" dirty="0">
                <a:latin typeface="Open Sans"/>
              </a:rPr>
              <a:t>», «</a:t>
            </a:r>
            <a:r>
              <a:rPr lang="en-US" sz="3200" dirty="0" err="1">
                <a:latin typeface="Open Sans"/>
              </a:rPr>
              <a:t>Хітрыкі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шайтана</a:t>
            </a:r>
            <a:r>
              <a:rPr lang="en-US" sz="3200" dirty="0">
                <a:latin typeface="Open Sans"/>
              </a:rPr>
              <a:t>»); </a:t>
            </a:r>
            <a:r>
              <a:rPr lang="en-US" sz="3200" dirty="0" err="1">
                <a:latin typeface="Open Sans"/>
              </a:rPr>
              <a:t>сімфанічныя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ўверцюры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касцёльная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музыка</a:t>
            </a:r>
            <a:r>
              <a:rPr lang="en-US" sz="3200" dirty="0">
                <a:latin typeface="Open Sans"/>
              </a:rPr>
              <a:t>… </a:t>
            </a:r>
            <a:r>
              <a:rPr lang="en-US" sz="3200" dirty="0" err="1">
                <a:latin typeface="Open Sans"/>
              </a:rPr>
              <a:t>Амаль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адзін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буйны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жанр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застаўся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без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увагі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майстра</a:t>
            </a:r>
            <a:r>
              <a:rPr lang="en-US" sz="3200" dirty="0">
                <a:latin typeface="Open Sans"/>
              </a:rPr>
              <a:t> і </a:t>
            </a:r>
            <a:r>
              <a:rPr lang="en-US" sz="3200" dirty="0" err="1">
                <a:latin typeface="Open Sans"/>
              </a:rPr>
              <a:t>ўвасобіўся</a:t>
            </a:r>
            <a:r>
              <a:rPr lang="en-US" sz="3200" dirty="0">
                <a:latin typeface="Open Sans"/>
              </a:rPr>
              <a:t> ў </a:t>
            </a:r>
            <a:r>
              <a:rPr lang="en-US" sz="3200" dirty="0" err="1">
                <a:latin typeface="Open Sans"/>
              </a:rPr>
              <a:t>яго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творчасці</a:t>
            </a:r>
            <a:r>
              <a:rPr lang="en-US" sz="3200" dirty="0">
                <a:latin typeface="Open Sans"/>
              </a:rPr>
              <a:t>.</a:t>
            </a:r>
            <a:endParaRPr lang="en-US" sz="32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77DA8612-ABCA-4FC3-ACE4-7DEBBD0872BB}"/>
              </a:ext>
            </a:extLst>
          </p:cNvPr>
          <p:cNvCxnSpPr/>
          <p:nvPr/>
        </p:nvCxnSpPr>
        <p:spPr>
          <a:xfrm flipH="1">
            <a:off x="989527" y="641230"/>
            <a:ext cx="28755" cy="5362752"/>
          </a:xfrm>
          <a:prstGeom prst="straightConnector1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86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34110">
        <p:fade/>
      </p:transition>
    </mc:Choice>
    <mc:Fallback>
      <p:transition spd="med" advTm="341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7">
            <a:extLst>
              <a:ext uri="{FF2B5EF4-FFF2-40B4-BE49-F238E27FC236}">
                <a16:creationId xmlns="" xmlns:a16="http://schemas.microsoft.com/office/drawing/2014/main" id="{1DB7C82F-AB7E-4F0C-B829-FA1B9C4151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 descr="A close up of a person&#10;&#10;Description generated with high confidence">
            <a:extLst>
              <a:ext uri="{FF2B5EF4-FFF2-40B4-BE49-F238E27FC236}">
                <a16:creationId xmlns="" xmlns:a16="http://schemas.microsoft.com/office/drawing/2014/main" id="{4D9F7D8C-2D60-49CF-B104-D5036F92A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1" r="1" b="582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0C84950-CF22-4ECC-A19F-DD8A64DE831D}"/>
              </a:ext>
            </a:extLst>
          </p:cNvPr>
          <p:cNvSpPr txBox="1"/>
          <p:nvPr/>
        </p:nvSpPr>
        <p:spPr>
          <a:xfrm>
            <a:off x="3086391" y="6342643"/>
            <a:ext cx="73670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err="1">
                <a:solidFill>
                  <a:srgbClr val="EEEEEE"/>
                </a:solidFill>
                <a:latin typeface="Open Sans"/>
              </a:rPr>
              <a:t>Чэслаў</a:t>
            </a:r>
            <a:r>
              <a:rPr lang="en-US" b="1" dirty="0">
                <a:solidFill>
                  <a:srgbClr val="EEEEEE"/>
                </a:solidFill>
                <a:latin typeface="Open Sans"/>
              </a:rPr>
              <a:t> </a:t>
            </a:r>
            <a:r>
              <a:rPr lang="en-US" b="1" dirty="0" err="1">
                <a:solidFill>
                  <a:srgbClr val="EEEEEE"/>
                </a:solidFill>
                <a:latin typeface="Open Sans"/>
              </a:rPr>
              <a:t>Манюшка</a:t>
            </a:r>
            <a:r>
              <a:rPr lang="en-US" b="1" dirty="0">
                <a:solidFill>
                  <a:srgbClr val="EEEEEE"/>
                </a:solidFill>
                <a:latin typeface="Open Sans"/>
              </a:rPr>
              <a:t>, </a:t>
            </a:r>
            <a:r>
              <a:rPr lang="en-US" b="1" dirty="0" err="1">
                <a:solidFill>
                  <a:srgbClr val="EEEEEE"/>
                </a:solidFill>
                <a:latin typeface="Open Sans"/>
              </a:rPr>
              <a:t>бацька</a:t>
            </a:r>
            <a:r>
              <a:rPr lang="en-US" b="1" dirty="0">
                <a:solidFill>
                  <a:srgbClr val="EEEEEE"/>
                </a:solidFill>
                <a:latin typeface="Open Sans"/>
              </a:rPr>
              <a:t> </a:t>
            </a:r>
            <a:r>
              <a:rPr lang="en-US" b="1" dirty="0" err="1">
                <a:solidFill>
                  <a:srgbClr val="EEEEEE"/>
                </a:solidFill>
                <a:latin typeface="Open Sans"/>
              </a:rPr>
              <a:t>кампазітара</a:t>
            </a:r>
            <a:r>
              <a:rPr lang="en-US" b="1" dirty="0">
                <a:solidFill>
                  <a:srgbClr val="EEEEEE"/>
                </a:solidFill>
                <a:latin typeface="Open Sans"/>
              </a:rPr>
              <a:t>. </a:t>
            </a:r>
            <a:r>
              <a:rPr lang="en-US" b="1" dirty="0" err="1">
                <a:solidFill>
                  <a:srgbClr val="EEEEEE"/>
                </a:solidFill>
                <a:latin typeface="Open Sans"/>
              </a:rPr>
              <a:t>Аўтапартрэт</a:t>
            </a:r>
            <a:endParaRPr lang="en-US" b="1" dirty="0">
              <a:solidFill>
                <a:srgbClr val="EEEEEE"/>
              </a:solidFill>
              <a:latin typeface="Open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2782" y="1832494"/>
            <a:ext cx="60192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Бацька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кампазітара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Чэслаў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Манюшка</a:t>
            </a:r>
            <a:r>
              <a:rPr lang="en-US" sz="2800" dirty="0">
                <a:latin typeface="+mj-lt"/>
              </a:rPr>
              <a:t>, </a:t>
            </a:r>
            <a:r>
              <a:rPr lang="en-US" sz="2800" dirty="0" err="1">
                <a:latin typeface="+mj-lt"/>
              </a:rPr>
              <a:t>быў</a:t>
            </a:r>
            <a:r>
              <a:rPr lang="en-US" sz="2800" dirty="0">
                <a:latin typeface="+mj-lt"/>
              </a:rPr>
              <a:t> </a:t>
            </a:r>
            <a:r>
              <a:rPr lang="en-US" sz="2800" dirty="0" err="1">
                <a:latin typeface="+mj-lt"/>
              </a:rPr>
              <a:t>паэтам</a:t>
            </a:r>
            <a:r>
              <a:rPr lang="en-US" sz="2800" dirty="0">
                <a:latin typeface="+mj-lt"/>
              </a:rPr>
              <a:t> і </a:t>
            </a:r>
            <a:r>
              <a:rPr lang="en-US" sz="2800" dirty="0" err="1">
                <a:latin typeface="+mj-lt"/>
              </a:rPr>
              <a:t>мастаком-аматарам</a:t>
            </a:r>
            <a:r>
              <a:rPr lang="en-US" sz="2800" dirty="0">
                <a:latin typeface="+mj-lt"/>
              </a:rPr>
              <a:t>, </a:t>
            </a:r>
            <a:r>
              <a:rPr lang="en-US" sz="2800" dirty="0" err="1">
                <a:latin typeface="+mj-lt"/>
              </a:rPr>
              <a:t>дзякуючы</a:t>
            </a:r>
            <a:r>
              <a:rPr lang="en-US" sz="2800" dirty="0">
                <a:latin typeface="+mj-lt"/>
              </a:rPr>
              <a:t> </a:t>
            </a:r>
            <a:r>
              <a:rPr lang="en-US" sz="2800" dirty="0" err="1">
                <a:latin typeface="+mj-lt"/>
              </a:rPr>
              <a:t>малюнкам</a:t>
            </a:r>
            <a:r>
              <a:rPr lang="en-US" sz="2800" dirty="0">
                <a:latin typeface="+mj-lt"/>
              </a:rPr>
              <a:t> </a:t>
            </a:r>
            <a:r>
              <a:rPr lang="en-US" sz="2800" dirty="0" err="1">
                <a:latin typeface="+mj-lt"/>
              </a:rPr>
              <a:t>якога</a:t>
            </a:r>
            <a:r>
              <a:rPr lang="en-US" sz="2800" dirty="0">
                <a:latin typeface="+mj-lt"/>
              </a:rPr>
              <a:t> </a:t>
            </a:r>
            <a:r>
              <a:rPr lang="en-US" sz="2800" dirty="0" err="1">
                <a:latin typeface="+mj-lt"/>
              </a:rPr>
              <a:t>сёння</a:t>
            </a:r>
            <a:r>
              <a:rPr lang="en-US" sz="2800" dirty="0">
                <a:latin typeface="+mj-lt"/>
              </a:rPr>
              <a:t> </a:t>
            </a:r>
            <a:r>
              <a:rPr lang="en-US" sz="2800" dirty="0" err="1">
                <a:latin typeface="+mj-lt"/>
              </a:rPr>
              <a:t>можна</a:t>
            </a:r>
            <a:r>
              <a:rPr lang="en-US" sz="2800" dirty="0">
                <a:latin typeface="+mj-lt"/>
              </a:rPr>
              <a:t> </a:t>
            </a:r>
            <a:r>
              <a:rPr lang="en-US" sz="2800" dirty="0" err="1">
                <a:latin typeface="+mj-lt"/>
              </a:rPr>
              <a:t>ўявіць</a:t>
            </a:r>
            <a:r>
              <a:rPr lang="en-US" sz="2800" dirty="0">
                <a:latin typeface="+mj-lt"/>
              </a:rPr>
              <a:t> </a:t>
            </a:r>
            <a:r>
              <a:rPr lang="en-US" sz="2800" dirty="0" err="1">
                <a:latin typeface="+mj-lt"/>
              </a:rPr>
              <a:t>Мінск</a:t>
            </a:r>
            <a:r>
              <a:rPr lang="en-US" sz="2800" dirty="0">
                <a:latin typeface="+mj-lt"/>
              </a:rPr>
              <a:t> </a:t>
            </a:r>
            <a:r>
              <a:rPr lang="en-US" sz="2800" dirty="0" err="1">
                <a:latin typeface="+mj-lt"/>
              </a:rPr>
              <a:t>сярэдзіны</a:t>
            </a:r>
            <a:r>
              <a:rPr lang="en-US" sz="2800" dirty="0">
                <a:latin typeface="+mj-lt"/>
              </a:rPr>
              <a:t> </a:t>
            </a:r>
            <a:endParaRPr lang="ru-RU" sz="28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ХIХ</a:t>
            </a:r>
            <a:r>
              <a:rPr lang="en-US" sz="2800" dirty="0">
                <a:latin typeface="+mj-lt"/>
              </a:rPr>
              <a:t> </a:t>
            </a:r>
            <a:r>
              <a:rPr lang="en-US" sz="2800" dirty="0" err="1" smtClean="0">
                <a:latin typeface="+mj-lt"/>
              </a:rPr>
              <a:t>стагоддзя</a:t>
            </a:r>
            <a:endParaRPr lang="en-US" sz="2800" dirty="0">
              <a:latin typeface="+mj-lt"/>
            </a:endParaRPr>
          </a:p>
          <a:p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3934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11675">
        <p:fade/>
      </p:transition>
    </mc:Choice>
    <mc:Fallback>
      <p:transition spd="med" advTm="116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close up of text on a white background&#10;&#10;Description generated with high confidence">
            <a:extLst>
              <a:ext uri="{FF2B5EF4-FFF2-40B4-BE49-F238E27FC236}">
                <a16:creationId xmlns="" xmlns:a16="http://schemas.microsoft.com/office/drawing/2014/main" id="{6E5C84D5-BE0C-49AE-B4CD-56CB43F7E0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40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9951BD9-0868-4CDB-ACD6-9C4209B5E4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BE0D42-2AC1-43EC-A28C-BDA9C4F7F6D0}"/>
              </a:ext>
            </a:extLst>
          </p:cNvPr>
          <p:cNvSpPr txBox="1"/>
          <p:nvPr/>
        </p:nvSpPr>
        <p:spPr>
          <a:xfrm>
            <a:off x="5326691" y="451653"/>
            <a:ext cx="6865310" cy="47705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Open Sans"/>
              </a:rPr>
              <a:t>Выданне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 з </a:t>
            </a:r>
            <a:r>
              <a:rPr lang="en-US" sz="2400" dirty="0" err="1">
                <a:solidFill>
                  <a:srgbClr val="FFFFFF"/>
                </a:solidFill>
                <a:latin typeface="Open Sans"/>
              </a:rPr>
              <a:t>фондаў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"/>
              </a:rPr>
              <a:t>Цэнтральнай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"/>
              </a:rPr>
              <a:t>навуковай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"/>
              </a:rPr>
              <a:t>бібліятэкі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 НАН </a:t>
            </a:r>
            <a:r>
              <a:rPr lang="en-US" sz="2400" dirty="0" err="1">
                <a:solidFill>
                  <a:srgbClr val="FFFFFF"/>
                </a:solidFill>
                <a:latin typeface="Open Sans"/>
              </a:rPr>
              <a:t>Беларусі</a:t>
            </a:r>
            <a:endParaRPr lang="en-US" dirty="0"/>
          </a:p>
          <a:p>
            <a:endParaRPr lang="en-US" sz="3200" dirty="0">
              <a:solidFill>
                <a:srgbClr val="FFFFFF"/>
              </a:solidFill>
              <a:latin typeface="Open Sans"/>
            </a:endParaRPr>
          </a:p>
          <a:p>
            <a:endParaRPr lang="en-US" sz="3200" dirty="0">
              <a:solidFill>
                <a:srgbClr val="FFFFFF"/>
              </a:solidFill>
              <a:latin typeface="Open Sans"/>
            </a:endParaRPr>
          </a:p>
          <a:p>
            <a:r>
              <a:rPr lang="en-US" sz="3200" dirty="0" err="1">
                <a:solidFill>
                  <a:srgbClr val="FFFFFF"/>
                </a:solidFill>
                <a:latin typeface="Open Sans"/>
              </a:rPr>
              <a:t>Moniuszko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, S.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Nad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Nida : [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рiosnki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sielskie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przez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W.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Syrokomli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: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Pieśń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Wójta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] / S.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Moniuszko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;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sł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.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W.Wolskiego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. –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Wilno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: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narladem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J.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Zawadzkiego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s.a.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– 41 s.</a:t>
            </a:r>
          </a:p>
          <a:p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3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36">
        <p:fade/>
      </p:transition>
    </mc:Choice>
    <mc:Fallback>
      <p:transition spd="med" advTm="50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9951BD9-0868-4CDB-ACD6-9C4209B5E4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03692EC-78E4-4B8E-8C93-0D3799953AA8}"/>
              </a:ext>
            </a:extLst>
          </p:cNvPr>
          <p:cNvSpPr txBox="1"/>
          <p:nvPr/>
        </p:nvSpPr>
        <p:spPr>
          <a:xfrm>
            <a:off x="5324038" y="442622"/>
            <a:ext cx="6998897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Open Sans"/>
              </a:rPr>
              <a:t>Выданне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 з </a:t>
            </a:r>
            <a:r>
              <a:rPr lang="en-US" sz="2400" dirty="0" err="1">
                <a:solidFill>
                  <a:srgbClr val="FFFFFF"/>
                </a:solidFill>
                <a:latin typeface="Open Sans"/>
              </a:rPr>
              <a:t>фондаў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"/>
              </a:rPr>
              <a:t>Цэнтральнай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"/>
              </a:rPr>
              <a:t>навуковай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"/>
              </a:rPr>
              <a:t>бібліятэкі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 НАН </a:t>
            </a:r>
            <a:r>
              <a:rPr lang="en-US" sz="2400" dirty="0" err="1">
                <a:solidFill>
                  <a:srgbClr val="FFFFFF"/>
                </a:solidFill>
                <a:latin typeface="Open Sans"/>
              </a:rPr>
              <a:t>Беларусі</a:t>
            </a:r>
            <a:endParaRPr lang="en-US" sz="2400" dirty="0">
              <a:solidFill>
                <a:srgbClr val="FFFFFF"/>
              </a:solidFill>
              <a:latin typeface="Open Sans"/>
            </a:endParaRPr>
          </a:p>
          <a:p>
            <a:endParaRPr lang="en-US" sz="3200" dirty="0">
              <a:solidFill>
                <a:srgbClr val="FFFFFF"/>
              </a:solidFill>
              <a:latin typeface="Open Sans"/>
            </a:endParaRPr>
          </a:p>
          <a:p>
            <a:endParaRPr lang="en-US" sz="3200" dirty="0">
              <a:solidFill>
                <a:srgbClr val="FFFFFF"/>
              </a:solidFill>
              <a:latin typeface="Open Sans"/>
            </a:endParaRPr>
          </a:p>
          <a:p>
            <a:r>
              <a:rPr lang="en-US" sz="3200" dirty="0" err="1">
                <a:solidFill>
                  <a:srgbClr val="FFFFFF"/>
                </a:solidFill>
                <a:latin typeface="Open Sans"/>
              </a:rPr>
              <a:t>Moniuszko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, S.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Lirnik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wioskowy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: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Sielanka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: 4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piesni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: [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Ноты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] / S.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Moniuszko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;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sł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. W.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Syrokomli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. –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Wilno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: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nakladem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J.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Zawadzkiego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s.a.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– 29 s.</a:t>
            </a:r>
          </a:p>
        </p:txBody>
      </p:sp>
      <p:pic>
        <p:nvPicPr>
          <p:cNvPr id="4" name="Picture 5" descr="A close up of text on a white surface&#10;&#10;Description generated with high confidence">
            <a:extLst>
              <a:ext uri="{FF2B5EF4-FFF2-40B4-BE49-F238E27FC236}">
                <a16:creationId xmlns="" xmlns:a16="http://schemas.microsoft.com/office/drawing/2014/main" id="{0E0C2956-7E29-4A0C-BAF4-C5FB77CED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3331"/>
            <a:ext cx="4642998" cy="68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0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60">
        <p:fade/>
      </p:transition>
    </mc:Choice>
    <mc:Fallback>
      <p:transition spd="med" advTm="42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9951BD9-0868-4CDB-ACD6-9C4209B5E4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BE0D42-2AC1-43EC-A28C-BDA9C4F7F6D0}"/>
              </a:ext>
            </a:extLst>
          </p:cNvPr>
          <p:cNvSpPr txBox="1"/>
          <p:nvPr/>
        </p:nvSpPr>
        <p:spPr>
          <a:xfrm>
            <a:off x="5291677" y="463884"/>
            <a:ext cx="6900323" cy="46474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Open Sans"/>
              </a:rPr>
              <a:t>Выданне</a:t>
            </a:r>
            <a:r>
              <a:rPr lang="en-US" sz="2400" dirty="0">
                <a:solidFill>
                  <a:schemeClr val="bg1"/>
                </a:solidFill>
                <a:latin typeface="Open Sans"/>
              </a:rPr>
              <a:t> з </a:t>
            </a:r>
            <a:r>
              <a:rPr lang="en-US" sz="2400" dirty="0" err="1">
                <a:solidFill>
                  <a:schemeClr val="bg1"/>
                </a:solidFill>
                <a:latin typeface="Open Sans"/>
              </a:rPr>
              <a:t>фондаў</a:t>
            </a:r>
            <a:r>
              <a:rPr lang="en-US" sz="24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"/>
              </a:rPr>
              <a:t>Нацыянальнай</a:t>
            </a:r>
            <a:r>
              <a:rPr lang="en-US" sz="24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"/>
              </a:rPr>
              <a:t>бібліятэкі</a:t>
            </a:r>
            <a:r>
              <a:rPr lang="en-US" sz="24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"/>
              </a:rPr>
              <a:t>Беларусі</a:t>
            </a:r>
            <a:endParaRPr lang="en-US" sz="2400" dirty="0">
              <a:solidFill>
                <a:schemeClr val="bg1"/>
              </a:solidFill>
              <a:latin typeface="Open Sans"/>
            </a:endParaRPr>
          </a:p>
          <a:p>
            <a:endParaRPr lang="en-US" sz="2400" dirty="0">
              <a:solidFill>
                <a:schemeClr val="bg1"/>
              </a:solidFill>
              <a:latin typeface="Open Sans"/>
            </a:endParaRPr>
          </a:p>
          <a:p>
            <a:endParaRPr lang="en-US" sz="3200" dirty="0">
              <a:solidFill>
                <a:schemeClr val="bg1"/>
              </a:solidFill>
              <a:latin typeface="Open Sans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Open Sans"/>
              </a:rPr>
              <a:t>Moniuszkо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, S. </a:t>
            </a:r>
            <a:r>
              <a:rPr lang="en-US" sz="3200" dirty="0" err="1">
                <a:solidFill>
                  <a:schemeClr val="bg1"/>
                </a:solidFill>
                <a:latin typeface="Open Sans"/>
              </a:rPr>
              <a:t>Pieśń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 z </a:t>
            </a:r>
            <a:r>
              <a:rPr lang="en-US" sz="3200" dirty="0" err="1">
                <a:solidFill>
                  <a:schemeClr val="bg1"/>
                </a:solidFill>
                <a:latin typeface="Open Sans"/>
              </a:rPr>
              <a:t>Wieży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 [</a:t>
            </a:r>
            <a:r>
              <a:rPr lang="en-US" sz="3200" dirty="0" err="1">
                <a:solidFill>
                  <a:schemeClr val="bg1"/>
                </a:solidFill>
                <a:latin typeface="Open Sans"/>
              </a:rPr>
              <a:t>Ноты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] : «</a:t>
            </a:r>
            <a:r>
              <a:rPr lang="en-US" sz="3200" dirty="0" err="1">
                <a:solidFill>
                  <a:schemeClr val="bg1"/>
                </a:solidFill>
                <a:latin typeface="Open Sans"/>
              </a:rPr>
              <a:t>Ktoz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 me </a:t>
            </a:r>
            <a:r>
              <a:rPr lang="en-US" sz="3200" dirty="0" err="1">
                <a:solidFill>
                  <a:schemeClr val="bg1"/>
                </a:solidFill>
                <a:latin typeface="Open Sans"/>
              </a:rPr>
              <a:t>westchnienia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…» : [</a:t>
            </a:r>
            <a:r>
              <a:rPr lang="en-US" sz="3200" dirty="0" err="1">
                <a:solidFill>
                  <a:schemeClr val="bg1"/>
                </a:solidFill>
                <a:latin typeface="Open Sans"/>
              </a:rPr>
              <a:t>для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/>
              </a:rPr>
              <a:t>голасу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 з </a:t>
            </a:r>
            <a:r>
              <a:rPr lang="en-US" sz="3200" dirty="0" err="1">
                <a:solidFill>
                  <a:schemeClr val="bg1"/>
                </a:solidFill>
                <a:latin typeface="Open Sans"/>
              </a:rPr>
              <a:t>фп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.] / [</a:t>
            </a:r>
            <a:r>
              <a:rPr lang="en-US" sz="3200" dirty="0" err="1">
                <a:solidFill>
                  <a:schemeClr val="bg1"/>
                </a:solidFill>
                <a:latin typeface="Open Sans"/>
              </a:rPr>
              <a:t>sł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.] A. </a:t>
            </a:r>
            <a:r>
              <a:rPr lang="en-US" sz="3200" dirty="0" err="1">
                <a:solidFill>
                  <a:schemeClr val="bg1"/>
                </a:solidFill>
                <a:latin typeface="Open Sans"/>
              </a:rPr>
              <a:t>Mickiewicza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 ; z </a:t>
            </a:r>
            <a:r>
              <a:rPr lang="en-US" sz="3200" dirty="0" err="1">
                <a:solidFill>
                  <a:schemeClr val="bg1"/>
                </a:solidFill>
                <a:latin typeface="Open Sans"/>
              </a:rPr>
              <a:t>muz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. S. </a:t>
            </a:r>
            <a:r>
              <a:rPr lang="en-US" sz="3200" dirty="0" err="1">
                <a:solidFill>
                  <a:schemeClr val="bg1"/>
                </a:solidFill>
                <a:latin typeface="Open Sans"/>
              </a:rPr>
              <a:t>Moniuszki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. – </a:t>
            </a:r>
            <a:r>
              <a:rPr lang="en-US" sz="3200" dirty="0" err="1">
                <a:solidFill>
                  <a:schemeClr val="bg1"/>
                </a:solidFill>
                <a:latin typeface="Open Sans"/>
              </a:rPr>
              <a:t>Wilno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 : </a:t>
            </a:r>
            <a:r>
              <a:rPr lang="en-US" sz="3200" dirty="0" err="1">
                <a:solidFill>
                  <a:schemeClr val="bg1"/>
                </a:solidFill>
                <a:latin typeface="Open Sans"/>
              </a:rPr>
              <a:t>Nakładem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/>
              </a:rPr>
              <a:t>Iozefa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/>
              </a:rPr>
              <a:t>Zawadzkiego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, [</a:t>
            </a:r>
            <a:r>
              <a:rPr lang="en-US" sz="3200" dirty="0" err="1">
                <a:solidFill>
                  <a:schemeClr val="bg1"/>
                </a:solidFill>
                <a:latin typeface="Open Sans"/>
              </a:rPr>
              <a:t>паміж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 1848 </a:t>
            </a:r>
            <a:r>
              <a:rPr lang="en-US" sz="3200" dirty="0" err="1">
                <a:solidFill>
                  <a:schemeClr val="bg1"/>
                </a:solidFill>
                <a:latin typeface="Open Sans"/>
              </a:rPr>
              <a:t>i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 1850]. – С. 57–69.</a:t>
            </a:r>
            <a:endParaRPr lang="en-US" sz="32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Picture 2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D3234425-C163-408F-9256-782E6EF5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-576"/>
            <a:ext cx="4642998" cy="685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4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37">
        <p:fade/>
      </p:transition>
    </mc:Choice>
    <mc:Fallback>
      <p:transition spd="med" advTm="41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9951BD9-0868-4CDB-ACD6-9C4209B5E4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BE0D42-2AC1-43EC-A28C-BDA9C4F7F6D0}"/>
              </a:ext>
            </a:extLst>
          </p:cNvPr>
          <p:cNvSpPr txBox="1"/>
          <p:nvPr/>
        </p:nvSpPr>
        <p:spPr>
          <a:xfrm>
            <a:off x="5322822" y="483082"/>
            <a:ext cx="6869179" cy="68634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Open Sans"/>
              </a:rPr>
              <a:t>Выданне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 з </a:t>
            </a:r>
            <a:r>
              <a:rPr lang="en-US" sz="2400" dirty="0" err="1">
                <a:solidFill>
                  <a:srgbClr val="FFFFFF"/>
                </a:solidFill>
                <a:latin typeface="Open Sans"/>
              </a:rPr>
              <a:t>фондаў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"/>
              </a:rPr>
              <a:t>Нацыянальнай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"/>
              </a:rPr>
              <a:t>бібліятэкі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"/>
              </a:rPr>
              <a:t>Беларусі</a:t>
            </a:r>
            <a:endParaRPr lang="en-US" dirty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  <a:latin typeface="Open Sans"/>
            </a:endParaRPr>
          </a:p>
          <a:p>
            <a:endParaRPr lang="en-US" sz="2400" dirty="0">
              <a:solidFill>
                <a:srgbClr val="FFFFFF"/>
              </a:solidFill>
              <a:latin typeface="Open Sans"/>
            </a:endParaRPr>
          </a:p>
          <a:p>
            <a:r>
              <a:rPr lang="en-US" sz="3200" dirty="0" err="1">
                <a:solidFill>
                  <a:srgbClr val="FFFFFF"/>
                </a:solidFill>
                <a:latin typeface="Open Sans"/>
              </a:rPr>
              <a:t>Moniuszkо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, S.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Piosnki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Sielskie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 [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Ноты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] :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Władysława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Syrokomli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: (z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kantaty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«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Rok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w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pieśni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») : [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для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голасу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ў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суправадж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.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фп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.] /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muz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. S.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Moniuszki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. –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Wilno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: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nakład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Josefa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Zawadzkiego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, [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каля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1890]. – № 5 :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Pieśń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Wieczorna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: «Po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nocnej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rosie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…». – С. 70–71. – Н. д. G. &amp; C. 7.</a:t>
            </a:r>
            <a:endParaRPr lang="en-US" sz="3200" dirty="0">
              <a:solidFill>
                <a:srgbClr val="FFFFFF"/>
              </a:solidFill>
              <a:cs typeface="Calibri"/>
            </a:endParaRPr>
          </a:p>
          <a:p>
            <a:endParaRPr lang="en-US" sz="2400" dirty="0">
              <a:solidFill>
                <a:srgbClr val="FFFFFF"/>
              </a:solidFill>
              <a:latin typeface="Open Sans"/>
            </a:endParaRPr>
          </a:p>
          <a:p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2" name="Picture 2" descr="A close up of text on a white background&#10;&#10;Description generated with high confidence">
            <a:extLst>
              <a:ext uri="{FF2B5EF4-FFF2-40B4-BE49-F238E27FC236}">
                <a16:creationId xmlns="" xmlns:a16="http://schemas.microsoft.com/office/drawing/2014/main" id="{F36250E5-9F63-4784-BF27-B7B4D69BD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3942"/>
            <a:ext cx="4642998" cy="685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97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45">
        <p:fade/>
      </p:transition>
    </mc:Choice>
    <mc:Fallback>
      <p:transition spd="med" advTm="47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9951BD9-0868-4CDB-ACD6-9C4209B5E4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BE0D42-2AC1-43EC-A28C-BDA9C4F7F6D0}"/>
              </a:ext>
            </a:extLst>
          </p:cNvPr>
          <p:cNvSpPr txBox="1"/>
          <p:nvPr/>
        </p:nvSpPr>
        <p:spPr>
          <a:xfrm>
            <a:off x="5347083" y="471376"/>
            <a:ext cx="6844918" cy="58785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Open Sans"/>
              </a:rPr>
              <a:t>Выданне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 з </a:t>
            </a:r>
            <a:r>
              <a:rPr lang="en-US" sz="2400" dirty="0" err="1">
                <a:solidFill>
                  <a:srgbClr val="FFFFFF"/>
                </a:solidFill>
                <a:latin typeface="Open Sans"/>
              </a:rPr>
              <a:t>фондаў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"/>
              </a:rPr>
              <a:t>Беларускай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"/>
              </a:rPr>
              <a:t>дзяржаўнай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"/>
              </a:rPr>
              <a:t>акадэміі</a:t>
            </a:r>
            <a:r>
              <a:rPr lang="en-US" sz="24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"/>
              </a:rPr>
              <a:t>музыкі</a:t>
            </a:r>
            <a:endParaRPr lang="en-US" dirty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  <a:latin typeface="Open Sans"/>
            </a:endParaRPr>
          </a:p>
          <a:p>
            <a:endParaRPr lang="en-US" sz="2400" dirty="0">
              <a:solidFill>
                <a:srgbClr val="FFFFFF"/>
              </a:solidFill>
              <a:latin typeface="Open Sans"/>
            </a:endParaRPr>
          </a:p>
          <a:p>
            <a:r>
              <a:rPr lang="en-US" sz="3200" dirty="0" err="1">
                <a:solidFill>
                  <a:srgbClr val="FFFFFF"/>
                </a:solidFill>
                <a:latin typeface="Open Sans"/>
              </a:rPr>
              <a:t>Moniuszkо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, S. Pan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Chorąży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 [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Ноты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] = [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Пан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Хорунжий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] :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polonez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grany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przed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1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aktem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opery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«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Hrabina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» :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ulozony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na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fortepian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/ S.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Moniuszko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. –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Wydanie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4. –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Wilno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: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nakładem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Józefa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"/>
              </a:rPr>
              <a:t>Zawadzkiego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, [ca 1860]. – S. 17–21.</a:t>
            </a:r>
            <a:endParaRPr lang="en-US" sz="3200" dirty="0">
              <a:solidFill>
                <a:srgbClr val="FFFFFF"/>
              </a:solidFill>
              <a:cs typeface="Calibri"/>
            </a:endParaRPr>
          </a:p>
          <a:p>
            <a:endParaRPr lang="en-US" sz="2400" dirty="0">
              <a:solidFill>
                <a:srgbClr val="FFFFFF"/>
              </a:solidFill>
              <a:latin typeface="Open Sans"/>
            </a:endParaRPr>
          </a:p>
          <a:p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2" name="Picture 2" descr="A close up of text on a white background&#10;&#10;Description generated with high confidence">
            <a:extLst>
              <a:ext uri="{FF2B5EF4-FFF2-40B4-BE49-F238E27FC236}">
                <a16:creationId xmlns="" xmlns:a16="http://schemas.microsoft.com/office/drawing/2014/main" id="{30C12CE5-3FB0-4548-B1AE-40CD57020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5714"/>
            <a:ext cx="4642998" cy="68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0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33">
        <p:fade/>
      </p:transition>
    </mc:Choice>
    <mc:Fallback>
      <p:transition spd="med" advTm="46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="" xmlns:a16="http://schemas.microsoft.com/office/drawing/2014/main" id="{96093685-7176-4A2F-B6D6-1B3565D4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815" b="10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C3E2C3C-40F7-4A43-9603-00F9DD9FA31D}"/>
              </a:ext>
            </a:extLst>
          </p:cNvPr>
          <p:cNvSpPr txBox="1"/>
          <p:nvPr/>
        </p:nvSpPr>
        <p:spPr>
          <a:xfrm>
            <a:off x="1245080" y="1460739"/>
            <a:ext cx="10650746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Open Sans"/>
              </a:rPr>
              <a:t>Важнай часткай творчасці майстра з’яўляецца вакальная музыка. Кампазітар стварыў больш за 300 рамансаў і песень на паэтычныя тэксты вялікай колькасці паэтаў, 260 твораў увайшлі ў склад 12 зборнікаў пад агульнай назвай «Хатні спеўнік». Выхад першага з іх у 1843 годзе стаў значнай культурнай падзеяй.</a:t>
            </a:r>
            <a:endParaRPr lang="en-US" sz="320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9DADBACE-F58B-4F1E-BDF5-D5AB5D2A5998}"/>
              </a:ext>
            </a:extLst>
          </p:cNvPr>
          <p:cNvCxnSpPr/>
          <p:nvPr/>
        </p:nvCxnSpPr>
        <p:spPr>
          <a:xfrm flipH="1">
            <a:off x="1008392" y="886186"/>
            <a:ext cx="14377" cy="4787657"/>
          </a:xfrm>
          <a:prstGeom prst="straightConnector1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735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20796">
        <p:fade/>
      </p:transition>
    </mc:Choice>
    <mc:Fallback>
      <p:transition spd="med" advTm="207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text on a white background&#10;&#10;Description generated with high confidence">
            <a:extLst>
              <a:ext uri="{FF2B5EF4-FFF2-40B4-BE49-F238E27FC236}">
                <a16:creationId xmlns="" xmlns:a16="http://schemas.microsoft.com/office/drawing/2014/main" id="{7829ABBB-6238-4062-997B-EFF4C9C61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7CD9AD6-DCCE-4B4F-8268-7C0E658A2B20}"/>
              </a:ext>
            </a:extLst>
          </p:cNvPr>
          <p:cNvSpPr txBox="1"/>
          <p:nvPr/>
        </p:nvSpPr>
        <p:spPr>
          <a:xfrm>
            <a:off x="588270" y="5574817"/>
            <a:ext cx="11210925" cy="7448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Хатнія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спевы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Connector 10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731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53">
        <p:fade/>
      </p:transition>
    </mc:Choice>
    <mc:Fallback>
      <p:transition spd="med" advTm="37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="" xmlns:a16="http://schemas.microsoft.com/office/drawing/2014/main" id="{96093685-7176-4A2F-B6D6-1B3565D4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815" b="10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7D9F592-D2D9-45A5-AEEC-16C885687040}"/>
              </a:ext>
            </a:extLst>
          </p:cNvPr>
          <p:cNvSpPr txBox="1"/>
          <p:nvPr/>
        </p:nvSpPr>
        <p:spPr>
          <a:xfrm>
            <a:off x="1197776" y="1051289"/>
            <a:ext cx="10607613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latin typeface="Open Sans"/>
              </a:rPr>
              <a:t>Самай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вядомай</a:t>
            </a:r>
            <a:r>
              <a:rPr lang="en-US" sz="3200" dirty="0">
                <a:latin typeface="Open Sans"/>
              </a:rPr>
              <a:t> у </a:t>
            </a:r>
            <a:r>
              <a:rPr lang="en-US" sz="3200" dirty="0" err="1">
                <a:latin typeface="Open Sans"/>
              </a:rPr>
              <a:t>творчасці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Манюшкі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з’яўляецца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опера</a:t>
            </a:r>
            <a:r>
              <a:rPr lang="en-US" sz="3200" dirty="0">
                <a:latin typeface="Open Sans"/>
              </a:rPr>
              <a:t> «</a:t>
            </a:r>
            <a:r>
              <a:rPr lang="en-US" sz="3200" dirty="0" err="1">
                <a:latin typeface="Open Sans"/>
              </a:rPr>
              <a:t>Галька</a:t>
            </a:r>
            <a:r>
              <a:rPr lang="en-US" sz="3200" dirty="0">
                <a:latin typeface="Open Sans"/>
              </a:rPr>
              <a:t>», </a:t>
            </a:r>
            <a:r>
              <a:rPr lang="en-US" sz="3200" dirty="0" err="1">
                <a:latin typeface="Open Sans"/>
              </a:rPr>
              <a:t>напісаная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паводле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паэмы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Уладзімежа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Вольскага</a:t>
            </a:r>
            <a:r>
              <a:rPr lang="en-US" sz="3200" dirty="0">
                <a:latin typeface="Open Sans"/>
              </a:rPr>
              <a:t>. </a:t>
            </a:r>
            <a:r>
              <a:rPr lang="en-US" sz="3200" dirty="0" err="1">
                <a:latin typeface="Open Sans"/>
              </a:rPr>
              <a:t>Опера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раскрывае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трагедыю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сялянскай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дзяўчыны</a:t>
            </a:r>
            <a:r>
              <a:rPr lang="en-US" sz="3200" dirty="0">
                <a:latin typeface="Open Sans"/>
              </a:rPr>
              <a:t> і </a:t>
            </a:r>
            <a:r>
              <a:rPr lang="en-US" sz="3200" dirty="0" err="1">
                <a:latin typeface="Open Sans"/>
              </a:rPr>
              <a:t>прасякнута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спачуваннем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да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простага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чалавека</a:t>
            </a:r>
            <a:r>
              <a:rPr lang="en-US" sz="3200" dirty="0">
                <a:latin typeface="Open Sans"/>
              </a:rPr>
              <a:t>.</a:t>
            </a:r>
          </a:p>
          <a:p>
            <a:endParaRPr lang="en-US" sz="3200" dirty="0">
              <a:latin typeface="Open Sans"/>
            </a:endParaRPr>
          </a:p>
          <a:p>
            <a:r>
              <a:rPr lang="en-US" sz="3200" dirty="0" err="1">
                <a:latin typeface="Open Sans"/>
              </a:rPr>
              <a:t>Увогуле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адна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іншая</a:t>
            </a:r>
            <a:r>
              <a:rPr lang="en-US" sz="3200" dirty="0">
                <a:latin typeface="Open Sans"/>
              </a:rPr>
              <a:t> з </a:t>
            </a:r>
            <a:r>
              <a:rPr lang="en-US" sz="3200" dirty="0" err="1">
                <a:latin typeface="Open Sans"/>
              </a:rPr>
              <a:t>больш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сталых</a:t>
            </a:r>
            <a:r>
              <a:rPr lang="en-US" sz="3200" dirty="0">
                <a:latin typeface="Open Sans"/>
              </a:rPr>
              <a:t> і </a:t>
            </a:r>
            <a:r>
              <a:rPr lang="en-US" sz="3200" dirty="0" err="1">
                <a:latin typeface="Open Sans"/>
              </a:rPr>
              <a:t>дасканалых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опер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Манюшкі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мела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такой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папулярнасці</a:t>
            </a:r>
            <a:r>
              <a:rPr lang="en-US" sz="3200" dirty="0">
                <a:latin typeface="Open Sans"/>
              </a:rPr>
              <a:t>. </a:t>
            </a:r>
            <a:r>
              <a:rPr lang="en-US" sz="3200" dirty="0" err="1">
                <a:latin typeface="Open Sans"/>
              </a:rPr>
              <a:t>Гэты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твор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стаў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здабыткам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сусветнай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музычнай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культуры</a:t>
            </a:r>
            <a:r>
              <a:rPr lang="en-US" sz="3200" dirty="0">
                <a:latin typeface="Open Sans"/>
              </a:rPr>
              <a:t>. 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87365554-1CEF-44F3-B728-DF20FED72163}"/>
              </a:ext>
            </a:extLst>
          </p:cNvPr>
          <p:cNvCxnSpPr/>
          <p:nvPr/>
        </p:nvCxnSpPr>
        <p:spPr>
          <a:xfrm flipH="1">
            <a:off x="1055136" y="920151"/>
            <a:ext cx="14378" cy="5017696"/>
          </a:xfrm>
          <a:prstGeom prst="straightConnector1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824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21759">
        <p:fade/>
      </p:transition>
    </mc:Choice>
    <mc:Fallback>
      <p:transition spd="med" advTm="217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E910401-F001-46F8-B710-C62791827435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Буклет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оперы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"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Галька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" 1975 г.</a:t>
            </a:r>
          </a:p>
        </p:txBody>
      </p:sp>
      <p:cxnSp>
        <p:nvCxnSpPr>
          <p:cNvPr id="6" name="Straight Connector 9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A picture containing text, book&#10;&#10;Description generated with very high confidence">
            <a:extLst>
              <a:ext uri="{FF2B5EF4-FFF2-40B4-BE49-F238E27FC236}">
                <a16:creationId xmlns="" xmlns:a16="http://schemas.microsoft.com/office/drawing/2014/main" id="{39329DED-0FA4-4F1F-8E61-029A12E73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294" y="917054"/>
            <a:ext cx="7804374" cy="516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9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37">
        <p:fade/>
      </p:transition>
    </mc:Choice>
    <mc:Fallback>
      <p:transition spd="med" advTm="44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08B4115-0A87-4A37-91F3-C08ACD9DAD68}"/>
              </a:ext>
            </a:extLst>
          </p:cNvPr>
          <p:cNvSpPr txBox="1"/>
          <p:nvPr/>
        </p:nvSpPr>
        <p:spPr>
          <a:xfrm>
            <a:off x="329182" y="914400"/>
            <a:ext cx="4304579" cy="28875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Сцэна</a:t>
            </a: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 </a:t>
            </a:r>
            <a:r>
              <a:rPr lang="en-US" sz="4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оперы</a:t>
            </a: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"Графіня" 1860 г. </a:t>
            </a:r>
            <a:endParaRPr lang="en-US" dirty="0"/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Гравюра</a:t>
            </a:r>
            <a:endParaRPr lang="en-US" sz="3200" dirty="0">
              <a:ea typeface="+mj-ea"/>
              <a:cs typeface="Calibri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A group of people posing for a photo&#10;&#10;Description generated with very high confidence">
            <a:extLst>
              <a:ext uri="{FF2B5EF4-FFF2-40B4-BE49-F238E27FC236}">
                <a16:creationId xmlns="" xmlns:a16="http://schemas.microsoft.com/office/drawing/2014/main" id="{72FE5EA4-B4A7-4355-94B6-2A4FEC4E0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517" y="190649"/>
            <a:ext cx="5529664" cy="655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43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53">
        <p:fade/>
      </p:transition>
    </mc:Choice>
    <mc:Fallback>
      <p:transition spd="med" advTm="43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1DB7C82F-AB7E-4F0C-B829-FA1B9C4151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6E2FE42F-54CD-4C94-967F-DE805585B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7178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5C46E95-14C2-40F5-9706-2AD855B20D38}"/>
              </a:ext>
            </a:extLst>
          </p:cNvPr>
          <p:cNvSpPr txBox="1"/>
          <p:nvPr/>
        </p:nvSpPr>
        <p:spPr>
          <a:xfrm>
            <a:off x="6172782" y="1863441"/>
            <a:ext cx="6019218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latin typeface="+mj-lt"/>
              </a:rPr>
              <a:t>Маці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Лізавета</a:t>
            </a:r>
            <a:r>
              <a:rPr lang="en-US" sz="2800" dirty="0">
                <a:latin typeface="+mj-lt"/>
              </a:rPr>
              <a:t> (</a:t>
            </a:r>
            <a:r>
              <a:rPr lang="en-US" sz="2800" dirty="0" err="1">
                <a:latin typeface="+mj-lt"/>
              </a:rPr>
              <a:t>Альжбета</a:t>
            </a:r>
            <a:r>
              <a:rPr lang="en-US" sz="2800" dirty="0">
                <a:latin typeface="+mj-lt"/>
              </a:rPr>
              <a:t>) </a:t>
            </a:r>
            <a:r>
              <a:rPr lang="en-US" sz="2800" dirty="0" err="1">
                <a:latin typeface="+mj-lt"/>
              </a:rPr>
              <a:t>Маджарская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з’яўлялася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праўнучкай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стваральніка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вытворчасці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знакамітых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слуцкіх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паясоў</a:t>
            </a:r>
            <a:r>
              <a:rPr lang="en-US" sz="2800" dirty="0">
                <a:latin typeface="+mj-lt"/>
              </a:rPr>
              <a:t> і </a:t>
            </a:r>
            <a:r>
              <a:rPr lang="en-US" sz="2800" dirty="0" err="1">
                <a:latin typeface="+mj-lt"/>
              </a:rPr>
              <a:t>была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музычна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адоранай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жанчынай</a:t>
            </a:r>
            <a:endParaRPr lang="en-US" sz="1600" dirty="0">
              <a:latin typeface="+mj-lt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4E433D8-49F6-4DC9-8353-A8D71621E749}"/>
              </a:ext>
            </a:extLst>
          </p:cNvPr>
          <p:cNvSpPr txBox="1"/>
          <p:nvPr/>
        </p:nvSpPr>
        <p:spPr>
          <a:xfrm>
            <a:off x="2875877" y="6385775"/>
            <a:ext cx="52017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err="1">
                <a:solidFill>
                  <a:srgbClr val="EEEEEE"/>
                </a:solidFill>
                <a:latin typeface="Open Sans"/>
              </a:rPr>
              <a:t>Альжбета</a:t>
            </a:r>
            <a:r>
              <a:rPr lang="en-US" b="1" dirty="0">
                <a:solidFill>
                  <a:srgbClr val="EEEEEE"/>
                </a:solidFill>
                <a:latin typeface="Open Sans"/>
              </a:rPr>
              <a:t> </a:t>
            </a:r>
            <a:r>
              <a:rPr lang="en-US" b="1" dirty="0" err="1">
                <a:solidFill>
                  <a:srgbClr val="EEEEEE"/>
                </a:solidFill>
                <a:latin typeface="Open Sans"/>
              </a:rPr>
              <a:t>Маджарская</a:t>
            </a:r>
            <a:r>
              <a:rPr lang="en-US" b="1" dirty="0">
                <a:solidFill>
                  <a:srgbClr val="EEEEEE"/>
                </a:solidFill>
                <a:latin typeface="Open Sans"/>
              </a:rPr>
              <a:t>. 1806 г.</a:t>
            </a:r>
          </a:p>
        </p:txBody>
      </p:sp>
    </p:spTree>
    <p:extLst>
      <p:ext uri="{BB962C8B-B14F-4D97-AF65-F5344CB8AC3E}">
        <p14:creationId xmlns:p14="http://schemas.microsoft.com/office/powerpoint/2010/main" val="353495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12389">
        <p:fade/>
      </p:transition>
    </mc:Choice>
    <mc:Fallback>
      <p:transition spd="med" advTm="123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="" xmlns:a16="http://schemas.microsoft.com/office/drawing/2014/main" id="{96093685-7176-4A2F-B6D6-1B3565D4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815" b="10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C8FC4D8-448F-48CB-BB59-D78EC6CAF5D3}"/>
              </a:ext>
            </a:extLst>
          </p:cNvPr>
          <p:cNvSpPr txBox="1"/>
          <p:nvPr/>
        </p:nvSpPr>
        <p:spPr>
          <a:xfrm>
            <a:off x="1147374" y="1548855"/>
            <a:ext cx="10923915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latin typeface="Open Sans"/>
              </a:rPr>
              <a:t>Музычная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спадчына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Станіслава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Манюшкі</a:t>
            </a:r>
            <a:r>
              <a:rPr lang="en-US" sz="3200" dirty="0">
                <a:latin typeface="Open Sans"/>
              </a:rPr>
              <a:t> – </a:t>
            </a:r>
            <a:r>
              <a:rPr lang="en-US" sz="3200" dirty="0" err="1">
                <a:latin typeface="Open Sans"/>
              </a:rPr>
              <a:t>адна</a:t>
            </a:r>
            <a:r>
              <a:rPr lang="en-US" sz="3200" dirty="0">
                <a:latin typeface="Open Sans"/>
              </a:rPr>
              <a:t> з </a:t>
            </a:r>
            <a:r>
              <a:rPr lang="en-US" sz="3200" dirty="0" err="1">
                <a:latin typeface="Open Sans"/>
              </a:rPr>
              <a:t>найцікавейшых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з’яў</a:t>
            </a:r>
            <a:r>
              <a:rPr lang="en-US" sz="3200" dirty="0">
                <a:latin typeface="Open Sans"/>
              </a:rPr>
              <a:t> у </a:t>
            </a:r>
            <a:r>
              <a:rPr lang="en-US" sz="3200" dirty="0" err="1">
                <a:latin typeface="Open Sans"/>
              </a:rPr>
              <a:t>культурным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жыцці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Беларусі</a:t>
            </a:r>
            <a:r>
              <a:rPr lang="en-US" sz="3200" dirty="0">
                <a:latin typeface="Open Sans"/>
              </a:rPr>
              <a:t> і ў </a:t>
            </a:r>
            <a:r>
              <a:rPr lang="en-US" sz="3200" dirty="0" err="1">
                <a:latin typeface="Open Sans"/>
              </a:rPr>
              <a:t>гісторыі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сусветнага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музычнага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мастацтва</a:t>
            </a:r>
            <a:r>
              <a:rPr lang="en-US" sz="3200" dirty="0">
                <a:latin typeface="Open Sans"/>
              </a:rPr>
              <a:t>. </a:t>
            </a:r>
            <a:r>
              <a:rPr lang="en-US" sz="3200" dirty="0" err="1">
                <a:latin typeface="Open Sans"/>
              </a:rPr>
              <a:t>Яго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сачыненні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прасякнутыя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нацыянальнымі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матывамі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фальклорнымі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інтанацыямі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таямнічымі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легендамі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багаццем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народных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адценняў</a:t>
            </a:r>
            <a:r>
              <a:rPr lang="en-US" sz="3200" dirty="0">
                <a:latin typeface="Open Sans"/>
              </a:rPr>
              <a:t> і </a:t>
            </a:r>
            <a:r>
              <a:rPr lang="en-US" sz="3200" dirty="0" err="1">
                <a:latin typeface="Open Sans"/>
              </a:rPr>
              <a:t>вобразаў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яскрава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сведчаць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аб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любові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да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сваёй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Радзімы</a:t>
            </a:r>
            <a:r>
              <a:rPr lang="en-US" sz="3200" dirty="0">
                <a:latin typeface="Open Sans"/>
              </a:rPr>
              <a:t> і </a:t>
            </a:r>
            <a:r>
              <a:rPr lang="en-US" sz="3200" dirty="0" err="1">
                <a:latin typeface="Open Sans"/>
              </a:rPr>
              <a:t>каранёў</a:t>
            </a:r>
            <a:r>
              <a:rPr lang="en-US" sz="3200" dirty="0">
                <a:latin typeface="Open Sans"/>
              </a:rPr>
              <a:t>.</a:t>
            </a:r>
            <a:endParaRPr lang="en-US" sz="32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A0844528-5241-496E-8531-56977D221906}"/>
              </a:ext>
            </a:extLst>
          </p:cNvPr>
          <p:cNvCxnSpPr/>
          <p:nvPr/>
        </p:nvCxnSpPr>
        <p:spPr>
          <a:xfrm>
            <a:off x="1012287" y="1123399"/>
            <a:ext cx="14377" cy="4011281"/>
          </a:xfrm>
          <a:prstGeom prst="straightConnector1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910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22815">
        <p:fade/>
      </p:transition>
    </mc:Choice>
    <mc:Fallback>
      <p:transition spd="med" advTm="228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="" xmlns:a16="http://schemas.microsoft.com/office/drawing/2014/main" id="{96093685-7176-4A2F-B6D6-1B3565D4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815" b="10598"/>
          <a:stretch/>
        </p:blipFill>
        <p:spPr>
          <a:xfrm>
            <a:off x="-5749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A473FD8-0526-4F82-AA1B-37F8EBD3EE23}"/>
              </a:ext>
            </a:extLst>
          </p:cNvPr>
          <p:cNvSpPr txBox="1"/>
          <p:nvPr/>
        </p:nvSpPr>
        <p:spPr>
          <a:xfrm>
            <a:off x="1216325" y="2210145"/>
            <a:ext cx="10981424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latin typeface="Open Sans"/>
              </a:rPr>
              <a:t>Жыццё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Станіслава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Манюшкі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абарвалася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нечакана</a:t>
            </a:r>
            <a:r>
              <a:rPr lang="en-US" sz="3200" dirty="0">
                <a:latin typeface="Open Sans"/>
              </a:rPr>
              <a:t> – </a:t>
            </a:r>
            <a:endParaRPr lang="en-US" sz="3200" dirty="0">
              <a:latin typeface="Calibri" panose="020F0502020204030204"/>
              <a:cs typeface="Calibri" panose="020F0502020204030204"/>
            </a:endParaRPr>
          </a:p>
          <a:p>
            <a:r>
              <a:rPr lang="en-US" sz="3200" dirty="0">
                <a:latin typeface="Open Sans"/>
              </a:rPr>
              <a:t>4 </a:t>
            </a:r>
            <a:r>
              <a:rPr lang="en-US" sz="3200" dirty="0" err="1">
                <a:latin typeface="Open Sans"/>
              </a:rPr>
              <a:t>чэрвеня</a:t>
            </a:r>
            <a:r>
              <a:rPr lang="en-US" sz="3200" dirty="0">
                <a:latin typeface="Open Sans"/>
              </a:rPr>
              <a:t> 1872 </a:t>
            </a:r>
            <a:r>
              <a:rPr lang="en-US" sz="3200" dirty="0" err="1">
                <a:latin typeface="Open Sans"/>
              </a:rPr>
              <a:t>года</a:t>
            </a:r>
            <a:r>
              <a:rPr lang="en-US" sz="3200" dirty="0">
                <a:latin typeface="Open Sans"/>
              </a:rPr>
              <a:t>. </a:t>
            </a:r>
            <a:r>
              <a:rPr lang="en-US" sz="3200" dirty="0" err="1">
                <a:latin typeface="Open Sans"/>
              </a:rPr>
              <a:t>Пахавальны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картэж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суправаджала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сто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тысяч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чалавек</a:t>
            </a:r>
            <a:r>
              <a:rPr lang="en-US" sz="3200" dirty="0">
                <a:latin typeface="Open Sans"/>
              </a:rPr>
              <a:t>. </a:t>
            </a:r>
            <a:r>
              <a:rPr lang="en-US" sz="3200" dirty="0" err="1">
                <a:latin typeface="Open Sans"/>
              </a:rPr>
              <a:t>Засталіся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недапісанымі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оперы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няздзейсненымі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задумы</a:t>
            </a:r>
            <a:r>
              <a:rPr lang="en-US" sz="3200" dirty="0">
                <a:latin typeface="Open Sans"/>
              </a:rPr>
              <a:t>… </a:t>
            </a:r>
            <a:endParaRPr lang="en-US" sz="3200" dirty="0"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C5765AED-D541-48A5-8F00-58FC2FD9314E}"/>
              </a:ext>
            </a:extLst>
          </p:cNvPr>
          <p:cNvCxnSpPr/>
          <p:nvPr/>
        </p:nvCxnSpPr>
        <p:spPr>
          <a:xfrm>
            <a:off x="1056918" y="1575091"/>
            <a:ext cx="43131" cy="3091131"/>
          </a:xfrm>
          <a:prstGeom prst="straightConnector1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663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12699">
        <p:fade/>
      </p:transition>
    </mc:Choice>
    <mc:Fallback>
      <p:transition spd="med" advTm="126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="" xmlns:a16="http://schemas.microsoft.com/office/drawing/2014/main" id="{96093685-7176-4A2F-B6D6-1B3565D4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815" b="10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937C71C-90F0-4415-A351-7858B51C03B9}"/>
              </a:ext>
            </a:extLst>
          </p:cNvPr>
          <p:cNvSpPr txBox="1"/>
          <p:nvPr/>
        </p:nvSpPr>
        <p:spPr>
          <a:xfrm>
            <a:off x="1127631" y="1268175"/>
            <a:ext cx="10967048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be-BY" sz="3200" dirty="0" smtClean="0">
                <a:latin typeface="Open Sans"/>
              </a:rPr>
              <a:t>У</a:t>
            </a:r>
            <a:r>
              <a:rPr lang="en-US" sz="3200" dirty="0" smtClean="0">
                <a:latin typeface="Open Sans"/>
              </a:rPr>
              <a:t> </a:t>
            </a:r>
            <a:r>
              <a:rPr lang="en-US" sz="3200" dirty="0">
                <a:latin typeface="Open Sans"/>
              </a:rPr>
              <a:t>1966 г. </a:t>
            </a:r>
            <a:r>
              <a:rPr lang="be-BY" sz="3200" dirty="0" smtClean="0">
                <a:latin typeface="Open Sans"/>
              </a:rPr>
              <a:t>у</a:t>
            </a:r>
            <a:r>
              <a:rPr lang="en-US" sz="3200" dirty="0" smtClean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Убелі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на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месцы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дзе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калісьці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стаяў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дом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Манюшкаў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недалёка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ад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старой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таполі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якая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памятае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кампазітара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быў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устаноўлены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памятны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абеліск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на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якім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беларускай</a:t>
            </a:r>
            <a:r>
              <a:rPr lang="en-US" sz="3200" dirty="0">
                <a:latin typeface="Open Sans"/>
              </a:rPr>
              <a:t> і </a:t>
            </a:r>
            <a:r>
              <a:rPr lang="en-US" sz="3200" dirty="0" err="1">
                <a:latin typeface="Open Sans"/>
              </a:rPr>
              <a:t>польскай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мовах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высечаны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словы</a:t>
            </a:r>
            <a:r>
              <a:rPr lang="en-US" sz="3200" dirty="0">
                <a:latin typeface="Open Sans"/>
              </a:rPr>
              <a:t>: “</a:t>
            </a:r>
            <a:r>
              <a:rPr lang="en-US" sz="3200" dirty="0" err="1">
                <a:latin typeface="Open Sans"/>
              </a:rPr>
              <a:t>Тут</a:t>
            </a:r>
            <a:r>
              <a:rPr lang="en-US" sz="3200" dirty="0">
                <a:latin typeface="Open Sans"/>
              </a:rPr>
              <a:t>, у </a:t>
            </a:r>
            <a:r>
              <a:rPr lang="en-US" sz="3200" dirty="0" err="1">
                <a:latin typeface="Open Sans"/>
              </a:rPr>
              <a:t>фальварку</a:t>
            </a:r>
            <a:r>
              <a:rPr lang="en-US" sz="3200" dirty="0">
                <a:latin typeface="Open Sans"/>
              </a:rPr>
              <a:t> «</a:t>
            </a:r>
            <a:r>
              <a:rPr lang="en-US" sz="3200" dirty="0" err="1">
                <a:latin typeface="Open Sans"/>
              </a:rPr>
              <a:t>Убель</a:t>
            </a:r>
            <a:r>
              <a:rPr lang="en-US" sz="3200" dirty="0">
                <a:latin typeface="Open Sans"/>
              </a:rPr>
              <a:t>», 5 </a:t>
            </a:r>
            <a:r>
              <a:rPr lang="en-US" sz="3200" dirty="0" err="1">
                <a:latin typeface="Open Sans"/>
              </a:rPr>
              <a:t>мая</a:t>
            </a:r>
            <a:r>
              <a:rPr lang="en-US" sz="3200" dirty="0">
                <a:latin typeface="Open Sans"/>
              </a:rPr>
              <a:t> 1819 </a:t>
            </a:r>
            <a:r>
              <a:rPr lang="en-US" sz="3200" dirty="0" err="1">
                <a:latin typeface="Open Sans"/>
              </a:rPr>
              <a:t>года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нарадзіўся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вялікі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польскі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кампазітар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Станіслаў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Манюшка</a:t>
            </a:r>
            <a:r>
              <a:rPr lang="en-US" sz="3200" dirty="0">
                <a:latin typeface="Open Sans"/>
              </a:rPr>
              <a:t>”. І </a:t>
            </a:r>
            <a:r>
              <a:rPr lang="en-US" sz="3200" dirty="0" err="1">
                <a:latin typeface="Open Sans"/>
              </a:rPr>
              <a:t>ноты</a:t>
            </a:r>
            <a:r>
              <a:rPr lang="en-US" sz="3200" dirty="0">
                <a:latin typeface="Open Sans"/>
              </a:rPr>
              <a:t> – </a:t>
            </a:r>
            <a:r>
              <a:rPr lang="en-US" sz="3200" dirty="0" err="1">
                <a:latin typeface="Open Sans"/>
              </a:rPr>
              <a:t>першыя</a:t>
            </a:r>
            <a:r>
              <a:rPr lang="en-US" sz="3200" dirty="0">
                <a:latin typeface="Open Sans"/>
              </a:rPr>
              <a:t> 5 </a:t>
            </a:r>
            <a:r>
              <a:rPr lang="en-US" sz="3200" dirty="0" err="1">
                <a:latin typeface="Open Sans"/>
              </a:rPr>
              <a:t>тактаў</a:t>
            </a:r>
            <a:r>
              <a:rPr lang="en-US" sz="3200" dirty="0">
                <a:latin typeface="Open Sans"/>
              </a:rPr>
              <a:t> з </a:t>
            </a:r>
            <a:r>
              <a:rPr lang="en-US" sz="3200" dirty="0" err="1">
                <a:latin typeface="Open Sans"/>
              </a:rPr>
              <a:t>арыі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Ёнтэка</a:t>
            </a:r>
            <a:r>
              <a:rPr lang="en-US" sz="3200" dirty="0">
                <a:latin typeface="Open Sans"/>
              </a:rPr>
              <a:t> з </a:t>
            </a:r>
            <a:r>
              <a:rPr lang="en-US" sz="3200" dirty="0" err="1">
                <a:latin typeface="Open Sans"/>
              </a:rPr>
              <a:t>оперы</a:t>
            </a:r>
            <a:r>
              <a:rPr lang="en-US" sz="3200" dirty="0">
                <a:latin typeface="Open Sans"/>
              </a:rPr>
              <a:t> “</a:t>
            </a:r>
            <a:r>
              <a:rPr lang="en-US" sz="3200" dirty="0" err="1">
                <a:latin typeface="Open Sans"/>
              </a:rPr>
              <a:t>Галька</a:t>
            </a:r>
            <a:r>
              <a:rPr lang="en-US" sz="3200" dirty="0">
                <a:latin typeface="Open Sans"/>
              </a:rPr>
              <a:t>”, </a:t>
            </a:r>
            <a:r>
              <a:rPr lang="en-US" sz="3200" dirty="0" err="1">
                <a:latin typeface="Open Sans"/>
              </a:rPr>
              <a:t>якая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прынесла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яму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сусветную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вядомасць</a:t>
            </a:r>
            <a:r>
              <a:rPr lang="en-US" sz="3200" dirty="0">
                <a:latin typeface="Open Sans"/>
              </a:rPr>
              <a:t>.</a:t>
            </a:r>
            <a:endParaRPr lang="en-US" sz="32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1030310" y="592428"/>
            <a:ext cx="1" cy="538336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25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26758">
        <p:fade/>
      </p:transition>
    </mc:Choice>
    <mc:Fallback>
      <p:transition spd="med" advTm="267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sign&#10;&#10;Description generated with very high confidence">
            <a:extLst>
              <a:ext uri="{FF2B5EF4-FFF2-40B4-BE49-F238E27FC236}">
                <a16:creationId xmlns="" xmlns:a16="http://schemas.microsoft.com/office/drawing/2014/main" id="{01D1D7AD-7B4C-4850-964F-93668068C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4" y="1042059"/>
            <a:ext cx="5909892" cy="4428824"/>
          </a:xfrm>
          <a:prstGeom prst="rect">
            <a:avLst/>
          </a:prstGeom>
        </p:spPr>
      </p:pic>
      <p:pic>
        <p:nvPicPr>
          <p:cNvPr id="4" name="Picture 4" descr="A group of people walking in the rain&#10;&#10;Description generated with high confidence">
            <a:extLst>
              <a:ext uri="{FF2B5EF4-FFF2-40B4-BE49-F238E27FC236}">
                <a16:creationId xmlns="" xmlns:a16="http://schemas.microsoft.com/office/drawing/2014/main" id="{019EFE27-E5F6-443F-82FD-D20ED4908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809" y="1046103"/>
            <a:ext cx="6240572" cy="444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3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394">
        <p:fade/>
      </p:transition>
    </mc:Choice>
    <mc:Fallback>
      <p:transition spd="med" advTm="73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="" xmlns:a16="http://schemas.microsoft.com/office/drawing/2014/main" id="{96093685-7176-4A2F-B6D6-1B3565D4BC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4815" b="10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Станислав Монюшко. Прях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994" y="-1"/>
            <a:ext cx="10844012" cy="56301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70608" y="6167354"/>
            <a:ext cx="4314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800" dirty="0" smtClean="0"/>
              <a:t>С. Манюшка «</a:t>
            </a:r>
            <a:r>
              <a:rPr lang="be-BY" sz="2800" dirty="0" smtClean="0"/>
              <a:t>Праля»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75477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36052">
        <p:fade/>
      </p:transition>
    </mc:Choice>
    <mc:Fallback>
      <p:transition spd="med" advClick="0" advTm="1360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" objId="3"/>
        <p14:stopEvt time="136052" objId="3"/>
      </p14:showEvt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="" xmlns:a16="http://schemas.microsoft.com/office/drawing/2014/main" id="{96093685-7176-4A2F-B6D6-1B3565D4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3" b="100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11363A0-DE10-4C5C-827C-9CE8FB3805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8FFC70D-684F-492D-A264-CE5EFEFA302A}"/>
              </a:ext>
            </a:extLst>
          </p:cNvPr>
          <p:cNvSpPr txBox="1"/>
          <p:nvPr/>
        </p:nvSpPr>
        <p:spPr>
          <a:xfrm>
            <a:off x="674237" y="758284"/>
            <a:ext cx="3657600" cy="319657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Дзякуй за ўвагу!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35A1A9B2-DA9A-487B-8B22-CFE8E073CC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4063141"/>
            <a:ext cx="2586790" cy="0"/>
          </a:xfrm>
          <a:prstGeom prst="line">
            <a:avLst/>
          </a:prstGeom>
          <a:ln w="22225">
            <a:solidFill>
              <a:srgbClr val="3E53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44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26">
        <p:fade/>
      </p:transition>
    </mc:Choice>
    <mc:Fallback>
      <p:transition spd="med" advTm="50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="" xmlns:a16="http://schemas.microsoft.com/office/drawing/2014/main" id="{96093685-7176-4A2F-B6D6-1B3565D4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815" b="10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D2BA077-3A55-45A0-A260-AAE77A0B74D1}"/>
              </a:ext>
            </a:extLst>
          </p:cNvPr>
          <p:cNvSpPr txBox="1"/>
          <p:nvPr/>
        </p:nvSpPr>
        <p:spPr>
          <a:xfrm>
            <a:off x="1243905" y="1249292"/>
            <a:ext cx="10506972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latin typeface="Open Sans"/>
              </a:rPr>
              <a:t>Атрымаўшы</a:t>
            </a:r>
            <a:r>
              <a:rPr lang="en-US" sz="2800" dirty="0">
                <a:latin typeface="Open Sans"/>
              </a:rPr>
              <a:t> ў </a:t>
            </a:r>
            <a:r>
              <a:rPr lang="en-US" sz="2800" dirty="0" err="1">
                <a:latin typeface="Open Sans"/>
              </a:rPr>
              <a:t>спадчыну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маёнтак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Убель</a:t>
            </a:r>
            <a:r>
              <a:rPr lang="en-US" sz="2800" dirty="0">
                <a:latin typeface="Open Sans"/>
              </a:rPr>
              <a:t>, </a:t>
            </a:r>
            <a:r>
              <a:rPr lang="en-US" sz="2800" dirty="0" err="1">
                <a:latin typeface="Open Sans"/>
              </a:rPr>
              <a:t>што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знаходзіўся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непадалёк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ад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Смілавіч</a:t>
            </a:r>
            <a:r>
              <a:rPr lang="en-US" sz="2800" dirty="0">
                <a:latin typeface="Open Sans"/>
              </a:rPr>
              <a:t> і </a:t>
            </a:r>
            <a:r>
              <a:rPr lang="en-US" sz="2800" dirty="0" err="1">
                <a:latin typeface="Open Sans"/>
              </a:rPr>
              <a:t>Ігумена</a:t>
            </a:r>
            <a:r>
              <a:rPr lang="en-US" sz="2800" dirty="0">
                <a:latin typeface="Open Sans"/>
              </a:rPr>
              <a:t> (</a:t>
            </a:r>
            <a:r>
              <a:rPr lang="en-US" sz="2800" dirty="0" err="1">
                <a:latin typeface="Open Sans"/>
              </a:rPr>
              <a:t>цяпер</a:t>
            </a:r>
            <a:r>
              <a:rPr lang="en-US" sz="2800" dirty="0">
                <a:latin typeface="Open Sans"/>
              </a:rPr>
              <a:t> – </a:t>
            </a:r>
            <a:r>
              <a:rPr lang="en-US" sz="2800" dirty="0" err="1">
                <a:latin typeface="Open Sans"/>
              </a:rPr>
              <a:t>Чэрвень</a:t>
            </a:r>
            <a:r>
              <a:rPr lang="en-US" sz="2800" dirty="0">
                <a:latin typeface="Open Sans"/>
              </a:rPr>
              <a:t>), </a:t>
            </a:r>
            <a:r>
              <a:rPr lang="en-US" sz="2800" dirty="0" err="1">
                <a:latin typeface="Open Sans"/>
              </a:rPr>
              <a:t>Чэслаў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Манюшка</a:t>
            </a:r>
            <a:r>
              <a:rPr lang="en-US" sz="2800" dirty="0">
                <a:latin typeface="Open Sans"/>
              </a:rPr>
              <a:t> з </a:t>
            </a:r>
            <a:r>
              <a:rPr lang="en-US" sz="2800" dirty="0" err="1">
                <a:latin typeface="Open Sans"/>
              </a:rPr>
              <a:t>жонкай</a:t>
            </a:r>
            <a:r>
              <a:rPr lang="en-US" sz="2800" dirty="0">
                <a:latin typeface="Open Sans"/>
              </a:rPr>
              <a:t> </a:t>
            </a:r>
            <a:r>
              <a:rPr lang="be-BY" sz="2800" dirty="0" smtClean="0">
                <a:latin typeface="Open Sans"/>
              </a:rPr>
              <a:t>пераязджаюць</a:t>
            </a:r>
            <a:r>
              <a:rPr lang="en-US" sz="2800" dirty="0" smtClean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на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 smtClean="0">
                <a:latin typeface="Open Sans"/>
              </a:rPr>
              <a:t>нов</a:t>
            </a:r>
            <a:r>
              <a:rPr lang="be-BY" sz="2800" dirty="0" smtClean="0">
                <a:latin typeface="Open Sans"/>
              </a:rPr>
              <a:t>ае</a:t>
            </a:r>
            <a:r>
              <a:rPr lang="en-US" sz="2800" dirty="0" smtClean="0">
                <a:latin typeface="Open Sans"/>
              </a:rPr>
              <a:t> </a:t>
            </a:r>
            <a:r>
              <a:rPr lang="en-US" sz="2800" dirty="0" err="1" smtClean="0">
                <a:latin typeface="Open Sans"/>
              </a:rPr>
              <a:t>месц</a:t>
            </a:r>
            <a:r>
              <a:rPr lang="be-BY" sz="2800" dirty="0" smtClean="0">
                <a:latin typeface="Open Sans"/>
              </a:rPr>
              <a:t>а</a:t>
            </a:r>
            <a:r>
              <a:rPr lang="en-US" sz="2800" dirty="0" smtClean="0">
                <a:latin typeface="Open Sans"/>
              </a:rPr>
              <a:t>, </a:t>
            </a:r>
            <a:r>
              <a:rPr lang="en-US" sz="2800" dirty="0" err="1">
                <a:latin typeface="Open Sans"/>
              </a:rPr>
              <a:t>дзе</a:t>
            </a:r>
            <a:r>
              <a:rPr lang="en-US" sz="2800" dirty="0">
                <a:latin typeface="Open Sans"/>
              </a:rPr>
              <a:t> 5 </a:t>
            </a:r>
            <a:r>
              <a:rPr lang="en-US" sz="2800" dirty="0" err="1">
                <a:latin typeface="Open Sans"/>
              </a:rPr>
              <a:t>мая</a:t>
            </a:r>
            <a:r>
              <a:rPr lang="en-US" sz="2800" dirty="0">
                <a:latin typeface="Open Sans"/>
              </a:rPr>
              <a:t> 1819 </a:t>
            </a:r>
            <a:r>
              <a:rPr lang="en-US" sz="2800" dirty="0" err="1">
                <a:latin typeface="Open Sans"/>
              </a:rPr>
              <a:t>года</a:t>
            </a:r>
            <a:r>
              <a:rPr lang="en-US" sz="2800" dirty="0">
                <a:latin typeface="Open Sans"/>
              </a:rPr>
              <a:t> і </a:t>
            </a:r>
            <a:r>
              <a:rPr lang="en-US" sz="2800" dirty="0" err="1">
                <a:latin typeface="Open Sans"/>
              </a:rPr>
              <a:t>нарадзіўся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наш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знакаміты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зямляк</a:t>
            </a:r>
            <a:r>
              <a:rPr lang="en-US" sz="2800" dirty="0">
                <a:latin typeface="Open Sans"/>
              </a:rPr>
              <a:t>, </a:t>
            </a:r>
            <a:r>
              <a:rPr lang="en-US" sz="2800" dirty="0" err="1">
                <a:latin typeface="Open Sans"/>
              </a:rPr>
              <a:t>якому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далі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імя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Станіслаў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Ян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Эдвард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Казімір</a:t>
            </a:r>
            <a:r>
              <a:rPr lang="en-US" sz="2800" dirty="0">
                <a:latin typeface="Open Sans"/>
              </a:rPr>
              <a:t>. </a:t>
            </a:r>
            <a:r>
              <a:rPr lang="en-US" sz="2800" dirty="0" err="1">
                <a:latin typeface="Open Sans"/>
              </a:rPr>
              <a:t>Пра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гэта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сведчыць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копія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метрычнай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выпіскі</a:t>
            </a:r>
            <a:r>
              <a:rPr lang="en-US" sz="2800" dirty="0">
                <a:latin typeface="Open Sans"/>
              </a:rPr>
              <a:t> з </a:t>
            </a:r>
            <a:r>
              <a:rPr lang="en-US" sz="2800" dirty="0" err="1">
                <a:latin typeface="Open Sans"/>
              </a:rPr>
              <a:t>кнігі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Смілавіцкага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парафіяльнага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касцёла</a:t>
            </a:r>
            <a:r>
              <a:rPr lang="en-US" sz="2800" dirty="0">
                <a:latin typeface="Open Sans"/>
              </a:rPr>
              <a:t>, </a:t>
            </a:r>
            <a:r>
              <a:rPr lang="en-US" sz="2800" dirty="0" err="1">
                <a:latin typeface="Open Sans"/>
              </a:rPr>
              <a:t>якая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захоўваецца</a:t>
            </a:r>
            <a:r>
              <a:rPr lang="en-US" sz="2800" dirty="0">
                <a:latin typeface="Open Sans"/>
              </a:rPr>
              <a:t> ў </a:t>
            </a:r>
            <a:r>
              <a:rPr lang="en-US" sz="2800" dirty="0" err="1">
                <a:latin typeface="Open Sans"/>
              </a:rPr>
              <a:t>Нацыянальным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гістарычным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архіве</a:t>
            </a:r>
            <a:r>
              <a:rPr lang="en-US" sz="2800" dirty="0">
                <a:latin typeface="Open Sans"/>
              </a:rPr>
              <a:t> </a:t>
            </a:r>
            <a:r>
              <a:rPr lang="en-US" sz="2800" dirty="0" err="1">
                <a:latin typeface="Open Sans"/>
              </a:rPr>
              <a:t>Беларусі</a:t>
            </a:r>
            <a:r>
              <a:rPr lang="en-US" sz="2800" dirty="0">
                <a:latin typeface="Open Sans"/>
              </a:rPr>
              <a:t>.</a:t>
            </a:r>
            <a:endParaRPr lang="en-US" sz="28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BCF95243-C58A-46EC-9D25-792C8E78D24E}"/>
              </a:ext>
            </a:extLst>
          </p:cNvPr>
          <p:cNvCxnSpPr/>
          <p:nvPr/>
        </p:nvCxnSpPr>
        <p:spPr>
          <a:xfrm>
            <a:off x="1037761" y="883196"/>
            <a:ext cx="43132" cy="4600752"/>
          </a:xfrm>
          <a:prstGeom prst="straightConnector1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211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28989">
        <p:fade/>
      </p:transition>
    </mc:Choice>
    <mc:Fallback>
      <p:transition spd="med" advTm="289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close up of an old building&#10;&#10;Description generated with high confidence">
            <a:extLst>
              <a:ext uri="{FF2B5EF4-FFF2-40B4-BE49-F238E27FC236}">
                <a16:creationId xmlns="" xmlns:a16="http://schemas.microsoft.com/office/drawing/2014/main" id="{C9C1D4E7-712E-455D-A2DD-C37E978F0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375F8ED-BBA2-4B8B-AD75-74BC461958F2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Напалеон Орда. Фальварак Убель. Сядзіба Манюшкаў. 1864-1876 гг.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25C6741-FF51-42BD-A347-90A691F4042F}"/>
              </a:ext>
            </a:extLst>
          </p:cNvPr>
          <p:cNvSpPr txBox="1"/>
          <p:nvPr/>
        </p:nvSpPr>
        <p:spPr>
          <a:xfrm>
            <a:off x="8778815" y="339306"/>
            <a:ext cx="337580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 dirty="0">
              <a:solidFill>
                <a:srgbClr val="FFFFFF"/>
              </a:solidFill>
              <a:latin typeface="Open Sans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617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276">
        <p:fade/>
      </p:transition>
    </mc:Choice>
    <mc:Fallback>
      <p:transition spd="med" advTm="62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947696C-C751-4292-8FD8-9CE64F336CC7}"/>
              </a:ext>
            </a:extLst>
          </p:cNvPr>
          <p:cNvSpPr txBox="1"/>
          <p:nvPr/>
        </p:nvSpPr>
        <p:spPr>
          <a:xfrm>
            <a:off x="442417" y="874130"/>
            <a:ext cx="4090946" cy="28875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Метрыка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аб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нараджэнні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Станіслава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Манюшкі</a:t>
            </a:r>
            <a:endParaRPr lang="be-BY" sz="3700" kern="1200" dirty="0" smtClean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мая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1819 г.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close up of text on a white background&#10;&#10;Description generated with high confidence">
            <a:extLst>
              <a:ext uri="{FF2B5EF4-FFF2-40B4-BE49-F238E27FC236}">
                <a16:creationId xmlns="" xmlns:a16="http://schemas.microsoft.com/office/drawing/2014/main" id="{5AF6721C-6927-4038-814C-A4A2BAA36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437" y="75630"/>
            <a:ext cx="4546579" cy="659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9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28">
        <p:fade/>
      </p:transition>
    </mc:Choice>
    <mc:Fallback>
      <p:transition spd="med" advTm="69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="" xmlns:a16="http://schemas.microsoft.com/office/drawing/2014/main" id="{96093685-7176-4A2F-B6D6-1B3565D4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815" b="10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17F029C-27CA-4EB4-8165-1CA9F76E91FC}"/>
              </a:ext>
            </a:extLst>
          </p:cNvPr>
          <p:cNvSpPr txBox="1"/>
          <p:nvPr/>
        </p:nvSpPr>
        <p:spPr>
          <a:xfrm>
            <a:off x="1211467" y="1211262"/>
            <a:ext cx="10980533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latin typeface="Open Sans"/>
              </a:rPr>
              <a:t>Дзяцінства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будучага</a:t>
            </a:r>
            <a:r>
              <a:rPr lang="en-US" sz="3200" dirty="0">
                <a:latin typeface="Open Sans"/>
              </a:rPr>
              <a:t> </a:t>
            </a:r>
            <a:r>
              <a:rPr lang="en-US" sz="3600" dirty="0" err="1">
                <a:latin typeface="Open Sans"/>
              </a:rPr>
              <a:t>кампазітара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прайшло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ўлонні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маляўнічай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беларускай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прыроды</a:t>
            </a:r>
            <a:r>
              <a:rPr lang="en-US" sz="3200" dirty="0">
                <a:latin typeface="Open Sans"/>
              </a:rPr>
              <a:t> ў </a:t>
            </a:r>
            <a:r>
              <a:rPr lang="en-US" sz="3200" dirty="0" err="1">
                <a:latin typeface="Open Sans"/>
              </a:rPr>
              <a:t>гучанні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народных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песень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якія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спявалі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сяляне</a:t>
            </a:r>
            <a:r>
              <a:rPr lang="en-US" sz="3200" dirty="0">
                <a:latin typeface="Open Sans"/>
              </a:rPr>
              <a:t>. </a:t>
            </a:r>
            <a:r>
              <a:rPr lang="en-US" sz="3200" dirty="0" err="1">
                <a:latin typeface="Open Sans"/>
              </a:rPr>
              <a:t>Сапраўдным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святам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для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хлопчыка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сталі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сялянскія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 smtClean="0">
                <a:latin typeface="Open Sans"/>
              </a:rPr>
              <a:t>вечарын</a:t>
            </a:r>
            <a:r>
              <a:rPr lang="ru-RU" sz="3200" dirty="0" smtClean="0">
                <a:latin typeface="Open Sans"/>
              </a:rPr>
              <a:t>ы</a:t>
            </a:r>
            <a:r>
              <a:rPr lang="en-US" sz="3200" dirty="0" smtClean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якія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наладжваліся</a:t>
            </a:r>
            <a:r>
              <a:rPr lang="en-US" sz="3200" dirty="0">
                <a:latin typeface="Open Sans"/>
              </a:rPr>
              <a:t> ў </a:t>
            </a:r>
            <a:r>
              <a:rPr lang="en-US" sz="3200" dirty="0" err="1">
                <a:latin typeface="Open Sans"/>
              </a:rPr>
              <a:t>маёнтку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дзядзькі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Юзэфа</a:t>
            </a:r>
            <a:r>
              <a:rPr lang="en-US" sz="3200" dirty="0">
                <a:latin typeface="Open Sans"/>
              </a:rPr>
              <a:t> ў </a:t>
            </a:r>
            <a:r>
              <a:rPr lang="en-US" sz="3200" dirty="0" err="1">
                <a:latin typeface="Open Sans"/>
              </a:rPr>
              <a:t>Смілавічах</a:t>
            </a:r>
            <a:r>
              <a:rPr lang="en-US" sz="3200" dirty="0">
                <a:latin typeface="Open Sans"/>
              </a:rPr>
              <a:t>. </a:t>
            </a:r>
            <a:r>
              <a:rPr lang="en-US" sz="3200" dirty="0" err="1">
                <a:latin typeface="Open Sans"/>
              </a:rPr>
              <a:t>Маёнтак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так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моцна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ўразіў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маленькага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Стася</a:t>
            </a:r>
            <a:r>
              <a:rPr lang="en-US" sz="3200" dirty="0">
                <a:latin typeface="Open Sans"/>
              </a:rPr>
              <a:t>, </a:t>
            </a:r>
            <a:r>
              <a:rPr lang="en-US" sz="3200" dirty="0" err="1">
                <a:latin typeface="Open Sans"/>
              </a:rPr>
              <a:t>што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шмат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гадоў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пазней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замкавыя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вобразы</a:t>
            </a:r>
            <a:r>
              <a:rPr lang="en-US" sz="3200" dirty="0">
                <a:latin typeface="Open Sans"/>
              </a:rPr>
              <a:t> і </a:t>
            </a:r>
            <a:r>
              <a:rPr lang="en-US" sz="3200" dirty="0" err="1">
                <a:latin typeface="Open Sans"/>
              </a:rPr>
              <a:t>паданні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знайшлі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ўвасабленне</a:t>
            </a:r>
            <a:r>
              <a:rPr lang="en-US" sz="3200" dirty="0">
                <a:latin typeface="Open Sans"/>
              </a:rPr>
              <a:t> ў </a:t>
            </a:r>
            <a:r>
              <a:rPr lang="en-US" sz="3200" dirty="0" err="1">
                <a:latin typeface="Open Sans"/>
              </a:rPr>
              <a:t>яго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вялікай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оперы</a:t>
            </a:r>
            <a:r>
              <a:rPr lang="en-US" sz="3200" dirty="0">
                <a:latin typeface="Open Sans"/>
              </a:rPr>
              <a:t> “</a:t>
            </a:r>
            <a:r>
              <a:rPr lang="en-US" sz="3200" dirty="0" err="1">
                <a:latin typeface="Open Sans"/>
              </a:rPr>
              <a:t>Страшны</a:t>
            </a:r>
            <a:r>
              <a:rPr lang="en-US" sz="3200" dirty="0">
                <a:latin typeface="Open Sans"/>
              </a:rPr>
              <a:t> </a:t>
            </a:r>
            <a:r>
              <a:rPr lang="en-US" sz="3200" dirty="0" err="1">
                <a:latin typeface="Open Sans"/>
              </a:rPr>
              <a:t>двор</a:t>
            </a:r>
            <a:r>
              <a:rPr lang="en-US" sz="3200" dirty="0">
                <a:latin typeface="Open Sans"/>
              </a:rPr>
              <a:t>”.</a:t>
            </a:r>
            <a:endParaRPr lang="en-US" sz="32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7DBD43FB-FABB-4BA4-94FA-A3C4461F7C30}"/>
              </a:ext>
            </a:extLst>
          </p:cNvPr>
          <p:cNvCxnSpPr/>
          <p:nvPr/>
        </p:nvCxnSpPr>
        <p:spPr>
          <a:xfrm flipH="1">
            <a:off x="1022227" y="917344"/>
            <a:ext cx="48880" cy="4681264"/>
          </a:xfrm>
          <a:prstGeom prst="straightConnector1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517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25141">
        <p:fade/>
      </p:transition>
    </mc:Choice>
    <mc:Fallback>
      <p:transition spd="med" advTm="251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1DA531A-312C-49D7-8BA1-06818EC294CB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Пяцігадовы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Стась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за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фартэпіяна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picture containing outdoor&#10;&#10;Description generated with high confidence">
            <a:extLst>
              <a:ext uri="{FF2B5EF4-FFF2-40B4-BE49-F238E27FC236}">
                <a16:creationId xmlns="" xmlns:a16="http://schemas.microsoft.com/office/drawing/2014/main" id="{C60AE202-4B24-4CAC-AB44-06310ACA7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959" y="492573"/>
            <a:ext cx="4969270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45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62">
        <p:fade/>
      </p:transition>
    </mc:Choice>
    <mc:Fallback>
      <p:transition spd="med" advTm="58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1022</Words>
  <Application>Microsoft Office PowerPoint</Application>
  <PresentationFormat>Широкоэкранный</PresentationFormat>
  <Paragraphs>74</Paragraphs>
  <Slides>45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Franklin Gothic Medium</vt:lpstr>
      <vt:lpstr>Open Sans</vt:lpstr>
      <vt:lpstr>Тема Office</vt:lpstr>
      <vt:lpstr>Станіслаў Манюшка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Станіслаў Манюшка</dc:title>
  <dc:creator/>
  <cp:lastModifiedBy>Пользователь</cp:lastModifiedBy>
  <cp:revision>501</cp:revision>
  <dcterms:created xsi:type="dcterms:W3CDTF">2012-07-30T23:42:41Z</dcterms:created>
  <dcterms:modified xsi:type="dcterms:W3CDTF">2019-04-25T09:11:12Z</dcterms:modified>
</cp:coreProperties>
</file>