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2"/>
  </p:notesMasterIdLst>
  <p:sldIdLst>
    <p:sldId id="287" r:id="rId2"/>
    <p:sldId id="289" r:id="rId3"/>
    <p:sldId id="296" r:id="rId4"/>
    <p:sldId id="319" r:id="rId5"/>
    <p:sldId id="301" r:id="rId6"/>
    <p:sldId id="322" r:id="rId7"/>
    <p:sldId id="303" r:id="rId8"/>
    <p:sldId id="324" r:id="rId9"/>
    <p:sldId id="328" r:id="rId10"/>
    <p:sldId id="327" r:id="rId11"/>
    <p:sldId id="323" r:id="rId12"/>
    <p:sldId id="310" r:id="rId13"/>
    <p:sldId id="312" r:id="rId14"/>
    <p:sldId id="311" r:id="rId15"/>
    <p:sldId id="309" r:id="rId16"/>
    <p:sldId id="313" r:id="rId17"/>
    <p:sldId id="325" r:id="rId18"/>
    <p:sldId id="305" r:id="rId19"/>
    <p:sldId id="306" r:id="rId20"/>
    <p:sldId id="30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000099"/>
    <a:srgbClr val="0000FF"/>
    <a:srgbClr val="B40000"/>
    <a:srgbClr val="6C0000"/>
    <a:srgbClr val="BD1198"/>
    <a:srgbClr val="4210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2" autoAdjust="0"/>
    <p:restoredTop sz="94681" autoAdjust="0"/>
  </p:normalViewPr>
  <p:slideViewPr>
    <p:cSldViewPr>
      <p:cViewPr>
        <p:scale>
          <a:sx n="70" d="100"/>
          <a:sy n="70" d="100"/>
        </p:scale>
        <p:origin x="-82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99B30-63D7-4303-9395-FFAE5D19BAD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FC55C-B7F8-490A-8095-4E53AD30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EAC-4789-40DF-8A6F-CCA07B8DB0C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E41D9B-DB29-47BB-8169-687FECA31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EAC-4789-40DF-8A6F-CCA07B8DB0C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1D9B-DB29-47BB-8169-687FECA31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EAC-4789-40DF-8A6F-CCA07B8DB0C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1D9B-DB29-47BB-8169-687FECA31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926EAC-4789-40DF-8A6F-CCA07B8DB0C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9E41D9B-DB29-47BB-8169-687FECA31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EAC-4789-40DF-8A6F-CCA07B8DB0C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1D9B-DB29-47BB-8169-687FECA31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EAC-4789-40DF-8A6F-CCA07B8DB0C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1D9B-DB29-47BB-8169-687FECA31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1D9B-DB29-47BB-8169-687FECA31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EAC-4789-40DF-8A6F-CCA07B8DB0C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EAC-4789-40DF-8A6F-CCA07B8DB0C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1D9B-DB29-47BB-8169-687FECA31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EAC-4789-40DF-8A6F-CCA07B8DB0C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1D9B-DB29-47BB-8169-687FECA31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926EAC-4789-40DF-8A6F-CCA07B8DB0C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9E41D9B-DB29-47BB-8169-687FECA31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6EAC-4789-40DF-8A6F-CCA07B8DB0C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E41D9B-DB29-47BB-8169-687FECA31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926EAC-4789-40DF-8A6F-CCA07B8DB0C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9E41D9B-DB29-47BB-8169-687FECA31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400" b="1" i="1" smtClean="0">
                <a:solidFill>
                  <a:schemeClr val="bg1"/>
                </a:solidFill>
                <a:latin typeface="+mn-lt"/>
              </a:rPr>
              <a:t>"</a:t>
            </a:r>
            <a:r>
              <a:rPr lang="be-BY" sz="4400" b="1" i="1" dirty="0" smtClean="0">
                <a:solidFill>
                  <a:schemeClr val="bg1"/>
                </a:solidFill>
                <a:latin typeface="+mn-lt"/>
              </a:rPr>
              <a:t>Кароль польскі, Вялікі Князь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be-BY" sz="4400" b="1" i="1" dirty="0" smtClean="0"/>
              <a:t>   </a:t>
            </a:r>
            <a:r>
              <a:rPr lang="be-BY" sz="4400" b="1" i="1" dirty="0" smtClean="0">
                <a:solidFill>
                  <a:schemeClr val="bg1"/>
                </a:solidFill>
              </a:rPr>
              <a:t>Літоўскі і</a:t>
            </a:r>
            <a:endParaRPr lang="en-US" sz="44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be-BY" sz="4400" b="1" i="1" dirty="0" smtClean="0">
                <a:solidFill>
                  <a:schemeClr val="bg1"/>
                </a:solidFill>
              </a:rPr>
              <a:t>   Жмуцкі… “</a:t>
            </a:r>
            <a:r>
              <a:rPr lang="be-BY" b="1" i="1" dirty="0" smtClean="0">
                <a:solidFill>
                  <a:schemeClr val="bg1"/>
                </a:solidFill>
              </a:rPr>
              <a:t/>
            </a:r>
            <a:br>
              <a:rPr lang="be-BY" b="1" i="1" dirty="0" smtClean="0">
                <a:solidFill>
                  <a:schemeClr val="bg1"/>
                </a:solidFill>
              </a:rPr>
            </a:br>
            <a:endParaRPr lang="en-US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be-BY" dirty="0" smtClean="0">
                <a:solidFill>
                  <a:schemeClr val="bg1"/>
                </a:solidFill>
              </a:rPr>
              <a:t>да 485 годдзя з дня</a:t>
            </a: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be-BY" dirty="0" smtClean="0">
                <a:solidFill>
                  <a:schemeClr val="bg1"/>
                </a:solidFill>
              </a:rPr>
              <a:t>нараджэння Стэфана</a:t>
            </a: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be-BY" dirty="0" smtClean="0">
                <a:solidFill>
                  <a:schemeClr val="bg1"/>
                </a:solidFill>
              </a:rPr>
              <a:t>Баторыя</a:t>
            </a:r>
            <a:br>
              <a:rPr lang="be-BY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115971" y="1524000"/>
            <a:ext cx="312369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72.16.0.2\public\Библиотека\Гринашкевич\su\Новая папка\135809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858180" cy="49292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214290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err="1" smtClean="0">
                <a:solidFill>
                  <a:schemeClr val="bg1"/>
                </a:solidFill>
              </a:rPr>
              <a:t>Адна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цэнтральных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вуліц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Гродна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носіць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імя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Стэфана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Баторыя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1900" dirty="0" err="1" smtClean="0">
                <a:solidFill>
                  <a:schemeClr val="bg1"/>
                </a:solidFill>
              </a:rPr>
              <a:t>Стэфан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Баторый</a:t>
            </a:r>
            <a:r>
              <a:rPr lang="ru-RU" sz="1900" dirty="0" smtClean="0">
                <a:solidFill>
                  <a:schemeClr val="bg1"/>
                </a:solidFill>
              </a:rPr>
              <a:t> шмат </a:t>
            </a:r>
            <a:r>
              <a:rPr lang="ru-RU" sz="1900" dirty="0" err="1" smtClean="0">
                <a:solidFill>
                  <a:schemeClr val="bg1"/>
                </a:solidFill>
              </a:rPr>
              <a:t>зрабіў</a:t>
            </a:r>
            <a:r>
              <a:rPr lang="ru-RU" sz="1900" dirty="0" smtClean="0">
                <a:solidFill>
                  <a:schemeClr val="bg1"/>
                </a:solidFill>
              </a:rPr>
              <a:t> для </a:t>
            </a:r>
            <a:r>
              <a:rPr lang="ru-RU" sz="1900" dirty="0" err="1" smtClean="0">
                <a:solidFill>
                  <a:schemeClr val="bg1"/>
                </a:solidFill>
              </a:rPr>
              <a:t>адукацыйнай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сістэмы</a:t>
            </a:r>
            <a:r>
              <a:rPr lang="ru-RU" sz="1900" dirty="0" smtClean="0">
                <a:solidFill>
                  <a:schemeClr val="bg1"/>
                </a:solidFill>
              </a:rPr>
              <a:t>. </a:t>
            </a:r>
            <a:r>
              <a:rPr lang="ru-RU" sz="1900" dirty="0" err="1" smtClean="0">
                <a:solidFill>
                  <a:schemeClr val="bg1"/>
                </a:solidFill>
              </a:rPr>
              <a:t>Актыўна</a:t>
            </a:r>
            <a:endParaRPr lang="ru-RU" sz="19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900" dirty="0" err="1" smtClean="0">
                <a:solidFill>
                  <a:schemeClr val="bg1"/>
                </a:solidFill>
              </a:rPr>
              <a:t>падтрымліваў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езуітаў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</a:rPr>
              <a:t>чый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адукацыйны</a:t>
            </a:r>
            <a:r>
              <a:rPr lang="ru-RU" sz="1900" dirty="0" smtClean="0">
                <a:solidFill>
                  <a:schemeClr val="bg1"/>
                </a:solidFill>
              </a:rPr>
              <a:t> стандарт  </a:t>
            </a:r>
            <a:r>
              <a:rPr lang="ru-RU" sz="1900" dirty="0" err="1" smtClean="0">
                <a:solidFill>
                  <a:schemeClr val="bg1"/>
                </a:solidFill>
              </a:rPr>
              <a:t>быў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лепшым</a:t>
            </a:r>
            <a:r>
              <a:rPr lang="ru-RU" sz="1900" dirty="0" smtClean="0">
                <a:solidFill>
                  <a:schemeClr val="bg1"/>
                </a:solidFill>
              </a:rPr>
              <a:t> у </a:t>
            </a:r>
            <a:r>
              <a:rPr lang="ru-RU" sz="1900" dirty="0" err="1" smtClean="0">
                <a:solidFill>
                  <a:schemeClr val="bg1"/>
                </a:solidFill>
              </a:rPr>
              <a:t>Еўропе</a:t>
            </a:r>
            <a:r>
              <a:rPr lang="ru-RU" sz="1900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ru-RU" sz="1900" dirty="0" err="1" smtClean="0">
                <a:solidFill>
                  <a:schemeClr val="bg1"/>
                </a:solidFill>
              </a:rPr>
              <a:t>Пры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ім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былі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заснаваныя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езуіцкія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калегіумы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ў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Любліне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</a:rPr>
              <a:t>Полацку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</a:rPr>
              <a:t>Рызе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ru-RU" sz="1900" dirty="0" err="1" smtClean="0">
                <a:solidFill>
                  <a:schemeClr val="bg1"/>
                </a:solidFill>
              </a:rPr>
              <a:t>Калішы</a:t>
            </a:r>
            <a:r>
              <a:rPr lang="ru-RU" sz="1900" dirty="0" smtClean="0">
                <a:solidFill>
                  <a:schemeClr val="bg1"/>
                </a:solidFill>
              </a:rPr>
              <a:t>,  </a:t>
            </a:r>
            <a:r>
              <a:rPr lang="ru-RU" sz="1900" dirty="0" err="1" smtClean="0">
                <a:solidFill>
                  <a:schemeClr val="bg1"/>
                </a:solidFill>
              </a:rPr>
              <a:t>Нясвіжы</a:t>
            </a:r>
            <a:r>
              <a:rPr lang="ru-RU" sz="1900" dirty="0" smtClean="0">
                <a:solidFill>
                  <a:schemeClr val="bg1"/>
                </a:solidFill>
              </a:rPr>
              <a:t>,  Львове </a:t>
            </a:r>
            <a:r>
              <a:rPr lang="ru-RU" sz="1900" dirty="0" err="1" smtClean="0">
                <a:solidFill>
                  <a:schemeClr val="bg1"/>
                </a:solidFill>
              </a:rPr>
              <a:t>і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Дэрпце</a:t>
            </a:r>
            <a:r>
              <a:rPr lang="ru-RU" sz="1900" dirty="0" smtClean="0">
                <a:solidFill>
                  <a:schemeClr val="bg1"/>
                </a:solidFill>
              </a:rPr>
              <a:t>.  Яго </a:t>
            </a:r>
            <a:r>
              <a:rPr lang="ru-RU" sz="1900" dirty="0" err="1" smtClean="0">
                <a:solidFill>
                  <a:schemeClr val="bg1"/>
                </a:solidFill>
              </a:rPr>
              <a:t>прывілеем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Віленская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езуіцкая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1900" dirty="0" err="1" smtClean="0">
                <a:solidFill>
                  <a:schemeClr val="bg1"/>
                </a:solidFill>
              </a:rPr>
              <a:t>калегія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ператворана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ў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Акадэмію</a:t>
            </a:r>
            <a:r>
              <a:rPr lang="ru-RU" sz="1900" dirty="0" smtClean="0">
                <a:solidFill>
                  <a:schemeClr val="bg1"/>
                </a:solidFill>
              </a:rPr>
              <a:t> (</a:t>
            </a:r>
            <a:r>
              <a:rPr lang="ru-RU" sz="1900" dirty="0" err="1" smtClean="0">
                <a:solidFill>
                  <a:schemeClr val="bg1"/>
                </a:solidFill>
              </a:rPr>
              <a:t>Універсітэт</a:t>
            </a:r>
            <a:r>
              <a:rPr lang="ru-RU" sz="1900" dirty="0" smtClean="0">
                <a:solidFill>
                  <a:schemeClr val="bg1"/>
                </a:solidFill>
              </a:rPr>
              <a:t>). Для  </a:t>
            </a:r>
            <a:r>
              <a:rPr lang="ru-RU" sz="1900" dirty="0" err="1" smtClean="0">
                <a:solidFill>
                  <a:schemeClr val="bg1"/>
                </a:solidFill>
              </a:rPr>
              <a:t>заснавання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1900" dirty="0" err="1" smtClean="0">
                <a:solidFill>
                  <a:schemeClr val="bg1"/>
                </a:solidFill>
              </a:rPr>
              <a:t>калегіумаў</a:t>
            </a:r>
            <a:r>
              <a:rPr lang="ru-RU" sz="1900" dirty="0" smtClean="0">
                <a:solidFill>
                  <a:schemeClr val="bg1"/>
                </a:solidFill>
              </a:rPr>
              <a:t> у </a:t>
            </a:r>
            <a:r>
              <a:rPr lang="ru-RU" sz="1900" dirty="0" err="1" smtClean="0">
                <a:solidFill>
                  <a:schemeClr val="bg1"/>
                </a:solidFill>
              </a:rPr>
              <a:t>Гродне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і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Брэсце</a:t>
            </a:r>
            <a:r>
              <a:rPr lang="ru-RU" sz="1900" dirty="0" smtClean="0">
                <a:solidFill>
                  <a:schemeClr val="bg1"/>
                </a:solidFill>
              </a:rPr>
              <a:t> не </a:t>
            </a:r>
            <a:r>
              <a:rPr lang="ru-RU" sz="1900" dirty="0" err="1" smtClean="0">
                <a:solidFill>
                  <a:schemeClr val="bg1"/>
                </a:solidFill>
              </a:rPr>
              <a:t>хапіла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кадравых</a:t>
            </a:r>
            <a:r>
              <a:rPr lang="ru-RU" sz="1900" dirty="0" smtClean="0">
                <a:solidFill>
                  <a:schemeClr val="bg1"/>
                </a:solidFill>
              </a:rPr>
              <a:t>  </a:t>
            </a:r>
            <a:r>
              <a:rPr lang="ru-RU" sz="1900" dirty="0" err="1" smtClean="0">
                <a:solidFill>
                  <a:schemeClr val="bg1"/>
                </a:solidFill>
              </a:rPr>
              <a:t>рэсурсаў</a:t>
            </a:r>
            <a:r>
              <a:rPr lang="ru-RU" sz="1900" dirty="0" smtClean="0">
                <a:solidFill>
                  <a:schemeClr val="bg1"/>
                </a:solidFill>
              </a:rPr>
              <a:t> у </a:t>
            </a:r>
            <a:r>
              <a:rPr lang="ru-RU" sz="1900" dirty="0" err="1" smtClean="0">
                <a:solidFill>
                  <a:schemeClr val="bg1"/>
                </a:solidFill>
              </a:rPr>
              <a:t>правінцыі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1900" dirty="0" err="1" smtClean="0">
                <a:solidFill>
                  <a:schemeClr val="bg1"/>
                </a:solidFill>
              </a:rPr>
              <a:t>ордэна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і</a:t>
            </a:r>
            <a:r>
              <a:rPr lang="ru-RU" sz="1900" dirty="0" smtClean="0">
                <a:solidFill>
                  <a:schemeClr val="bg1"/>
                </a:solidFill>
              </a:rPr>
              <a:t> часу </a:t>
            </a:r>
            <a:r>
              <a:rPr lang="ru-RU" sz="1900" dirty="0" err="1" smtClean="0">
                <a:solidFill>
                  <a:schemeClr val="bg1"/>
                </a:solidFill>
              </a:rPr>
              <a:t>жыцця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ў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караля</a:t>
            </a:r>
            <a:r>
              <a:rPr lang="ru-RU" sz="1900" dirty="0" smtClean="0">
                <a:solidFill>
                  <a:schemeClr val="bg1"/>
                </a:solidFill>
              </a:rPr>
              <a:t>. У 1582  </a:t>
            </a:r>
            <a:r>
              <a:rPr lang="ru-RU" sz="1900" dirty="0" err="1" smtClean="0">
                <a:solidFill>
                  <a:schemeClr val="bg1"/>
                </a:solidFill>
              </a:rPr>
              <a:t>Стэфан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Баторый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увёў</a:t>
            </a:r>
            <a:r>
              <a:rPr lang="ru-RU" sz="1900" dirty="0" smtClean="0">
                <a:solidFill>
                  <a:schemeClr val="bg1"/>
                </a:solidFill>
              </a:rPr>
              <a:t> у </a:t>
            </a:r>
            <a:r>
              <a:rPr lang="ru-RU" sz="1900" dirty="0" err="1" smtClean="0">
                <a:solidFill>
                  <a:schemeClr val="bg1"/>
                </a:solidFill>
              </a:rPr>
              <a:t>Рэчы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1900" dirty="0" err="1" smtClean="0">
                <a:solidFill>
                  <a:schemeClr val="bg1"/>
                </a:solidFill>
              </a:rPr>
              <a:t>Паспалітай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Грыгарыянскі</a:t>
            </a:r>
            <a:r>
              <a:rPr lang="ru-RU" sz="1900" dirty="0" smtClean="0">
                <a:solidFill>
                  <a:schemeClr val="bg1"/>
                </a:solidFill>
              </a:rPr>
              <a:t>  </a:t>
            </a:r>
            <a:r>
              <a:rPr lang="ru-RU" sz="1900" dirty="0" err="1" smtClean="0">
                <a:solidFill>
                  <a:schemeClr val="bg1"/>
                </a:solidFill>
              </a:rPr>
              <a:t>каляндар</a:t>
            </a:r>
            <a:r>
              <a:rPr lang="ru-RU" sz="1900" dirty="0" smtClean="0">
                <a:solidFill>
                  <a:schemeClr val="bg1"/>
                </a:solidFill>
              </a:rPr>
              <a:t>,  </a:t>
            </a:r>
            <a:r>
              <a:rPr lang="ru-RU" sz="1900" dirty="0" err="1" smtClean="0">
                <a:solidFill>
                  <a:schemeClr val="bg1"/>
                </a:solidFill>
              </a:rPr>
              <a:t>якім</a:t>
            </a:r>
            <a:r>
              <a:rPr lang="ru-RU" sz="1900" dirty="0" smtClean="0">
                <a:solidFill>
                  <a:schemeClr val="bg1"/>
                </a:solidFill>
              </a:rPr>
              <a:t> мы </a:t>
            </a:r>
            <a:r>
              <a:rPr lang="ru-RU" sz="1900" dirty="0" err="1" smtClean="0">
                <a:solidFill>
                  <a:schemeClr val="bg1"/>
                </a:solidFill>
              </a:rPr>
              <a:t>карыстаемся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сёння</a:t>
            </a:r>
            <a:r>
              <a:rPr lang="ru-RU" sz="1900" dirty="0" smtClean="0">
                <a:solidFill>
                  <a:schemeClr val="bg1"/>
                </a:solidFill>
              </a:rPr>
              <a:t> (у </a:t>
            </a:r>
            <a:r>
              <a:rPr lang="ru-RU" sz="1900" dirty="0" err="1" smtClean="0">
                <a:solidFill>
                  <a:schemeClr val="bg1"/>
                </a:solidFill>
              </a:rPr>
              <a:t>Расіі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1900" dirty="0" err="1" smtClean="0">
                <a:solidFill>
                  <a:schemeClr val="bg1"/>
                </a:solidFill>
              </a:rPr>
              <a:t>ён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быў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уведзены</a:t>
            </a:r>
            <a:r>
              <a:rPr lang="ru-RU" sz="1900" dirty="0" smtClean="0">
                <a:solidFill>
                  <a:schemeClr val="bg1"/>
                </a:solidFill>
              </a:rPr>
              <a:t>  </a:t>
            </a:r>
            <a:r>
              <a:rPr lang="ru-RU" sz="1900" dirty="0" err="1" smtClean="0">
                <a:solidFill>
                  <a:schemeClr val="bg1"/>
                </a:solidFill>
              </a:rPr>
              <a:t>ў</a:t>
            </a:r>
            <a:r>
              <a:rPr lang="ru-RU" sz="1900" dirty="0" smtClean="0">
                <a:solidFill>
                  <a:schemeClr val="bg1"/>
                </a:solidFill>
              </a:rPr>
              <a:t> 1918 </a:t>
            </a:r>
            <a:r>
              <a:rPr lang="ru-RU" sz="1900" dirty="0" err="1" smtClean="0">
                <a:solidFill>
                  <a:schemeClr val="bg1"/>
                </a:solidFill>
              </a:rPr>
              <a:t>годзе</a:t>
            </a:r>
            <a:r>
              <a:rPr lang="ru-RU" sz="1900" dirty="0" smtClean="0">
                <a:solidFill>
                  <a:schemeClr val="bg1"/>
                </a:solidFill>
              </a:rPr>
              <a:t>).</a:t>
            </a:r>
            <a:endParaRPr lang="ru-RU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59936" cy="5667396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63.3 (4 Беи-4Гро)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Г- 175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e-BY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Гальпяровіч,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 Я.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Гродна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заходняй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мяжы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Айчыны</a:t>
            </a:r>
            <a:endParaRPr lang="ru-RU" sz="2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[Текст]/Н. Я.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Гальпяровіч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Н. Г.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Ваніна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algn="just">
              <a:buNone/>
            </a:pP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рэдкал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: Н. Г.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Ваніна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.]. -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Мінск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buNone/>
            </a:pP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Пачатковая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школа, 2012. - 94, [1] с. :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іл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</a:t>
            </a:r>
          </a:p>
          <a:p>
            <a:pPr algn="just">
              <a:buNone/>
            </a:pP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Гарады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гістарычныя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мясціны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Беларусі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be-BY" sz="2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  </a:t>
            </a:r>
            <a:r>
              <a:rPr lang="be-BY" sz="2800" i="1" dirty="0" smtClean="0">
                <a:solidFill>
                  <a:schemeClr val="bg1"/>
                </a:solidFill>
              </a:rPr>
              <a:t>Трэцяя кніга ў серыі "Гарады і</a:t>
            </a:r>
            <a:endParaRPr lang="en-US" sz="2800" i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гістарычныя мясціны Беларусі“</a:t>
            </a:r>
            <a:endParaRPr lang="en-US" sz="2800" i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распавядае </a:t>
            </a:r>
            <a:r>
              <a:rPr lang="ru-RU" sz="2800" i="1" dirty="0" err="1" smtClean="0">
                <a:solidFill>
                  <a:schemeClr val="bg1"/>
                </a:solidFill>
              </a:rPr>
              <a:t>пра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Гродна</a:t>
            </a:r>
            <a:r>
              <a:rPr lang="ru-RU" sz="2800" i="1" dirty="0" smtClean="0">
                <a:solidFill>
                  <a:schemeClr val="bg1"/>
                </a:solidFill>
              </a:rPr>
              <a:t> — </a:t>
            </a:r>
            <a:r>
              <a:rPr lang="ru-RU" sz="2800" i="1" dirty="0" err="1" smtClean="0">
                <a:solidFill>
                  <a:schemeClr val="bg1"/>
                </a:solidFill>
              </a:rPr>
              <a:t>горад</a:t>
            </a:r>
            <a:r>
              <a:rPr lang="ru-RU" sz="2800" i="1" dirty="0" smtClean="0">
                <a:solidFill>
                  <a:schemeClr val="bg1"/>
                </a:solidFill>
              </a:rPr>
              <a:t>, у</a:t>
            </a:r>
            <a:endParaRPr lang="en-US" sz="2800" i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якім гарманічна спалучаюцца</a:t>
            </a:r>
            <a:endParaRPr lang="en-US" sz="2800" i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гістарычная і сучасная часткі, пра</a:t>
            </a:r>
            <a:endParaRPr lang="en-US" sz="2800" i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людзей, якія ўславілі </a:t>
            </a:r>
            <a:r>
              <a:rPr lang="ru-RU" sz="2800" i="1" dirty="0" smtClean="0">
                <a:solidFill>
                  <a:schemeClr val="bg1"/>
                </a:solidFill>
              </a:rPr>
              <a:t>не </a:t>
            </a:r>
            <a:r>
              <a:rPr lang="be-BY" sz="2800" i="1" dirty="0" smtClean="0">
                <a:solidFill>
                  <a:schemeClr val="bg1"/>
                </a:solidFill>
              </a:rPr>
              <a:t>толькі</a:t>
            </a:r>
            <a:endParaRPr lang="en-US" sz="2800" i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Гродзеншчыну, але і ўсю </a:t>
            </a:r>
            <a:r>
              <a:rPr lang="ru-RU" sz="2800" i="1" dirty="0" smtClean="0">
                <a:solidFill>
                  <a:schemeClr val="bg1"/>
                </a:solidFill>
              </a:rPr>
              <a:t>нашу </a:t>
            </a:r>
            <a:r>
              <a:rPr lang="be-BY" sz="2800" i="1" dirty="0" smtClean="0">
                <a:solidFill>
                  <a:schemeClr val="bg1"/>
                </a:solidFill>
              </a:rPr>
              <a:t>краіну.</a:t>
            </a:r>
            <a:endParaRPr lang="en-US" sz="2800" i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Таксама кніга змяшчае пытанні і</a:t>
            </a:r>
            <a:endParaRPr lang="en-US" sz="2800" i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заданні для замацавання чытачамі</a:t>
            </a:r>
            <a:endParaRPr lang="en-US" sz="2800" i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атрыманых звестак.</a:t>
            </a:r>
            <a:endParaRPr lang="ru-RU" sz="2800" i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7" name="Picture 2" descr="D:\Мои документы\Мои рисунки\10514777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57158" y="428604"/>
            <a:ext cx="4159280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059936" cy="578647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63.3(4Беи-4Гро)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Г-864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Гродна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[Текст] = Гродно = </a:t>
            </a:r>
            <a:r>
              <a:rPr lang="en-US" sz="6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Grodna</a:t>
            </a:r>
            <a:r>
              <a:rPr lang="en-US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6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Grodna</a:t>
            </a:r>
            <a:r>
              <a:rPr lang="en-US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[</a:t>
            </a:r>
            <a:r>
              <a:rPr lang="ru-RU" sz="6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фотаальбом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 уклад. А. І.</a:t>
            </a:r>
          </a:p>
          <a:p>
            <a:pPr>
              <a:buNone/>
            </a:pPr>
            <a:r>
              <a:rPr lang="ru-RU" sz="6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Ласмінскі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;  </a:t>
            </a:r>
            <a:r>
              <a:rPr lang="ru-RU" sz="6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аўт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тэксту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С. </a:t>
            </a:r>
            <a:r>
              <a:rPr lang="ru-RU" sz="6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Сяльверстава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buNone/>
            </a:pPr>
            <a:r>
              <a:rPr lang="ru-RU" sz="6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подпісы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6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здымкаў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І. </a:t>
            </a:r>
            <a:r>
              <a:rPr lang="ru-RU" sz="6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Трусава,А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6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Ласмінскага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]. - </a:t>
            </a:r>
            <a:r>
              <a:rPr lang="ru-RU" sz="6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Мінск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Беларусь, 2014. –</a:t>
            </a:r>
          </a:p>
          <a:p>
            <a:pPr>
              <a:buNone/>
            </a:pP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189 с.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6400" i="1" dirty="0" smtClean="0">
                <a:solidFill>
                  <a:schemeClr val="bg1"/>
                </a:solidFill>
              </a:rPr>
              <a:t> Гісторыя была літасцівай да</a:t>
            </a:r>
          </a:p>
          <a:p>
            <a:pPr algn="just">
              <a:buNone/>
            </a:pPr>
            <a:r>
              <a:rPr lang="be-BY" sz="6400" i="1" dirty="0" smtClean="0">
                <a:solidFill>
                  <a:schemeClr val="bg1"/>
                </a:solidFill>
              </a:rPr>
              <a:t>горада над Нёманам.  Ён не  дазнаў</a:t>
            </a:r>
          </a:p>
          <a:p>
            <a:pPr algn="just">
              <a:buNone/>
            </a:pPr>
            <a:r>
              <a:rPr lang="be-BY" sz="6400" i="1" dirty="0" smtClean="0">
                <a:solidFill>
                  <a:schemeClr val="bg1"/>
                </a:solidFill>
              </a:rPr>
              <a:t>такіх значных разбурэнняў, як іншыя</a:t>
            </a:r>
          </a:p>
          <a:p>
            <a:pPr algn="just">
              <a:buNone/>
            </a:pPr>
            <a:r>
              <a:rPr lang="be-BY" sz="6400" i="1" dirty="0" smtClean="0">
                <a:solidFill>
                  <a:schemeClr val="bg1"/>
                </a:solidFill>
              </a:rPr>
              <a:t>беларускія гарады. Вандруючы па вуліцах,</a:t>
            </a:r>
          </a:p>
          <a:p>
            <a:pPr algn="just">
              <a:buNone/>
            </a:pPr>
            <a:r>
              <a:rPr lang="be-BY" sz="6400" i="1" dirty="0" smtClean="0">
                <a:solidFill>
                  <a:schemeClr val="bg1"/>
                </a:solidFill>
              </a:rPr>
              <a:t>плошчах і завулках Гродна, можна</a:t>
            </a:r>
          </a:p>
          <a:p>
            <a:pPr algn="just">
              <a:buNone/>
            </a:pPr>
            <a:r>
              <a:rPr lang="be-BY" sz="6400" i="1" dirty="0" smtClean="0">
                <a:solidFill>
                  <a:schemeClr val="bg1"/>
                </a:solidFill>
              </a:rPr>
              <a:t>дакрануцца да мінулага, адчуць ягоны</a:t>
            </a:r>
          </a:p>
          <a:p>
            <a:pPr algn="just">
              <a:buNone/>
            </a:pPr>
            <a:r>
              <a:rPr lang="be-BY" sz="6400" i="1" dirty="0" smtClean="0">
                <a:solidFill>
                  <a:schemeClr val="bg1"/>
                </a:solidFill>
              </a:rPr>
              <a:t>водар, але лёгка заўважыць, што горад,</a:t>
            </a:r>
          </a:p>
          <a:p>
            <a:pPr algn="just">
              <a:buNone/>
            </a:pPr>
            <a:r>
              <a:rPr lang="be-BY" sz="6400" i="1" dirty="0" smtClean="0">
                <a:solidFill>
                  <a:schemeClr val="bg1"/>
                </a:solidFill>
              </a:rPr>
              <a:t>захоўваючы прыкметы старажытнасці,</a:t>
            </a:r>
          </a:p>
          <a:p>
            <a:pPr algn="just">
              <a:buNone/>
            </a:pPr>
            <a:r>
              <a:rPr lang="be-BY" sz="6400" i="1" dirty="0" smtClean="0">
                <a:solidFill>
                  <a:schemeClr val="bg1"/>
                </a:solidFill>
              </a:rPr>
              <a:t>вельмі сучасны, жыве  поўным  жыццем і </a:t>
            </a:r>
          </a:p>
          <a:p>
            <a:pPr algn="just">
              <a:buNone/>
            </a:pPr>
            <a:r>
              <a:rPr lang="be-BY" sz="6400" i="1" dirty="0" smtClean="0">
                <a:solidFill>
                  <a:schemeClr val="bg1"/>
                </a:solidFill>
              </a:rPr>
              <a:t>чакае будучыню…</a:t>
            </a:r>
          </a:p>
          <a:p>
            <a:endParaRPr lang="ru-RU" dirty="0"/>
          </a:p>
        </p:txBody>
      </p:sp>
      <p:pic>
        <p:nvPicPr>
          <p:cNvPr id="7" name="Picture 2" descr="D:\Мои документы\Мои рисунки\37713c7ceb9e451e2d7b9c069964099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428596" y="500042"/>
            <a:ext cx="3816923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59936" cy="53816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63.3(4Беи-4Гро)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Г-864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Гродназнаўства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[Текст] 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дапаможнік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курсе "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Краязнаўства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для студ.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гуманіт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спец. / [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Госцеў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 П.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.] ;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агул.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рэд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 В. Шведа, В. Р.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Карнелюка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М-ва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адукацыі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Рэсп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Беларусь, УА "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Гродз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дзярж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ун-т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Я. Купалы". - 2-е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Гродна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buNone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ГрДУ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Я. Купалы, 2010. - 219 с. </a:t>
            </a:r>
            <a:endParaRPr lang="be-BY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be-BY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   Дапаможнік уключае звесткі па</a:t>
            </a: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краязнаўству горада Гродна. Ён</a:t>
            </a: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адрасуецца студэнтам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г</a:t>
            </a:r>
            <a:r>
              <a:rPr lang="be-BY" sz="2800" i="1" dirty="0" smtClean="0">
                <a:solidFill>
                  <a:schemeClr val="bg1"/>
                </a:solidFill>
              </a:rPr>
              <a:t>уманітар</a:t>
            </a:r>
            <a:r>
              <a:rPr lang="ru-RU" sz="2800" i="1" dirty="0" err="1" smtClean="0">
                <a:solidFill>
                  <a:schemeClr val="bg1"/>
                </a:solidFill>
              </a:rPr>
              <a:t>н</a:t>
            </a:r>
            <a:r>
              <a:rPr lang="be-BY" sz="2800" i="1" dirty="0" smtClean="0">
                <a:solidFill>
                  <a:schemeClr val="bg1"/>
                </a:solidFill>
              </a:rPr>
              <a:t>ых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be-BY" sz="2800" i="1" dirty="0" smtClean="0">
                <a:solidFill>
                  <a:schemeClr val="bg1"/>
                </a:solidFill>
              </a:rPr>
              <a:t>спецыяльнасцяў.</a:t>
            </a:r>
            <a:endParaRPr lang="en-US" sz="28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Матэрыялы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be-BY" sz="2800" i="1" dirty="0" smtClean="0">
                <a:solidFill>
                  <a:schemeClr val="bg1"/>
                </a:solidFill>
              </a:rPr>
              <a:t>дапаможніка могуць</a:t>
            </a:r>
            <a:endParaRPr lang="en-US" sz="28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быць выкарыстаны вучнямі і</a:t>
            </a:r>
            <a:endParaRPr lang="en-US" sz="28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настаўнікамі </a:t>
            </a:r>
            <a:r>
              <a:rPr lang="ru-RU" sz="2800" i="1" dirty="0" err="1" smtClean="0">
                <a:solidFill>
                  <a:schemeClr val="bg1"/>
                </a:solidFill>
              </a:rPr>
              <a:t>н</a:t>
            </a:r>
            <a:r>
              <a:rPr lang="be-BY" sz="2800" i="1" dirty="0" smtClean="0">
                <a:solidFill>
                  <a:schemeClr val="bg1"/>
                </a:solidFill>
              </a:rPr>
              <a:t>а факультатыўным</a:t>
            </a: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курсе “Гродназнаўства”.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\\172.16.0.2\public\Библиотека\Гринашкевич\Сканы\1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653487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00562" y="500042"/>
            <a:ext cx="4207574" cy="559595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63.3(4Беи-4Гро)</a:t>
            </a:r>
          </a:p>
          <a:p>
            <a:pPr>
              <a:buNone/>
            </a:pPr>
            <a:r>
              <a:rPr lang="be-BY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Г-864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Гродназнаўства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[Текст] :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Гісторыя</a:t>
            </a:r>
            <a:endParaRPr lang="ru-RU" sz="2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еўрапейскага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горада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 [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аўт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тэкста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Госцеў</a:t>
            </a:r>
            <a:endParaRPr lang="ru-RU" sz="2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Алесь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.;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рэд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Карнялюк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Віталь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Швед,</a:t>
            </a:r>
          </a:p>
          <a:p>
            <a:pPr>
              <a:buNone/>
            </a:pP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Вячаслаў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]. -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Гародня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Wroclaw :</a:t>
            </a:r>
            <a:endParaRPr lang="be-BY" sz="2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Wroclawska</a:t>
            </a:r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Drukarnia</a:t>
            </a:r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Naukowa</a:t>
            </a:r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PAN, 2012. –</a:t>
            </a:r>
            <a:endParaRPr lang="be-BY" sz="2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339 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: ил. </a:t>
            </a:r>
          </a:p>
          <a:p>
            <a:pPr>
              <a:buNone/>
            </a:pPr>
            <a:endParaRPr lang="be-BY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   </a:t>
            </a:r>
            <a:r>
              <a:rPr lang="be-BY" sz="2900" i="1" dirty="0" smtClean="0">
                <a:solidFill>
                  <a:schemeClr val="bg1"/>
                </a:solidFill>
              </a:rPr>
              <a:t>Гэта кніга, напісаная вядомымі</a:t>
            </a:r>
          </a:p>
          <a:p>
            <a:pPr>
              <a:buNone/>
            </a:pPr>
            <a:r>
              <a:rPr lang="be-BY" sz="2900" i="1" dirty="0" smtClean="0">
                <a:solidFill>
                  <a:schemeClr val="bg1"/>
                </a:solidFill>
              </a:rPr>
              <a:t>гісторыкамі і краязнаўцамі,</a:t>
            </a:r>
          </a:p>
          <a:p>
            <a:pPr>
              <a:buNone/>
            </a:pPr>
            <a:r>
              <a:rPr lang="be-BY" sz="2900" i="1" dirty="0" smtClean="0">
                <a:solidFill>
                  <a:schemeClr val="bg1"/>
                </a:solidFill>
              </a:rPr>
              <a:t>з’яўляецца цікавай спробай</a:t>
            </a:r>
          </a:p>
          <a:p>
            <a:pPr>
              <a:buNone/>
            </a:pPr>
            <a:r>
              <a:rPr lang="be-BY" sz="2900" i="1" dirty="0" smtClean="0">
                <a:solidFill>
                  <a:schemeClr val="bg1"/>
                </a:solidFill>
              </a:rPr>
              <a:t>данесці да маладзейшага</a:t>
            </a:r>
          </a:p>
          <a:p>
            <a:pPr>
              <a:buNone/>
            </a:pPr>
            <a:r>
              <a:rPr lang="be-BY" sz="2900" i="1" dirty="0" smtClean="0">
                <a:solidFill>
                  <a:schemeClr val="bg1"/>
                </a:solidFill>
              </a:rPr>
              <a:t>пакалення гродзенцаў подых</a:t>
            </a:r>
            <a:endParaRPr lang="ru-RU" sz="29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be-BY" sz="2900" i="1" dirty="0" smtClean="0">
                <a:solidFill>
                  <a:schemeClr val="bg1"/>
                </a:solidFill>
              </a:rPr>
              <a:t>мінуўшчыны, пазнаёміць іх з</a:t>
            </a:r>
          </a:p>
          <a:p>
            <a:pPr>
              <a:buNone/>
            </a:pPr>
            <a:r>
              <a:rPr lang="be-BY" sz="2900" i="1" dirty="0" smtClean="0">
                <a:solidFill>
                  <a:schemeClr val="bg1"/>
                </a:solidFill>
              </a:rPr>
              <a:t>найбольш важнымі падзеямі і</a:t>
            </a:r>
          </a:p>
          <a:p>
            <a:pPr>
              <a:buNone/>
            </a:pPr>
            <a:r>
              <a:rPr lang="be-BY" sz="2900" i="1" dirty="0" smtClean="0">
                <a:solidFill>
                  <a:schemeClr val="bg1"/>
                </a:solidFill>
              </a:rPr>
              <a:t>постацямі тысячагадовай гісторыі</a:t>
            </a:r>
          </a:p>
          <a:p>
            <a:pPr>
              <a:buNone/>
            </a:pPr>
            <a:r>
              <a:rPr lang="be-BY" sz="2900" i="1" dirty="0" smtClean="0">
                <a:solidFill>
                  <a:schemeClr val="bg1"/>
                </a:solidFill>
              </a:rPr>
              <a:t>Горадзена-</a:t>
            </a:r>
            <a:r>
              <a:rPr lang="en-US" sz="2900" i="1" dirty="0" smtClean="0">
                <a:solidFill>
                  <a:schemeClr val="bg1"/>
                </a:solidFill>
              </a:rPr>
              <a:t> Grodno- </a:t>
            </a:r>
            <a:r>
              <a:rPr lang="ru-RU" sz="2900" i="1" dirty="0" err="1" smtClean="0">
                <a:solidFill>
                  <a:schemeClr val="bg1"/>
                </a:solidFill>
              </a:rPr>
              <a:t>Гродна</a:t>
            </a:r>
            <a:r>
              <a:rPr lang="ru-RU" sz="2900" i="1" dirty="0" smtClean="0">
                <a:solidFill>
                  <a:schemeClr val="bg1"/>
                </a:solidFill>
              </a:rPr>
              <a:t>.</a:t>
            </a:r>
            <a:endParaRPr lang="be-BY" sz="2900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D:\Мои документы\Мои рисунки\201206_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71472" y="428604"/>
            <a:ext cx="3558813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571480"/>
            <a:ext cx="4279012" cy="5524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63.3(4Беи)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К-215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Караткевіч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Уладзімір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Сяменавіч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Зямля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белымі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крыламі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[Текст] :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нарыс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[для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сярэд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ст.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узросту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 /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Уладзімір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Караткевіч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- 2-е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Мінск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Народная</a:t>
            </a:r>
          </a:p>
          <a:p>
            <a:pPr>
              <a:buNone/>
            </a:pP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асвета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1992. - 192 с. - Б.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900" dirty="0" err="1" smtClean="0">
                <a:solidFill>
                  <a:schemeClr val="bg1"/>
                </a:solidFill>
              </a:rPr>
              <a:t>Гэта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be-BY" sz="1900" dirty="0" smtClean="0">
                <a:solidFill>
                  <a:schemeClr val="bg1"/>
                </a:solidFill>
              </a:rPr>
              <a:t>кніга </a:t>
            </a:r>
            <a:r>
              <a:rPr lang="ru-RU" sz="1900" dirty="0" err="1" smtClean="0">
                <a:solidFill>
                  <a:schemeClr val="bg1"/>
                </a:solidFill>
              </a:rPr>
              <a:t>пра</a:t>
            </a:r>
            <a:r>
              <a:rPr lang="ru-RU" sz="1900" dirty="0" smtClean="0">
                <a:solidFill>
                  <a:schemeClr val="bg1"/>
                </a:solidFill>
              </a:rPr>
              <a:t> Беларусь</a:t>
            </a:r>
          </a:p>
          <a:p>
            <a:pPr algn="just">
              <a:buNone/>
            </a:pPr>
            <a:r>
              <a:rPr lang="be-BY" sz="1900" dirty="0" smtClean="0">
                <a:solidFill>
                  <a:schemeClr val="bg1"/>
                </a:solidFill>
              </a:rPr>
              <a:t>своеасаблівае </a:t>
            </a:r>
            <a:r>
              <a:rPr lang="ru-RU" sz="1900" dirty="0" err="1" smtClean="0">
                <a:solidFill>
                  <a:schemeClr val="bg1"/>
                </a:solidFill>
              </a:rPr>
              <a:t>эсэ</a:t>
            </a:r>
            <a:r>
              <a:rPr lang="en-US" sz="1900" smtClean="0">
                <a:solidFill>
                  <a:schemeClr val="bg1"/>
                </a:solidFill>
              </a:rPr>
              <a:t> </a:t>
            </a:r>
            <a:r>
              <a:rPr lang="ru-RU" sz="1900" smtClean="0">
                <a:solidFill>
                  <a:schemeClr val="bg1"/>
                </a:solidFill>
              </a:rPr>
              <a:t>-</a:t>
            </a:r>
            <a:r>
              <a:rPr lang="en-US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даследаванне</a:t>
            </a:r>
            <a:r>
              <a:rPr lang="ru-RU" sz="19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None/>
            </a:pPr>
            <a:r>
              <a:rPr lang="ru-RU" sz="1900" dirty="0" err="1" smtClean="0">
                <a:solidFill>
                  <a:schemeClr val="bg1"/>
                </a:solidFill>
              </a:rPr>
              <a:t>Пра</a:t>
            </a:r>
            <a:r>
              <a:rPr lang="ru-RU" sz="1900" dirty="0" smtClean="0">
                <a:solidFill>
                  <a:schemeClr val="bg1"/>
                </a:solidFill>
              </a:rPr>
              <a:t> нашу культуру, </a:t>
            </a:r>
            <a:r>
              <a:rPr lang="ru-RU" sz="1900" dirty="0" err="1" smtClean="0">
                <a:solidFill>
                  <a:schemeClr val="bg1"/>
                </a:solidFill>
              </a:rPr>
              <a:t>побыт</a:t>
            </a:r>
            <a:r>
              <a:rPr lang="ru-RU" sz="1900" dirty="0" smtClean="0">
                <a:solidFill>
                  <a:schemeClr val="bg1"/>
                </a:solidFill>
              </a:rPr>
              <a:t>, нашу</a:t>
            </a:r>
          </a:p>
          <a:p>
            <a:pPr algn="just">
              <a:buNone/>
            </a:pPr>
            <a:r>
              <a:rPr lang="ru-RU" sz="1900" dirty="0" err="1" smtClean="0">
                <a:solidFill>
                  <a:schemeClr val="bg1"/>
                </a:solidFill>
              </a:rPr>
              <a:t>гісторыю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і</a:t>
            </a:r>
            <a:r>
              <a:rPr lang="ru-RU" sz="1900" dirty="0" smtClean="0">
                <a:solidFill>
                  <a:schemeClr val="bg1"/>
                </a:solidFill>
              </a:rPr>
              <a:t> нашу </a:t>
            </a:r>
            <a:r>
              <a:rPr lang="ru-RU" sz="1900" dirty="0" err="1" smtClean="0">
                <a:solidFill>
                  <a:schemeClr val="bg1"/>
                </a:solidFill>
              </a:rPr>
              <a:t>прыроду</a:t>
            </a:r>
            <a:r>
              <a:rPr lang="ru-RU" sz="1900" dirty="0" smtClean="0">
                <a:solidFill>
                  <a:schemeClr val="bg1"/>
                </a:solidFill>
              </a:rPr>
              <a:t>.  </a:t>
            </a:r>
            <a:r>
              <a:rPr lang="ru-RU" sz="1900" dirty="0" err="1" smtClean="0">
                <a:solidFill>
                  <a:schemeClr val="bg1"/>
                </a:solidFill>
              </a:rPr>
              <a:t>Пра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ўсё</a:t>
            </a:r>
            <a:endParaRPr lang="ru-RU" sz="19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be-BY" sz="1900" dirty="0" smtClean="0">
                <a:solidFill>
                  <a:schemeClr val="bg1"/>
                </a:solidFill>
              </a:rPr>
              <a:t>звычайнае, звыклае, набытае</a:t>
            </a:r>
          </a:p>
          <a:p>
            <a:pPr algn="just">
              <a:buNone/>
            </a:pPr>
            <a:r>
              <a:rPr lang="be-BY" sz="1900" dirty="0" smtClean="0">
                <a:solidFill>
                  <a:schemeClr val="bg1"/>
                </a:solidFill>
              </a:rPr>
              <a:t>народам за шмат стагоддзяў</a:t>
            </a:r>
          </a:p>
          <a:p>
            <a:pPr algn="just">
              <a:buNone/>
            </a:pPr>
            <a:r>
              <a:rPr lang="be-BY" sz="1900" dirty="0" smtClean="0">
                <a:solidFill>
                  <a:schemeClr val="bg1"/>
                </a:solidFill>
              </a:rPr>
              <a:t>нялегкага існавання і спасцігнутае</a:t>
            </a:r>
          </a:p>
          <a:p>
            <a:pPr algn="just">
              <a:buNone/>
            </a:pPr>
            <a:r>
              <a:rPr lang="be-BY" sz="1900" dirty="0" smtClean="0">
                <a:solidFill>
                  <a:schemeClr val="bg1"/>
                </a:solidFill>
              </a:rPr>
              <a:t>чулай душой закаханага сына Баць-</a:t>
            </a:r>
          </a:p>
          <a:p>
            <a:pPr algn="just">
              <a:buNone/>
            </a:pPr>
            <a:r>
              <a:rPr lang="be-BY" sz="1900" dirty="0" smtClean="0">
                <a:solidFill>
                  <a:schemeClr val="bg1"/>
                </a:solidFill>
              </a:rPr>
              <a:t>каўшчыны, удумлівага,  даследчыка і  </a:t>
            </a:r>
          </a:p>
          <a:p>
            <a:pPr algn="just">
              <a:buNone/>
            </a:pPr>
            <a:r>
              <a:rPr lang="be-BY" sz="1900" dirty="0" smtClean="0">
                <a:solidFill>
                  <a:schemeClr val="bg1"/>
                </a:solidFill>
              </a:rPr>
              <a:t>мысліцеля.</a:t>
            </a:r>
            <a:endParaRPr lang="ru-RU" sz="1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\\172.16.0.2\public\Библиотека\Гринашкевич\Сканы\10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64333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500042"/>
            <a:ext cx="4572032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87.3я2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952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Мысліцелі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асветнікі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Беларусі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X-XIX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тагоддзі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[Текст] :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Энцыклапедычны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даведнік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рэд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Б. І.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Сачанка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Мінск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энцыкл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1995. - 671 с.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chemeClr val="bg1"/>
                </a:solidFill>
                <a:cs typeface="Times New Roman" pitchFamily="18" charset="0"/>
              </a:rPr>
              <a:t>Мысліцелі</a:t>
            </a:r>
            <a:r>
              <a:rPr lang="ru-RU" sz="1800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chemeClr val="bg1"/>
                </a:solidFill>
                <a:cs typeface="Times New Roman" pitchFamily="18" charset="0"/>
              </a:rPr>
              <a:t>і</a:t>
            </a:r>
            <a:r>
              <a:rPr lang="ru-RU" sz="1800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chemeClr val="bg1"/>
                </a:solidFill>
                <a:cs typeface="Times New Roman" pitchFamily="18" charset="0"/>
              </a:rPr>
              <a:t>асветнікі</a:t>
            </a:r>
            <a:r>
              <a:rPr lang="en-US" sz="1800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chemeClr val="bg1"/>
                </a:solidFill>
                <a:cs typeface="Times New Roman" pitchFamily="18" charset="0"/>
              </a:rPr>
              <a:t>Беларусі</a:t>
            </a:r>
            <a:r>
              <a:rPr lang="ru-RU" sz="1800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1800" i="1" dirty="0" smtClean="0">
                <a:solidFill>
                  <a:schemeClr val="bg1"/>
                </a:solidFill>
                <a:cs typeface="Times New Roman" pitchFamily="18" charset="0"/>
              </a:rPr>
              <a:t>- </a:t>
            </a:r>
            <a:r>
              <a:rPr lang="be-BY" sz="1800" i="1" dirty="0" smtClean="0">
                <a:solidFill>
                  <a:schemeClr val="bg1"/>
                </a:solidFill>
                <a:cs typeface="Times New Roman" pitchFamily="18" charset="0"/>
              </a:rPr>
              <a:t>першы ў</a:t>
            </a:r>
          </a:p>
          <a:p>
            <a:pPr>
              <a:buNone/>
            </a:pPr>
            <a:r>
              <a:rPr lang="be-BY" sz="1800" i="1" dirty="0" smtClean="0">
                <a:solidFill>
                  <a:schemeClr val="bg1"/>
                </a:solidFill>
                <a:cs typeface="Times New Roman" pitchFamily="18" charset="0"/>
              </a:rPr>
              <a:t>Рэспубліцы Беларусь энцыклапедычны</a:t>
            </a:r>
          </a:p>
          <a:p>
            <a:pPr>
              <a:buNone/>
            </a:pPr>
            <a:r>
              <a:rPr lang="be-BY" sz="1800" i="1" dirty="0" smtClean="0">
                <a:solidFill>
                  <a:schemeClr val="bg1"/>
                </a:solidFill>
                <a:cs typeface="Times New Roman" pitchFamily="18" charset="0"/>
              </a:rPr>
              <a:t>даведнік, у якім змешчаны матэрыялы</a:t>
            </a:r>
          </a:p>
          <a:p>
            <a:pPr>
              <a:buNone/>
            </a:pPr>
            <a:r>
              <a:rPr lang="be-BY" sz="1800" i="1" dirty="0" smtClean="0">
                <a:solidFill>
                  <a:schemeClr val="bg1"/>
                </a:solidFill>
                <a:cs typeface="Times New Roman" pitchFamily="18" charset="0"/>
              </a:rPr>
              <a:t>пра  жыццевы шлях і  дзейнасць прад-</a:t>
            </a:r>
          </a:p>
          <a:p>
            <a:pPr>
              <a:buNone/>
            </a:pPr>
            <a:r>
              <a:rPr lang="be-BY" sz="1800" i="1" dirty="0" smtClean="0">
                <a:solidFill>
                  <a:schemeClr val="bg1"/>
                </a:solidFill>
                <a:cs typeface="Times New Roman" pitchFamily="18" charset="0"/>
              </a:rPr>
              <a:t>стаўнікоў філасофскай і  грамадскай</a:t>
            </a:r>
          </a:p>
          <a:p>
            <a:pPr>
              <a:buNone/>
            </a:pPr>
            <a:r>
              <a:rPr lang="be-BY" sz="1800" i="1" dirty="0" smtClean="0">
                <a:solidFill>
                  <a:schemeClr val="bg1"/>
                </a:solidFill>
                <a:cs typeface="Times New Roman" pitchFamily="18" charset="0"/>
              </a:rPr>
              <a:t>думкі і асветнікаў краіны ад старажыт-</a:t>
            </a:r>
          </a:p>
          <a:p>
            <a:pPr>
              <a:buNone/>
            </a:pPr>
            <a:r>
              <a:rPr lang="be-BY" sz="1800" i="1" dirty="0" smtClean="0">
                <a:solidFill>
                  <a:schemeClr val="bg1"/>
                </a:solidFill>
                <a:cs typeface="Times New Roman" pitchFamily="18" charset="0"/>
              </a:rPr>
              <a:t>ных часоў да пачатку 20 стагоддзя. У да-</a:t>
            </a:r>
          </a:p>
          <a:p>
            <a:pPr>
              <a:buNone/>
            </a:pPr>
            <a:r>
              <a:rPr lang="be-BY" sz="1800" i="1" dirty="0" smtClean="0">
                <a:solidFill>
                  <a:schemeClr val="bg1"/>
                </a:solidFill>
                <a:cs typeface="Times New Roman" pitchFamily="18" charset="0"/>
              </a:rPr>
              <a:t>ведніку змешчаны больш за 650 персана-</a:t>
            </a:r>
          </a:p>
          <a:p>
            <a:pPr>
              <a:buNone/>
            </a:pPr>
            <a:r>
              <a:rPr lang="be-BY" sz="1800" i="1" dirty="0" smtClean="0">
                <a:solidFill>
                  <a:schemeClr val="bg1"/>
                </a:solidFill>
                <a:cs typeface="Times New Roman" pitchFamily="18" charset="0"/>
              </a:rPr>
              <a:t>лій. Выданне багата ілюстравана  пар-</a:t>
            </a:r>
          </a:p>
          <a:p>
            <a:pPr>
              <a:buNone/>
            </a:pPr>
            <a:r>
              <a:rPr lang="be-BY" sz="1800" i="1" dirty="0" smtClean="0">
                <a:solidFill>
                  <a:schemeClr val="bg1"/>
                </a:solidFill>
                <a:cs typeface="Times New Roman" pitchFamily="18" charset="0"/>
              </a:rPr>
              <a:t>трэтамі дзеячаў, выявамі мясцін, звяза-</a:t>
            </a:r>
          </a:p>
          <a:p>
            <a:pPr>
              <a:buNone/>
            </a:pPr>
            <a:r>
              <a:rPr lang="be-BY" sz="1800" i="1" dirty="0" smtClean="0">
                <a:solidFill>
                  <a:schemeClr val="bg1"/>
                </a:solidFill>
                <a:cs typeface="Times New Roman" pitchFamily="18" charset="0"/>
              </a:rPr>
              <a:t>ных з іх жыццем і творчасцю, рэпрадук-</a:t>
            </a:r>
          </a:p>
          <a:p>
            <a:pPr>
              <a:buNone/>
            </a:pPr>
            <a:r>
              <a:rPr lang="be-BY" sz="1800" i="1" dirty="0" smtClean="0">
                <a:solidFill>
                  <a:schemeClr val="bg1"/>
                </a:solidFill>
                <a:cs typeface="Times New Roman" pitchFamily="18" charset="0"/>
              </a:rPr>
              <a:t>цыямі з іх  твораў і карцін.</a:t>
            </a:r>
            <a:endParaRPr lang="ru-RU" sz="1800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050" name="Picture 2" descr="\\172.16.0.2\public\Библиотека\Гринашкевич\Сканы\сканы_Page_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363647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500042"/>
            <a:ext cx="4643470" cy="578647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63.3 (4 Беи)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Ч-216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Чаропка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Уладары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Вялікага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княства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[Текст] /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Вітаўт</a:t>
            </a:r>
            <a:endParaRPr lang="ru-RU" sz="2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Чаропка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2-е,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папраўл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Мінск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Беларусь, 2007. - 605, [2] с.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   </a:t>
            </a:r>
            <a:r>
              <a:rPr lang="ru-RU" sz="2800" i="1" dirty="0" err="1" smtClean="0">
                <a:solidFill>
                  <a:schemeClr val="bg1"/>
                </a:solidFill>
              </a:rPr>
              <a:t>Распавядаецца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пра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be-BY" sz="2800" i="1" dirty="0" smtClean="0">
                <a:solidFill>
                  <a:schemeClr val="bg1"/>
                </a:solidFill>
              </a:rPr>
              <a:t>гістарычныя</a:t>
            </a: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падзеі, якія адбываліся ў Беларусі ў</a:t>
            </a: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XVI</a:t>
            </a:r>
            <a:r>
              <a:rPr lang="ru-RU" sz="2800" i="1" dirty="0" smtClean="0">
                <a:solidFill>
                  <a:schemeClr val="bg1"/>
                </a:solidFill>
              </a:rPr>
              <a:t>—</a:t>
            </a:r>
            <a:r>
              <a:rPr lang="be-BY" sz="2800" i="1" dirty="0" smtClean="0">
                <a:solidFill>
                  <a:schemeClr val="bg1"/>
                </a:solidFill>
              </a:rPr>
              <a:t>XVII стагоддзях. </a:t>
            </a:r>
            <a:r>
              <a:rPr lang="ru-RU" sz="2800" i="1" dirty="0" smtClean="0">
                <a:solidFill>
                  <a:schemeClr val="bg1"/>
                </a:solidFill>
              </a:rPr>
              <a:t>У </a:t>
            </a:r>
            <a:r>
              <a:rPr lang="ru-RU" sz="2800" i="1" dirty="0" err="1" smtClean="0">
                <a:solidFill>
                  <a:schemeClr val="bg1"/>
                </a:solidFill>
              </a:rPr>
              <a:t>цэнтры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be-BY" sz="2800" i="1" dirty="0" smtClean="0">
                <a:solidFill>
                  <a:schemeClr val="bg1"/>
                </a:solidFill>
              </a:rPr>
              <a:t>ўвагі</a:t>
            </a: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палітычныя і вайсковыя дзеячы</a:t>
            </a: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Беларускага мінулага: Міхайла Глінскі,</a:t>
            </a: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Канстанцін Астрожскі, Мікалай Радзівіл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Руды, </a:t>
            </a:r>
            <a:r>
              <a:rPr lang="be-BY" sz="2800" i="1" dirty="0" smtClean="0">
                <a:solidFill>
                  <a:schemeClr val="bg1"/>
                </a:solidFill>
              </a:rPr>
              <a:t>Леў Сапега, Ян Хадкевіч, Януш</a:t>
            </a: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Радзівіл,  </a:t>
            </a:r>
            <a:r>
              <a:rPr lang="ru-RU" sz="2800" i="1" dirty="0" smtClean="0">
                <a:solidFill>
                  <a:schemeClr val="bg1"/>
                </a:solidFill>
              </a:rPr>
              <a:t>Павел </a:t>
            </a:r>
            <a:r>
              <a:rPr lang="ru-RU" sz="2800" i="1" dirty="0" err="1" smtClean="0">
                <a:solidFill>
                  <a:schemeClr val="bg1"/>
                </a:solidFill>
              </a:rPr>
              <a:t>Сапега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be-BY" sz="2800" i="1" dirty="0" smtClean="0">
                <a:solidFill>
                  <a:schemeClr val="bg1"/>
                </a:solidFill>
              </a:rPr>
              <a:t>і інш.</a:t>
            </a: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Папярэдняе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be-BY" sz="2800" i="1" dirty="0" smtClean="0">
                <a:solidFill>
                  <a:schemeClr val="bg1"/>
                </a:solidFill>
              </a:rPr>
              <a:t>выданне выйшла ў </a:t>
            </a:r>
            <a:r>
              <a:rPr lang="ru-RU" sz="2800" i="1" dirty="0" smtClean="0">
                <a:solidFill>
                  <a:schemeClr val="bg1"/>
                </a:solidFill>
              </a:rPr>
              <a:t>2002</a:t>
            </a: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годзе.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be-BY" sz="2800" i="1" dirty="0" smtClean="0">
                <a:solidFill>
                  <a:schemeClr val="bg1"/>
                </a:solidFill>
              </a:rPr>
              <a:t>Адрасуецца ўсім, хто імкнецца</a:t>
            </a:r>
          </a:p>
          <a:p>
            <a:pPr>
              <a:buNone/>
            </a:pPr>
            <a:r>
              <a:rPr lang="ru-RU" sz="2800" i="1" dirty="0" err="1" smtClean="0">
                <a:solidFill>
                  <a:schemeClr val="bg1"/>
                </a:solidFill>
              </a:rPr>
              <a:t>глыбей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be-BY" sz="2800" i="1" dirty="0" smtClean="0">
                <a:solidFill>
                  <a:schemeClr val="bg1"/>
                </a:solidFill>
              </a:rPr>
              <a:t>ведаць гісторыю </a:t>
            </a:r>
            <a:r>
              <a:rPr lang="ru-RU" sz="2800" i="1" dirty="0" err="1" smtClean="0">
                <a:solidFill>
                  <a:schemeClr val="bg1"/>
                </a:solidFill>
              </a:rPr>
              <a:t>Беларус</a:t>
            </a:r>
            <a:r>
              <a:rPr lang="be-BY" sz="2800" i="1" dirty="0" smtClean="0">
                <a:solidFill>
                  <a:schemeClr val="bg1"/>
                </a:solidFill>
              </a:rPr>
              <a:t>і.</a:t>
            </a:r>
            <a:endParaRPr lang="ru-RU" sz="2800" i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\\172.16.0.2\public\Библиотека\Гринашкевич\Сканы\1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588244" cy="559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500042"/>
            <a:ext cx="4421888" cy="58579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be-BY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63.3 (4Беи)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И-32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тьмы веков светлеющие лики [Текст] /</a:t>
            </a:r>
          </a:p>
          <a:p>
            <a:pPr>
              <a:buNone/>
            </a:pP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сост. Ю. Я.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Гуртовенко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Т. И.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Улевич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</a:t>
            </a:r>
          </a:p>
          <a:p>
            <a:pPr>
              <a:buNone/>
            </a:pP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: Беларусь, 1994. - 192 с. : ил.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  Сложный путь прошла Беларусь за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свою многовековую историю. В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разные ее периоды многие события,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значение отдельных личностей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искажались. Поэтому в данном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сборнике авторы стараются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восстановить историческую правду.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Писатели, ученые, журналисты ведут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разговор не только о великих людях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(Е. Полоцкой, К. </a:t>
            </a:r>
            <a:r>
              <a:rPr lang="ru-RU" sz="2800" i="1" dirty="0" err="1" smtClean="0">
                <a:solidFill>
                  <a:schemeClr val="bg1"/>
                </a:solidFill>
              </a:rPr>
              <a:t>Туровском</a:t>
            </a:r>
            <a:r>
              <a:rPr lang="ru-RU" sz="2800" i="1" dirty="0" smtClean="0">
                <a:solidFill>
                  <a:schemeClr val="bg1"/>
                </a:solidFill>
              </a:rPr>
              <a:t>, </a:t>
            </a:r>
            <a:r>
              <a:rPr lang="en-US" sz="2800" i="1" dirty="0" smtClean="0">
                <a:solidFill>
                  <a:schemeClr val="bg1"/>
                </a:solidFill>
              </a:rPr>
              <a:t>JI. </a:t>
            </a:r>
            <a:r>
              <a:rPr lang="ru-RU" sz="2800" i="1" dirty="0" err="1" smtClean="0">
                <a:solidFill>
                  <a:schemeClr val="bg1"/>
                </a:solidFill>
              </a:rPr>
              <a:t>Сапеге</a:t>
            </a:r>
            <a:r>
              <a:rPr lang="ru-RU" sz="2800" i="1" dirty="0" smtClean="0">
                <a:solidFill>
                  <a:schemeClr val="bg1"/>
                </a:solidFill>
              </a:rPr>
              <a:t>),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но и о малоизвестных. Таких, как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 Д. Городенский, </a:t>
            </a:r>
            <a:r>
              <a:rPr lang="en-US" sz="2800" i="1" dirty="0" smtClean="0">
                <a:solidFill>
                  <a:schemeClr val="bg1"/>
                </a:solidFill>
              </a:rPr>
              <a:t>JI. </a:t>
            </a:r>
            <a:r>
              <a:rPr lang="ru-RU" sz="2800" i="1" dirty="0" err="1" smtClean="0">
                <a:solidFill>
                  <a:schemeClr val="bg1"/>
                </a:solidFill>
              </a:rPr>
              <a:t>Звяздовский</a:t>
            </a:r>
            <a:r>
              <a:rPr lang="ru-RU" sz="2800" i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1" descr="\\172.16.0.2\public\Библиотека\Гринашкевич\Сканы\1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45353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59936" cy="5524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be-BY" sz="2800" dirty="0" smtClean="0">
                <a:solidFill>
                  <a:schemeClr val="bg1"/>
                </a:solidFill>
              </a:rPr>
              <a:t>“</a:t>
            </a:r>
            <a:r>
              <a:rPr lang="be-BY" sz="2800" i="1" dirty="0" smtClean="0">
                <a:solidFill>
                  <a:schemeClr val="bg1"/>
                </a:solidFill>
              </a:rPr>
              <a:t>Ніводны з каралёў</a:t>
            </a: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польскіх і вялікіх</a:t>
            </a: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князёў літоўскіх не</a:t>
            </a: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надаваў столькі ўвагі і</a:t>
            </a: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развіццю, дабрабыту</a:t>
            </a: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Гродна, як Стэфан</a:t>
            </a:r>
          </a:p>
          <a:p>
            <a:pPr>
              <a:buNone/>
            </a:pPr>
            <a:r>
              <a:rPr lang="be-BY" sz="2800" i="1" dirty="0" smtClean="0">
                <a:solidFill>
                  <a:schemeClr val="bg1"/>
                </a:solidFill>
              </a:rPr>
              <a:t>Баторый…”  </a:t>
            </a:r>
          </a:p>
          <a:p>
            <a:pPr>
              <a:buNone/>
            </a:pPr>
            <a:r>
              <a:rPr lang="be-BY" sz="2800" smtClean="0">
                <a:solidFill>
                  <a:schemeClr val="bg1"/>
                </a:solidFill>
              </a:rPr>
              <a:t>        Анатоль Грыцкевіч.</a:t>
            </a:r>
            <a:endParaRPr lang="be-BY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81676" y="500042"/>
            <a:ext cx="376229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285728"/>
            <a:ext cx="4564764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63.3 (4Беи-4Гро)</a:t>
            </a:r>
          </a:p>
          <a:p>
            <a:pPr>
              <a:buNone/>
            </a:pPr>
            <a:r>
              <a:rPr lang="be-BY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С-411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Ситкевич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С.А.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История Гродно в вопросах и ответах [Текст] :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[150 вопросов] / С. А.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Ситкевич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В. В. Гончарук ; </a:t>
            </a:r>
          </a:p>
          <a:p>
            <a:pPr>
              <a:buNone/>
            </a:pP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М-во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здравоохранения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Беларусь,  УО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Гродн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мед. ун-т", Каф.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наук.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Гродно :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ГрГМУ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2013. 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i="1" dirty="0" smtClean="0">
                <a:solidFill>
                  <a:schemeClr val="bg1"/>
                </a:solidFill>
                <a:cs typeface="Times New Roman" pitchFamily="18" charset="0"/>
              </a:rPr>
              <a:t>Авторы предлагают читателю 150 вопросов</a:t>
            </a:r>
            <a:endParaRPr lang="en-US" sz="1600" i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1600" i="1" dirty="0" smtClean="0">
                <a:solidFill>
                  <a:schemeClr val="bg1"/>
                </a:solidFill>
                <a:cs typeface="Times New Roman" pitchFamily="18" charset="0"/>
              </a:rPr>
              <a:t>по</a:t>
            </a:r>
            <a:r>
              <a:rPr lang="en-US" sz="1600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  <a:cs typeface="Times New Roman" pitchFamily="18" charset="0"/>
              </a:rPr>
              <a:t>истории города Гродно с ответами и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bg1"/>
                </a:solidFill>
                <a:cs typeface="Times New Roman" pitchFamily="18" charset="0"/>
              </a:rPr>
              <a:t>комментариями под значком </a:t>
            </a:r>
            <a:r>
              <a:rPr lang="en-US" sz="1600" i="1" dirty="0" smtClean="0">
                <a:solidFill>
                  <a:schemeClr val="bg1"/>
                </a:solidFill>
                <a:cs typeface="Times New Roman" pitchFamily="18" charset="0"/>
              </a:rPr>
              <a:t>P</a:t>
            </a:r>
            <a:r>
              <a:rPr lang="ru-RU" sz="1600" b="1" i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r>
              <a:rPr lang="en-US" sz="1600" b="1" i="1" dirty="0" smtClean="0">
                <a:solidFill>
                  <a:schemeClr val="bg1"/>
                </a:solidFill>
                <a:cs typeface="Times New Roman" pitchFamily="18" charset="0"/>
              </a:rPr>
              <a:t>S</a:t>
            </a:r>
            <a:r>
              <a:rPr lang="ru-RU" sz="1600" b="1" i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r>
              <a:rPr lang="ru-RU" sz="1600" i="1" dirty="0" smtClean="0">
                <a:solidFill>
                  <a:schemeClr val="bg1"/>
                </a:solidFill>
                <a:cs typeface="Times New Roman" pitchFamily="18" charset="0"/>
              </a:rPr>
              <a:t> (от лат.</a:t>
            </a:r>
          </a:p>
          <a:p>
            <a:pPr>
              <a:buNone/>
            </a:pPr>
            <a:r>
              <a:rPr lang="en-US" sz="1600" i="1" dirty="0" smtClean="0">
                <a:solidFill>
                  <a:schemeClr val="bg1"/>
                </a:solidFill>
                <a:cs typeface="Times New Roman" pitchFamily="18" charset="0"/>
              </a:rPr>
              <a:t>post scriptum –</a:t>
            </a:r>
            <a:r>
              <a:rPr lang="ru-RU" sz="1600" i="1" dirty="0" smtClean="0">
                <a:solidFill>
                  <a:schemeClr val="bg1"/>
                </a:solidFill>
                <a:cs typeface="Times New Roman" pitchFamily="18" charset="0"/>
              </a:rPr>
              <a:t>после написанного).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bg1"/>
                </a:solidFill>
                <a:cs typeface="Times New Roman" pitchFamily="18" charset="0"/>
              </a:rPr>
              <a:t>Большинство вопросов сопровождается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bg1"/>
                </a:solidFill>
                <a:cs typeface="Times New Roman" pitchFamily="18" charset="0"/>
              </a:rPr>
              <a:t>фотографиями из коллекции В. Гончарука и А.</a:t>
            </a:r>
          </a:p>
          <a:p>
            <a:pPr>
              <a:buNone/>
            </a:pPr>
            <a:r>
              <a:rPr lang="ru-RU" sz="1600" i="1" dirty="0" err="1" smtClean="0">
                <a:solidFill>
                  <a:schemeClr val="bg1"/>
                </a:solidFill>
                <a:cs typeface="Times New Roman" pitchFamily="18" charset="0"/>
              </a:rPr>
              <a:t>Гостева</a:t>
            </a:r>
            <a:r>
              <a:rPr lang="ru-RU" sz="1600" i="1" dirty="0" smtClean="0">
                <a:solidFill>
                  <a:schemeClr val="bg1"/>
                </a:solidFill>
                <a:cs typeface="Times New Roman" pitchFamily="18" charset="0"/>
              </a:rPr>
              <a:t>.  Издание адресуется широкому кругу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bg1"/>
                </a:solidFill>
                <a:cs typeface="Times New Roman" pitchFamily="18" charset="0"/>
              </a:rPr>
              <a:t>читателей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5" name="Picture 3" descr="\\172.16.0.2\public\Библиотека\Гринашкевич\Сканы\1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46478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14290"/>
            <a:ext cx="807249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 smtClean="0">
                <a:solidFill>
                  <a:schemeClr val="bg1"/>
                </a:solidFill>
              </a:rPr>
              <a:t>   </a:t>
            </a:r>
            <a:r>
              <a:rPr lang="vi-VN" sz="2000" b="1" dirty="0" smtClean="0">
                <a:solidFill>
                  <a:schemeClr val="bg1"/>
                </a:solidFill>
              </a:rPr>
              <a:t>Стэ́фан Бато́рый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 (венг</a:t>
            </a:r>
            <a:r>
              <a:rPr lang="be-BY" dirty="0" smtClean="0">
                <a:solidFill>
                  <a:schemeClr val="bg1"/>
                </a:solidFill>
              </a:rPr>
              <a:t>.</a:t>
            </a:r>
            <a:r>
              <a:rPr lang="vi-VN" dirty="0" smtClean="0">
                <a:solidFill>
                  <a:schemeClr val="bg1"/>
                </a:solidFill>
              </a:rPr>
              <a:t>: </a:t>
            </a:r>
            <a:r>
              <a:rPr lang="en-US" i="1" dirty="0" err="1" smtClean="0">
                <a:solidFill>
                  <a:schemeClr val="bg1"/>
                </a:solidFill>
              </a:rPr>
              <a:t>Báthory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István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vi-VN" dirty="0" smtClean="0">
                <a:solidFill>
                  <a:schemeClr val="bg1"/>
                </a:solidFill>
              </a:rPr>
              <a:t>рум.: </a:t>
            </a:r>
            <a:r>
              <a:rPr lang="en-US" i="1" dirty="0" err="1" smtClean="0">
                <a:solidFill>
                  <a:schemeClr val="bg1"/>
                </a:solidFill>
              </a:rPr>
              <a:t>Ştefan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Báthory</a:t>
            </a:r>
            <a:r>
              <a:rPr lang="en-US" dirty="0" smtClean="0">
                <a:solidFill>
                  <a:schemeClr val="bg1"/>
                </a:solidFill>
              </a:rPr>
              <a:t>; 27</a:t>
            </a:r>
            <a:r>
              <a:rPr lang="be-BY" dirty="0" smtClean="0">
                <a:solidFill>
                  <a:schemeClr val="bg1"/>
                </a:solidFill>
              </a:rPr>
              <a:t> верасня </a:t>
            </a:r>
            <a:r>
              <a:rPr lang="vi-VN" dirty="0" smtClean="0">
                <a:solidFill>
                  <a:schemeClr val="bg1"/>
                </a:solidFill>
              </a:rPr>
              <a:t>1533, Жыладзішомльё</a:t>
            </a:r>
            <a:r>
              <a:rPr lang="be-BY" dirty="0" smtClean="0">
                <a:solidFill>
                  <a:schemeClr val="bg1"/>
                </a:solidFill>
              </a:rPr>
              <a:t>, </a:t>
            </a:r>
            <a:r>
              <a:rPr lang="vi-VN" dirty="0" smtClean="0">
                <a:solidFill>
                  <a:schemeClr val="bg1"/>
                </a:solidFill>
              </a:rPr>
              <a:t>Трансільванія (цяпер Шымлеў-Сілва́ніей, Румынія)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–</a:t>
            </a:r>
          </a:p>
          <a:p>
            <a:r>
              <a:rPr lang="vi-VN" dirty="0" smtClean="0">
                <a:solidFill>
                  <a:schemeClr val="bg1"/>
                </a:solidFill>
              </a:rPr>
              <a:t>12 снежня 1586</a:t>
            </a:r>
            <a:r>
              <a:rPr lang="be-BY" dirty="0" smtClean="0">
                <a:solidFill>
                  <a:schemeClr val="bg1"/>
                </a:solidFill>
              </a:rPr>
              <a:t>)</a:t>
            </a:r>
            <a:r>
              <a:rPr lang="vi-VN" dirty="0" smtClean="0">
                <a:solidFill>
                  <a:schemeClr val="bg1"/>
                </a:solidFill>
              </a:rPr>
              <a:t>, кароль польскі, вялікі князь літоўскі</a:t>
            </a:r>
            <a:r>
              <a:rPr lang="be-BY" dirty="0" smtClean="0">
                <a:solidFill>
                  <a:schemeClr val="bg1"/>
                </a:solidFill>
              </a:rPr>
              <a:t>. Нарадзіўся ў г. Жыла-</a:t>
            </a:r>
          </a:p>
          <a:p>
            <a:r>
              <a:rPr lang="vi-VN" dirty="0" smtClean="0">
                <a:solidFill>
                  <a:schemeClr val="bg1"/>
                </a:solidFill>
              </a:rPr>
              <a:t>дзішомльё (цяпер у Румыніі). Паходзіў з венгерскага</a:t>
            </a:r>
            <a:r>
              <a:rPr lang="be-BY" dirty="0" smtClean="0">
                <a:solidFill>
                  <a:schemeClr val="bg1"/>
                </a:solidFill>
              </a:rPr>
              <a:t> роду Баторыяў</a:t>
            </a:r>
            <a:r>
              <a:rPr lang="vi-VN" dirty="0" smtClean="0">
                <a:solidFill>
                  <a:schemeClr val="bg1"/>
                </a:solidFill>
              </a:rPr>
              <a:t> , з лініі Шо́мля (</a:t>
            </a:r>
            <a:r>
              <a:rPr lang="en-US" dirty="0" smtClean="0">
                <a:solidFill>
                  <a:schemeClr val="bg1"/>
                </a:solidFill>
              </a:rPr>
              <a:t>z </a:t>
            </a:r>
            <a:r>
              <a:rPr lang="en-US" dirty="0" err="1" smtClean="0">
                <a:solidFill>
                  <a:schemeClr val="bg1"/>
                </a:solidFill>
              </a:rPr>
              <a:t>Somlyó</a:t>
            </a:r>
            <a:r>
              <a:rPr lang="en-US" dirty="0" smtClean="0">
                <a:solidFill>
                  <a:schemeClr val="bg1"/>
                </a:solidFill>
              </a:rPr>
              <a:t>). </a:t>
            </a:r>
            <a:r>
              <a:rPr lang="vi-VN" dirty="0" smtClean="0">
                <a:solidFill>
                  <a:schemeClr val="bg1"/>
                </a:solidFill>
              </a:rPr>
              <a:t>Трэці, апошні сын Іштвана Баторы і Каталіны Тэлегдзі. 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be-BY" dirty="0" smtClean="0">
                <a:solidFill>
                  <a:schemeClr val="bg1"/>
                </a:solidFill>
              </a:rPr>
              <a:t>пятнаццаці</a:t>
            </a:r>
            <a:r>
              <a:rPr lang="vi-VN" dirty="0" smtClean="0">
                <a:solidFill>
                  <a:schemeClr val="bg1"/>
                </a:solidFill>
              </a:rPr>
              <a:t> гадоў на вайсковай службе ў караля</a:t>
            </a:r>
            <a:r>
              <a:rPr lang="be-BY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Чэхіі і Венгрыі Фердынанда Габсбурга. Разам з ім быў у Італіі, вучыўся ў Падуанскім універсітэце. Пасля вучобы вярнуўся на радзіму, </a:t>
            </a:r>
            <a:r>
              <a:rPr lang="be-BY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дзе ўжо разгарнулася барацьба часткі венгерскіх магнатаў на чале з прэтэндэнтам на каралеўскі трон Венгрыі</a:t>
            </a:r>
            <a:r>
              <a:rPr lang="be-BY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Янам Жыгімонтам Заполь</a:t>
            </a:r>
            <a:r>
              <a:rPr lang="ru-RU" dirty="0" smtClean="0">
                <a:solidFill>
                  <a:schemeClr val="bg1"/>
                </a:solidFill>
              </a:rPr>
              <a:t>с</a:t>
            </a:r>
            <a:r>
              <a:rPr lang="be-BY" dirty="0" smtClean="0">
                <a:solidFill>
                  <a:schemeClr val="bg1"/>
                </a:solidFill>
              </a:rPr>
              <a:t>кім</a:t>
            </a:r>
            <a:r>
              <a:rPr lang="vi-VN" dirty="0" smtClean="0">
                <a:solidFill>
                  <a:schemeClr val="bg1"/>
                </a:solidFill>
              </a:rPr>
              <a:t> супраць германскага імператара, які адначасова быў і каралём Венгрыі. Баторый падтрымаў Заполь</a:t>
            </a:r>
            <a:r>
              <a:rPr lang="be-BY" dirty="0" smtClean="0">
                <a:solidFill>
                  <a:schemeClr val="bg1"/>
                </a:solidFill>
              </a:rPr>
              <a:t>скага,</a:t>
            </a:r>
            <a:r>
              <a:rPr lang="vi-VN" dirty="0" smtClean="0">
                <a:solidFill>
                  <a:schemeClr val="bg1"/>
                </a:solidFill>
              </a:rPr>
              <a:t> </a:t>
            </a:r>
            <a:r>
              <a:rPr lang="be-BY" dirty="0" smtClean="0">
                <a:solidFill>
                  <a:schemeClr val="bg1"/>
                </a:solidFill>
              </a:rPr>
              <a:t>ў</a:t>
            </a:r>
            <a:r>
              <a:rPr lang="vi-VN" dirty="0" smtClean="0">
                <a:solidFill>
                  <a:schemeClr val="bg1"/>
                </a:solidFill>
              </a:rPr>
              <a:t>дзельнічаў у бітвах, набыў вопыт адміністратара, дыпламата і ваеннага камандзіра. Быў накіраваны на чале пасольства ў Вену на </a:t>
            </a:r>
            <a:r>
              <a:rPr lang="be-BY" dirty="0" smtClean="0">
                <a:solidFill>
                  <a:schemeClr val="bg1"/>
                </a:solidFill>
              </a:rPr>
              <a:t>мір</a:t>
            </a:r>
            <a:r>
              <a:rPr lang="vi-VN" dirty="0" smtClean="0">
                <a:solidFill>
                  <a:schemeClr val="bg1"/>
                </a:solidFill>
              </a:rPr>
              <a:t>ныя перагаворы з імператарам Максіміліянам </a:t>
            </a:r>
            <a:r>
              <a:rPr lang="en-US" dirty="0" smtClean="0">
                <a:solidFill>
                  <a:schemeClr val="bg1"/>
                </a:solidFill>
              </a:rPr>
              <a:t>II, </a:t>
            </a:r>
            <a:r>
              <a:rPr lang="vi-VN" dirty="0" smtClean="0">
                <a:solidFill>
                  <a:schemeClr val="bg1"/>
                </a:solidFill>
              </a:rPr>
              <a:t>але падчас перамоў па загаду імператара быў арыштаваны і інтэрніраваны ў Вене на працягу двух гадоў.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vi-VN" dirty="0" smtClean="0">
                <a:solidFill>
                  <a:schemeClr val="bg1"/>
                </a:solidFill>
              </a:rPr>
              <a:t>Пасля смерці Яна Жыгімонта Заполь</a:t>
            </a:r>
            <a:r>
              <a:rPr lang="be-BY" dirty="0" smtClean="0">
                <a:solidFill>
                  <a:schemeClr val="bg1"/>
                </a:solidFill>
              </a:rPr>
              <a:t>скага </a:t>
            </a:r>
            <a:r>
              <a:rPr lang="vi-VN" dirty="0" smtClean="0">
                <a:solidFill>
                  <a:schemeClr val="bg1"/>
                </a:solidFill>
              </a:rPr>
              <a:t>25 мая 1571 быў абраны</a:t>
            </a:r>
            <a:r>
              <a:rPr lang="be-BY" dirty="0" smtClean="0">
                <a:solidFill>
                  <a:schemeClr val="bg1"/>
                </a:solidFill>
              </a:rPr>
              <a:t> князем Тран</a:t>
            </a:r>
            <a:r>
              <a:rPr lang="vi-VN" dirty="0" smtClean="0">
                <a:solidFill>
                  <a:schemeClr val="bg1"/>
                </a:solidFill>
              </a:rPr>
              <a:t>сільваніі,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нягледзячы на супрацьдзеянне імператарскага двара. Калі кароль польскі і вялікі князь літоўскі Генрых Валуа ўцёк уФранцыю, Стэфан Баторый выставіў сваю кандыдатуру на сталец Рэчы Паспалітай і быў абраны (снежань 1575). Пры абранні на трон ажаніўся з Ганнай Ягелонкай 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vi-VN" dirty="0" smtClean="0">
                <a:solidFill>
                  <a:schemeClr val="bg1"/>
                </a:solidFill>
              </a:rPr>
              <a:t> дачкой Жыгімонта </a:t>
            </a:r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vi-VN" dirty="0" smtClean="0">
                <a:solidFill>
                  <a:schemeClr val="bg1"/>
                </a:solidFill>
              </a:rPr>
              <a:t>Старога. Каранаваны 1 мая 1576, каранаваны на вялікага князя літоўскага ў чэрвені 1576.</a:t>
            </a:r>
            <a:endParaRPr lang="vi-V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59936" cy="550072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sz="7200" dirty="0" err="1" smtClean="0">
                <a:solidFill>
                  <a:schemeClr val="bg1"/>
                </a:solidFill>
              </a:rPr>
              <a:t>Праўленне</a:t>
            </a:r>
            <a:r>
              <a:rPr lang="ru-RU" sz="7200" dirty="0" smtClean="0">
                <a:solidFill>
                  <a:schemeClr val="bg1"/>
                </a:solidFill>
              </a:rPr>
              <a:t>  </a:t>
            </a:r>
            <a:r>
              <a:rPr lang="ru-RU" sz="7200" dirty="0" err="1" smtClean="0">
                <a:solidFill>
                  <a:schemeClr val="bg1"/>
                </a:solidFill>
              </a:rPr>
              <a:t>Стэфана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Баторыя</a:t>
            </a:r>
            <a:endParaRPr lang="ru-RU" sz="7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7200" dirty="0" err="1" smtClean="0">
                <a:solidFill>
                  <a:schemeClr val="bg1"/>
                </a:solidFill>
              </a:rPr>
              <a:t>прыйшлося</a:t>
            </a:r>
            <a:r>
              <a:rPr lang="ru-RU" sz="7200" dirty="0" smtClean="0">
                <a:solidFill>
                  <a:schemeClr val="bg1"/>
                </a:solidFill>
              </a:rPr>
              <a:t> на гады  </a:t>
            </a:r>
            <a:r>
              <a:rPr lang="ru-RU" sz="7200" dirty="0" err="1" smtClean="0">
                <a:solidFill>
                  <a:schemeClr val="bg1"/>
                </a:solidFill>
              </a:rPr>
              <a:t>Лівонскай</a:t>
            </a:r>
            <a:endParaRPr lang="ru-RU" sz="7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7200" dirty="0" err="1" smtClean="0">
                <a:solidFill>
                  <a:schemeClr val="bg1"/>
                </a:solidFill>
              </a:rPr>
              <a:t>вайны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з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Маскоўскім</a:t>
            </a:r>
            <a:r>
              <a:rPr lang="ru-RU" sz="7200" dirty="0" smtClean="0">
                <a:solidFill>
                  <a:schemeClr val="bg1"/>
                </a:solidFill>
              </a:rPr>
              <a:t> царствам.  </a:t>
            </a:r>
            <a:r>
              <a:rPr lang="ru-RU" sz="7200" dirty="0" err="1" smtClean="0">
                <a:solidFill>
                  <a:schemeClr val="bg1"/>
                </a:solidFill>
              </a:rPr>
              <a:t>Пры</a:t>
            </a:r>
            <a:endParaRPr lang="ru-RU" sz="7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be-BY" sz="7200" dirty="0" err="1" smtClean="0">
                <a:solidFill>
                  <a:schemeClr val="bg1"/>
                </a:solidFill>
              </a:rPr>
              <a:t>і</a:t>
            </a:r>
            <a:r>
              <a:rPr lang="ru-RU" sz="7200" dirty="0" smtClean="0">
                <a:solidFill>
                  <a:schemeClr val="bg1"/>
                </a:solidFill>
              </a:rPr>
              <a:t>м  </a:t>
            </a:r>
            <a:r>
              <a:rPr lang="ru-RU" sz="7200" dirty="0" err="1" smtClean="0">
                <a:solidFill>
                  <a:schemeClr val="bg1"/>
                </a:solidFill>
              </a:rPr>
              <a:t>быў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вызвалены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Полацк</a:t>
            </a:r>
            <a:r>
              <a:rPr lang="ru-RU" sz="7200" dirty="0" smtClean="0">
                <a:solidFill>
                  <a:schemeClr val="bg1"/>
                </a:solidFill>
              </a:rPr>
              <a:t>, </a:t>
            </a:r>
            <a:r>
              <a:rPr lang="ru-RU" sz="7200" dirty="0" err="1" smtClean="0">
                <a:solidFill>
                  <a:schemeClr val="bg1"/>
                </a:solidFill>
              </a:rPr>
              <a:t>войскі</a:t>
            </a:r>
            <a:endParaRPr lang="ru-RU" sz="7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7200" dirty="0" err="1" smtClean="0">
                <a:solidFill>
                  <a:schemeClr val="bg1"/>
                </a:solidFill>
              </a:rPr>
              <a:t>дайшлі</a:t>
            </a:r>
            <a:r>
              <a:rPr lang="ru-RU" sz="7200" dirty="0" smtClean="0">
                <a:solidFill>
                  <a:schemeClr val="bg1"/>
                </a:solidFill>
              </a:rPr>
              <a:t> да Пскова  </a:t>
            </a:r>
            <a:r>
              <a:rPr lang="ru-RU" sz="7200" dirty="0" err="1" smtClean="0">
                <a:solidFill>
                  <a:schemeClr val="bg1"/>
                </a:solidFill>
              </a:rPr>
              <a:t>і</a:t>
            </a:r>
            <a:r>
              <a:rPr lang="ru-RU" sz="7200" dirty="0" smtClean="0">
                <a:solidFill>
                  <a:schemeClr val="bg1"/>
                </a:solidFill>
              </a:rPr>
              <a:t> Старой  </a:t>
            </a:r>
            <a:r>
              <a:rPr lang="ru-RU" sz="7200" dirty="0" err="1" smtClean="0">
                <a:solidFill>
                  <a:schemeClr val="bg1"/>
                </a:solidFill>
              </a:rPr>
              <a:t>Русі</a:t>
            </a:r>
            <a:r>
              <a:rPr lang="ru-RU" sz="7200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sz="7200" dirty="0" err="1" smtClean="0">
                <a:solidFill>
                  <a:schemeClr val="bg1"/>
                </a:solidFill>
              </a:rPr>
              <a:t>былі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ліквідаваныя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ўсе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заваёвы</a:t>
            </a:r>
            <a:r>
              <a:rPr lang="ru-RU" sz="7200" dirty="0" smtClean="0">
                <a:solidFill>
                  <a:schemeClr val="bg1"/>
                </a:solidFill>
              </a:rPr>
              <a:t>  </a:t>
            </a:r>
            <a:r>
              <a:rPr lang="ru-RU" sz="7200" dirty="0" err="1" smtClean="0">
                <a:solidFill>
                  <a:schemeClr val="bg1"/>
                </a:solidFill>
              </a:rPr>
              <a:t>Івана</a:t>
            </a:r>
            <a:endParaRPr lang="ru-RU" sz="7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7200" dirty="0" err="1" smtClean="0">
                <a:solidFill>
                  <a:schemeClr val="bg1"/>
                </a:solidFill>
              </a:rPr>
              <a:t>Грознага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ў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Лівоніі</a:t>
            </a:r>
            <a:r>
              <a:rPr lang="ru-RU" sz="7200" dirty="0" smtClean="0">
                <a:solidFill>
                  <a:schemeClr val="bg1"/>
                </a:solidFill>
              </a:rPr>
              <a:t>. </a:t>
            </a:r>
            <a:r>
              <a:rPr lang="ru-RU" sz="7200" dirty="0" err="1" smtClean="0">
                <a:solidFill>
                  <a:schemeClr val="bg1"/>
                </a:solidFill>
              </a:rPr>
              <a:t>Тэрыторыя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7200" dirty="0" err="1" smtClean="0">
                <a:solidFill>
                  <a:schemeClr val="bg1"/>
                </a:solidFill>
              </a:rPr>
              <a:t>Лівонскай</a:t>
            </a:r>
            <a:r>
              <a:rPr lang="ru-RU" sz="7200" dirty="0" smtClean="0">
                <a:solidFill>
                  <a:schemeClr val="bg1"/>
                </a:solidFill>
              </a:rPr>
              <a:t>  </a:t>
            </a:r>
            <a:r>
              <a:rPr lang="ru-RU" sz="7200" dirty="0" err="1" smtClean="0">
                <a:solidFill>
                  <a:schemeClr val="bg1"/>
                </a:solidFill>
              </a:rPr>
              <a:t>канфедэрацыі</a:t>
            </a:r>
            <a:r>
              <a:rPr lang="ru-RU" sz="7200" dirty="0" smtClean="0">
                <a:solidFill>
                  <a:schemeClr val="bg1"/>
                </a:solidFill>
              </a:rPr>
              <a:t> была </a:t>
            </a:r>
          </a:p>
          <a:p>
            <a:pPr>
              <a:buNone/>
            </a:pPr>
            <a:r>
              <a:rPr lang="ru-RU" sz="7200" dirty="0" err="1" smtClean="0">
                <a:solidFill>
                  <a:schemeClr val="bg1"/>
                </a:solidFill>
              </a:rPr>
              <a:t>падзелена</a:t>
            </a:r>
            <a:r>
              <a:rPr lang="ru-RU" sz="7200" dirty="0" smtClean="0">
                <a:solidFill>
                  <a:schemeClr val="bg1"/>
                </a:solidFill>
              </a:rPr>
              <a:t>  </a:t>
            </a:r>
            <a:r>
              <a:rPr lang="ru-RU" sz="7200" dirty="0" err="1" smtClean="0">
                <a:solidFill>
                  <a:schemeClr val="bg1"/>
                </a:solidFill>
              </a:rPr>
              <a:t>паміж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Рэччу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Паспалітай</a:t>
            </a:r>
            <a:r>
              <a:rPr lang="ru-RU" sz="7200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ru-RU" sz="7200" dirty="0" err="1" smtClean="0">
                <a:solidFill>
                  <a:schemeClr val="bg1"/>
                </a:solidFill>
              </a:rPr>
              <a:t>Швецыяй</a:t>
            </a:r>
            <a:r>
              <a:rPr lang="ru-RU" sz="7200" dirty="0" smtClean="0">
                <a:solidFill>
                  <a:schemeClr val="bg1"/>
                </a:solidFill>
              </a:rPr>
              <a:t>  </a:t>
            </a:r>
            <a:r>
              <a:rPr lang="ru-RU" sz="7200" dirty="0" err="1" smtClean="0">
                <a:solidFill>
                  <a:schemeClr val="bg1"/>
                </a:solidFill>
              </a:rPr>
              <a:t>і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Даніяй</a:t>
            </a:r>
            <a:r>
              <a:rPr lang="ru-RU" sz="7200" dirty="0" smtClean="0">
                <a:solidFill>
                  <a:schemeClr val="bg1"/>
                </a:solidFill>
              </a:rPr>
              <a:t>. </a:t>
            </a:r>
            <a:r>
              <a:rPr lang="ru-RU" sz="7200" dirty="0" err="1" smtClean="0">
                <a:solidFill>
                  <a:schemeClr val="bg1"/>
                </a:solidFill>
              </a:rPr>
              <a:t>Кароль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кіраваў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7200" dirty="0" err="1" smtClean="0">
                <a:solidFill>
                  <a:schemeClr val="bg1"/>
                </a:solidFill>
              </a:rPr>
              <a:t>краінай</a:t>
            </a:r>
            <a:r>
              <a:rPr lang="ru-RU" sz="7200" dirty="0" smtClean="0">
                <a:solidFill>
                  <a:schemeClr val="bg1"/>
                </a:solidFill>
              </a:rPr>
              <a:t> без </a:t>
            </a:r>
            <a:r>
              <a:rPr lang="ru-RU" sz="7200" dirty="0" err="1" smtClean="0">
                <a:solidFill>
                  <a:schemeClr val="bg1"/>
                </a:solidFill>
              </a:rPr>
              <a:t>ведання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моў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сваіх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7200" dirty="0" err="1" smtClean="0">
                <a:solidFill>
                  <a:schemeClr val="bg1"/>
                </a:solidFill>
              </a:rPr>
              <a:t>падданых</a:t>
            </a:r>
            <a:r>
              <a:rPr lang="ru-RU" sz="7200" dirty="0" smtClean="0">
                <a:solidFill>
                  <a:schemeClr val="bg1"/>
                </a:solidFill>
              </a:rPr>
              <a:t> (</a:t>
            </a:r>
            <a:r>
              <a:rPr lang="ru-RU" sz="7200" dirty="0" err="1" smtClean="0">
                <a:solidFill>
                  <a:schemeClr val="bg1"/>
                </a:solidFill>
              </a:rPr>
              <a:t>карыстаўся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латынню</a:t>
            </a:r>
            <a:r>
              <a:rPr lang="ru-RU" sz="7200" dirty="0" smtClean="0">
                <a:solidFill>
                  <a:schemeClr val="bg1"/>
                </a:solidFill>
              </a:rPr>
              <a:t>). </a:t>
            </a:r>
          </a:p>
          <a:p>
            <a:pPr>
              <a:buNone/>
            </a:pPr>
            <a:r>
              <a:rPr lang="ru-RU" sz="7200" dirty="0" err="1" smtClean="0">
                <a:solidFill>
                  <a:schemeClr val="bg1"/>
                </a:solidFill>
              </a:rPr>
              <a:t>Аднак</a:t>
            </a:r>
            <a:r>
              <a:rPr lang="ru-RU" sz="7200" dirty="0" smtClean="0">
                <a:solidFill>
                  <a:schemeClr val="bg1"/>
                </a:solidFill>
              </a:rPr>
              <a:t> у </a:t>
            </a:r>
            <a:r>
              <a:rPr lang="ru-RU" sz="7200" dirty="0" err="1" smtClean="0">
                <a:solidFill>
                  <a:schemeClr val="bg1"/>
                </a:solidFill>
              </a:rPr>
              <a:t>Нацыянальным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архіве</a:t>
            </a:r>
            <a:r>
              <a:rPr lang="ru-RU" sz="7200" dirty="0" smtClean="0">
                <a:solidFill>
                  <a:schemeClr val="bg1"/>
                </a:solidFill>
              </a:rPr>
              <a:t> РБ </a:t>
            </a:r>
          </a:p>
          <a:p>
            <a:pPr>
              <a:buNone/>
            </a:pPr>
            <a:r>
              <a:rPr lang="ru-RU" sz="7200" dirty="0" err="1" smtClean="0">
                <a:solidFill>
                  <a:schemeClr val="bg1"/>
                </a:solidFill>
              </a:rPr>
              <a:t>захавалася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грамата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Баторыя</a:t>
            </a:r>
            <a:r>
              <a:rPr lang="ru-RU" sz="7200" dirty="0" smtClean="0">
                <a:solidFill>
                  <a:schemeClr val="bg1"/>
                </a:solidFill>
              </a:rPr>
              <a:t> на </a:t>
            </a:r>
          </a:p>
          <a:p>
            <a:pPr>
              <a:buNone/>
            </a:pPr>
            <a:r>
              <a:rPr lang="ru-RU" sz="7200" dirty="0" err="1" smtClean="0">
                <a:solidFill>
                  <a:schemeClr val="bg1"/>
                </a:solidFill>
              </a:rPr>
              <a:t>старабеларускай</a:t>
            </a:r>
            <a:r>
              <a:rPr lang="ru-RU" sz="7200" dirty="0" smtClean="0">
                <a:solidFill>
                  <a:schemeClr val="bg1"/>
                </a:solidFill>
              </a:rPr>
              <a:t> (</a:t>
            </a:r>
            <a:r>
              <a:rPr lang="ru-RU" sz="7200" dirty="0" err="1" smtClean="0">
                <a:solidFill>
                  <a:schemeClr val="bg1"/>
                </a:solidFill>
              </a:rPr>
              <a:t>дзяржаўнай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мове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ВКЛ).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\\172.16.0.2\public\Библиотека\Гринашкевич\su\Новая папка\3vq4VnPQA3PB_stefan-batori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71480"/>
            <a:ext cx="3429000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642918"/>
            <a:ext cx="3643338" cy="54530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Баторый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зрабіў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значны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ўклад</a:t>
            </a:r>
            <a:r>
              <a:rPr lang="ru-RU" sz="1800" dirty="0" smtClean="0">
                <a:solidFill>
                  <a:schemeClr val="bg1"/>
                </a:solidFill>
              </a:rPr>
              <a:t>  </a:t>
            </a:r>
            <a:r>
              <a:rPr lang="ru-RU" sz="1800" dirty="0" err="1" smtClean="0">
                <a:solidFill>
                  <a:schemeClr val="bg1"/>
                </a:solidFill>
              </a:rPr>
              <a:t>ва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ўмацаванне</a:t>
            </a:r>
            <a:r>
              <a:rPr lang="ru-RU" sz="1800" dirty="0" smtClean="0">
                <a:solidFill>
                  <a:schemeClr val="bg1"/>
                </a:solidFill>
              </a:rPr>
              <a:t>  </a:t>
            </a:r>
            <a:r>
              <a:rPr lang="ru-RU" sz="1800" dirty="0" err="1" smtClean="0">
                <a:solidFill>
                  <a:schemeClr val="bg1"/>
                </a:solidFill>
              </a:rPr>
              <a:t>Рэчы</a:t>
            </a:r>
            <a:r>
              <a:rPr lang="ru-RU" sz="1800" dirty="0" smtClean="0">
                <a:solidFill>
                  <a:schemeClr val="bg1"/>
                </a:solidFill>
              </a:rPr>
              <a:t>  </a:t>
            </a:r>
            <a:r>
              <a:rPr lang="ru-RU" sz="1800" dirty="0" err="1" smtClean="0">
                <a:solidFill>
                  <a:schemeClr val="bg1"/>
                </a:solidFill>
              </a:rPr>
              <a:t>Паспалітай</a:t>
            </a:r>
            <a:r>
              <a:rPr lang="ru-RU" sz="1800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спрыяў</a:t>
            </a:r>
            <a:r>
              <a:rPr lang="ru-RU" sz="1800" dirty="0" smtClean="0">
                <a:solidFill>
                  <a:schemeClr val="bg1"/>
                </a:solidFill>
              </a:rPr>
              <a:t>  </a:t>
            </a:r>
            <a:r>
              <a:rPr lang="ru-RU" sz="1800" dirty="0" err="1" smtClean="0">
                <a:solidFill>
                  <a:schemeClr val="bg1"/>
                </a:solidFill>
              </a:rPr>
              <a:t>падняццю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яе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аўтарытэту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ў</a:t>
            </a:r>
            <a:r>
              <a:rPr lang="ru-RU" sz="1800" dirty="0" smtClean="0">
                <a:solidFill>
                  <a:schemeClr val="bg1"/>
                </a:solidFill>
              </a:rPr>
              <a:t> </a:t>
            </a:r>
            <a:r>
              <a:rPr lang="ru-RU" sz="1800" dirty="0" err="1" smtClean="0">
                <a:solidFill>
                  <a:schemeClr val="bg1"/>
                </a:solidFill>
              </a:rPr>
              <a:t>Еўропе</a:t>
            </a:r>
            <a:r>
              <a:rPr lang="ru-RU" sz="1800" dirty="0" smtClean="0">
                <a:solidFill>
                  <a:schemeClr val="bg1"/>
                </a:solidFill>
              </a:rPr>
              <a:t>.  </a:t>
            </a:r>
            <a:r>
              <a:rPr lang="ru-RU" sz="1800" dirty="0" err="1" smtClean="0">
                <a:solidFill>
                  <a:schemeClr val="bg1"/>
                </a:solidFill>
              </a:rPr>
              <a:t>Умацаваў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армію</a:t>
            </a:r>
            <a:r>
              <a:rPr lang="ru-RU" sz="1800" dirty="0" smtClean="0">
                <a:solidFill>
                  <a:schemeClr val="bg1"/>
                </a:solidFill>
              </a:rPr>
              <a:t>,  </a:t>
            </a:r>
            <a:r>
              <a:rPr lang="ru-RU" sz="1800" dirty="0" err="1" smtClean="0">
                <a:solidFill>
                  <a:schemeClr val="bg1"/>
                </a:solidFill>
              </a:rPr>
              <a:t>дзеля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чаго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стварыў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пешае</a:t>
            </a:r>
            <a:r>
              <a:rPr lang="ru-RU" sz="1800" dirty="0" smtClean="0">
                <a:solidFill>
                  <a:schemeClr val="bg1"/>
                </a:solidFill>
              </a:rPr>
              <a:t> войска для</a:t>
            </a: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аблог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штурмаў</a:t>
            </a:r>
            <a:r>
              <a:rPr lang="ru-RU" sz="1800" dirty="0" smtClean="0">
                <a:solidFill>
                  <a:schemeClr val="bg1"/>
                </a:solidFill>
              </a:rPr>
              <a:t>  </a:t>
            </a:r>
            <a:r>
              <a:rPr lang="ru-RU" sz="1800" dirty="0" err="1" smtClean="0">
                <a:solidFill>
                  <a:schemeClr val="bg1"/>
                </a:solidFill>
              </a:rPr>
              <a:t>крэпасцей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якое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набіралася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замежных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жаўнераў</a:t>
            </a:r>
            <a:r>
              <a:rPr lang="ru-RU" sz="1800" dirty="0" smtClean="0">
                <a:solidFill>
                  <a:schemeClr val="bg1"/>
                </a:solidFill>
              </a:rPr>
              <a:t> - </a:t>
            </a:r>
            <a:r>
              <a:rPr lang="ru-RU" sz="1800" dirty="0" err="1" smtClean="0">
                <a:solidFill>
                  <a:schemeClr val="bg1"/>
                </a:solidFill>
              </a:rPr>
              <a:t>наёмнікаў</a:t>
            </a:r>
            <a:r>
              <a:rPr lang="ru-RU" sz="1800" dirty="0" smtClean="0">
                <a:solidFill>
                  <a:schemeClr val="bg1"/>
                </a:solidFill>
              </a:rPr>
              <a:t>.  </a:t>
            </a:r>
            <a:r>
              <a:rPr lang="ru-RU" sz="1800" dirty="0" err="1" smtClean="0">
                <a:solidFill>
                  <a:schemeClr val="bg1"/>
                </a:solidFill>
              </a:rPr>
              <a:t>Прывёў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Лівонскую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вайну</a:t>
            </a:r>
            <a:r>
              <a:rPr lang="ru-RU" sz="1800" dirty="0" smtClean="0">
                <a:solidFill>
                  <a:schemeClr val="bg1"/>
                </a:solidFill>
              </a:rPr>
              <a:t> да </a:t>
            </a:r>
            <a:r>
              <a:rPr lang="ru-RU" sz="1800" dirty="0" err="1" smtClean="0">
                <a:solidFill>
                  <a:schemeClr val="bg1"/>
                </a:solidFill>
              </a:rPr>
              <a:t>задавальняль</a:t>
            </a:r>
            <a:r>
              <a:rPr lang="ru-RU" sz="1800" dirty="0" smtClean="0">
                <a:solidFill>
                  <a:schemeClr val="bg1"/>
                </a:solidFill>
              </a:rPr>
              <a:t>-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нага для  </a:t>
            </a:r>
            <a:r>
              <a:rPr lang="ru-RU" sz="1800" dirty="0" err="1" smtClean="0">
                <a:solidFill>
                  <a:schemeClr val="bg1"/>
                </a:solidFill>
              </a:rPr>
              <a:t>Рэчы</a:t>
            </a:r>
            <a:r>
              <a:rPr lang="ru-RU" sz="1800" dirty="0" smtClean="0">
                <a:solidFill>
                  <a:schemeClr val="bg1"/>
                </a:solidFill>
              </a:rPr>
              <a:t>  </a:t>
            </a:r>
            <a:r>
              <a:rPr lang="ru-RU" sz="1800" dirty="0" err="1" smtClean="0">
                <a:solidFill>
                  <a:schemeClr val="bg1"/>
                </a:solidFill>
              </a:rPr>
              <a:t>Паспалітай</a:t>
            </a:r>
            <a:r>
              <a:rPr lang="ru-RU" sz="1800" dirty="0" smtClean="0">
                <a:solidFill>
                  <a:schemeClr val="bg1"/>
                </a:solidFill>
              </a:rPr>
              <a:t>  </a:t>
            </a:r>
            <a:r>
              <a:rPr lang="ru-RU" sz="1800" dirty="0" err="1" smtClean="0">
                <a:solidFill>
                  <a:schemeClr val="bg1"/>
                </a:solidFill>
              </a:rPr>
              <a:t>выніку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</a:t>
            </a:r>
            <a:r>
              <a:rPr lang="ru-RU" sz="1800" dirty="0" err="1" smtClean="0">
                <a:solidFill>
                  <a:schemeClr val="bg1"/>
                </a:solidFill>
              </a:rPr>
              <a:t>Пры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Баторыі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кожны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трэці</a:t>
            </a:r>
            <a:r>
              <a:rPr lang="ru-RU" sz="1800" dirty="0" smtClean="0">
                <a:solidFill>
                  <a:schemeClr val="bg1"/>
                </a:solidFill>
              </a:rPr>
              <a:t> сойм</a:t>
            </a: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праходзіў</a:t>
            </a:r>
            <a:r>
              <a:rPr lang="ru-RU" sz="1800" dirty="0" smtClean="0">
                <a:solidFill>
                  <a:schemeClr val="bg1"/>
                </a:solidFill>
              </a:rPr>
              <a:t> у </a:t>
            </a:r>
            <a:r>
              <a:rPr lang="ru-RU" sz="1800" dirty="0" err="1" smtClean="0">
                <a:solidFill>
                  <a:schemeClr val="bg1"/>
                </a:solidFill>
              </a:rPr>
              <a:t>Гродне</a:t>
            </a:r>
            <a:r>
              <a:rPr lang="ru-RU" sz="1800" dirty="0" smtClean="0">
                <a:solidFill>
                  <a:schemeClr val="bg1"/>
                </a:solidFill>
              </a:rPr>
              <a:t>. У ВКЛ </a:t>
            </a:r>
            <a:r>
              <a:rPr lang="ru-RU" sz="1800" dirty="0" err="1" smtClean="0">
                <a:solidFill>
                  <a:schemeClr val="bg1"/>
                </a:solidFill>
              </a:rPr>
              <a:t>замест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гаспадарскага</a:t>
            </a:r>
            <a:r>
              <a:rPr lang="ru-RU" sz="1800" dirty="0" smtClean="0">
                <a:solidFill>
                  <a:schemeClr val="bg1"/>
                </a:solidFill>
              </a:rPr>
              <a:t>  суда як  </a:t>
            </a:r>
            <a:r>
              <a:rPr lang="ru-RU" sz="1800" dirty="0" err="1" smtClean="0">
                <a:solidFill>
                  <a:schemeClr val="bg1"/>
                </a:solidFill>
              </a:rPr>
              <a:t>вышэй</a:t>
            </a:r>
            <a:r>
              <a:rPr lang="ru-RU" sz="1800" dirty="0" smtClean="0">
                <a:solidFill>
                  <a:schemeClr val="bg1"/>
                </a:solidFill>
              </a:rPr>
              <a:t>-</a:t>
            </a: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шай</a:t>
            </a:r>
            <a:r>
              <a:rPr lang="ru-RU" sz="1800" dirty="0" smtClean="0">
                <a:solidFill>
                  <a:schemeClr val="bg1"/>
                </a:solidFill>
              </a:rPr>
              <a:t>  </a:t>
            </a:r>
            <a:r>
              <a:rPr lang="ru-RU" sz="1800" dirty="0" err="1" smtClean="0">
                <a:solidFill>
                  <a:schemeClr val="bg1"/>
                </a:solidFill>
              </a:rPr>
              <a:t>судовай</a:t>
            </a:r>
            <a:r>
              <a:rPr lang="ru-RU" sz="1800" dirty="0" smtClean="0">
                <a:solidFill>
                  <a:schemeClr val="bg1"/>
                </a:solidFill>
              </a:rPr>
              <a:t>  </a:t>
            </a:r>
            <a:r>
              <a:rPr lang="ru-RU" sz="1800" dirty="0" err="1" smtClean="0">
                <a:solidFill>
                  <a:schemeClr val="bg1"/>
                </a:solidFill>
              </a:rPr>
              <a:t>інстанцыі</a:t>
            </a:r>
            <a:r>
              <a:rPr lang="ru-RU" sz="1800" smtClean="0">
                <a:solidFill>
                  <a:schemeClr val="bg1"/>
                </a:solidFill>
              </a:rPr>
              <a:t>  был</a:t>
            </a:r>
            <a:r>
              <a:rPr lang="be-BY" sz="1800" dirty="0" smtClean="0">
                <a:solidFill>
                  <a:schemeClr val="bg1"/>
                </a:solidFill>
              </a:rPr>
              <a:t>і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зацверджаныя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шляхецкія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выбарныя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трыбуналы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endParaRPr lang="ru-RU" sz="1800" dirty="0"/>
          </a:p>
        </p:txBody>
      </p:sp>
      <p:pic>
        <p:nvPicPr>
          <p:cNvPr id="5" name="Picture 2" descr="\\172.16.0.2\public\Библиотека\Гринашкевич\su\Новая папка\178952-1513094269-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571480"/>
            <a:ext cx="4929222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4000504"/>
            <a:ext cx="8305800" cy="2357454"/>
          </a:xfrm>
        </p:spPr>
        <p:txBody>
          <a:bodyPr/>
          <a:lstStyle/>
          <a:p>
            <a:pPr algn="l"/>
            <a:r>
              <a:rPr lang="be-BY" sz="1600" dirty="0" smtClean="0">
                <a:solidFill>
                  <a:schemeClr val="bg1"/>
                </a:solidFill>
              </a:rPr>
              <a:t>  Упершыню  Стэфан  Баторый наведаў Гродна ў 1579 г.  Ён  прыбыў  у горад  трэцяга лютага  дзеля ўдзелу ў пашыранай  нарадзе  Сената разам з прадстаўнікамі  шляхты. Ішла Лівонская вайна  (1558-1582).  Пасля той нарады Баторый зрабіў  Гродна  сваей  рэзідэнцыяй. Тут ён, пазбавіўшыся  </a:t>
            </a:r>
            <a:r>
              <a:rPr lang="ru-RU" sz="1600" dirty="0" err="1" smtClean="0">
                <a:solidFill>
                  <a:schemeClr val="bg1"/>
                </a:solidFill>
              </a:rPr>
              <a:t>п</a:t>
            </a:r>
            <a:r>
              <a:rPr lang="be-BY" sz="1600" dirty="0" smtClean="0">
                <a:solidFill>
                  <a:schemeClr val="bg1"/>
                </a:solidFill>
              </a:rPr>
              <a:t>рыдворных  уплываў,  мог  праводзіць  самастойную  палітыку. Неспакойны  духам правіцель,  які нідзе не  мог доўга  сядзець на  адным месцы,  найлепей адчуваў сябе  тут, у сэрцы  вялізных пушчаў,  дзе мог  уволю паляваць.  Паляванне было  яго любімым  заняткам  і найбольшай радасцю.. 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\\172.16.0.2\public\Библиотека\Гринашкевич\su\Новая папка\tit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70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</a:t>
            </a:r>
            <a:r>
              <a:rPr lang="ru-RU" sz="1800" dirty="0" err="1" smtClean="0">
                <a:solidFill>
                  <a:schemeClr val="bg1"/>
                </a:solidFill>
              </a:rPr>
              <a:t>Стэфану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спадабаўся</a:t>
            </a:r>
            <a:r>
              <a:rPr lang="ru-RU" sz="1800" dirty="0" smtClean="0">
                <a:solidFill>
                  <a:schemeClr val="bg1"/>
                </a:solidFill>
              </a:rPr>
              <a:t> Стары </a:t>
            </a:r>
            <a:r>
              <a:rPr lang="ru-RU" sz="1800" dirty="0" err="1" smtClean="0">
                <a:solidFill>
                  <a:schemeClr val="bg1"/>
                </a:solidFill>
              </a:rPr>
              <a:t>замак</a:t>
            </a:r>
            <a:r>
              <a:rPr lang="ru-RU" sz="1800" dirty="0" smtClean="0">
                <a:solidFill>
                  <a:schemeClr val="bg1"/>
                </a:solidFill>
              </a:rPr>
              <a:t> на </a:t>
            </a:r>
            <a:r>
              <a:rPr lang="ru-RU" sz="1800" dirty="0" err="1" smtClean="0">
                <a:solidFill>
                  <a:schemeClr val="bg1"/>
                </a:solidFill>
              </a:rPr>
              <a:t>высокім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маляўнічым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абрыве</a:t>
            </a:r>
            <a:r>
              <a:rPr lang="ru-RU" sz="1800" dirty="0" smtClean="0">
                <a:solidFill>
                  <a:schemeClr val="bg1"/>
                </a:solidFill>
              </a:rPr>
              <a:t>  Нёмана,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ён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загадаў</a:t>
            </a:r>
            <a:r>
              <a:rPr lang="ru-RU" sz="1800" dirty="0" smtClean="0">
                <a:solidFill>
                  <a:schemeClr val="bg1"/>
                </a:solidFill>
              </a:rPr>
              <a:t>   </a:t>
            </a:r>
            <a:r>
              <a:rPr lang="ru-RU" sz="1800" dirty="0" err="1" smtClean="0">
                <a:solidFill>
                  <a:schemeClr val="bg1"/>
                </a:solidFill>
              </a:rPr>
              <a:t>яго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перабудаваць</a:t>
            </a:r>
            <a:r>
              <a:rPr lang="ru-RU" sz="1800" dirty="0" smtClean="0">
                <a:solidFill>
                  <a:schemeClr val="bg1"/>
                </a:solidFill>
              </a:rPr>
              <a:t>.  Дзеля </a:t>
            </a:r>
            <a:r>
              <a:rPr lang="ru-RU" sz="1800" dirty="0" err="1" smtClean="0">
                <a:solidFill>
                  <a:schemeClr val="bg1"/>
                </a:solidFill>
              </a:rPr>
              <a:t>гэтага</a:t>
            </a:r>
            <a:r>
              <a:rPr lang="ru-RU" sz="1800" dirty="0" smtClean="0">
                <a:solidFill>
                  <a:schemeClr val="bg1"/>
                </a:solidFill>
              </a:rPr>
              <a:t>  </a:t>
            </a:r>
            <a:r>
              <a:rPr lang="ru-RU" sz="1800" dirty="0" err="1" smtClean="0">
                <a:solidFill>
                  <a:schemeClr val="bg1"/>
                </a:solidFill>
              </a:rPr>
              <a:t>ў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Гародню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былі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выкліканы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знакамітыя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італьянскія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архітэктары</a:t>
            </a:r>
            <a:r>
              <a:rPr lang="ru-RU" sz="1800" dirty="0" smtClean="0">
                <a:solidFill>
                  <a:schemeClr val="bg1"/>
                </a:solidFill>
              </a:rPr>
              <a:t>: Скота </a:t>
            </a:r>
            <a:r>
              <a:rPr lang="ru-RU" sz="1800" dirty="0" err="1" smtClean="0">
                <a:solidFill>
                  <a:schemeClr val="bg1"/>
                </a:solidFill>
              </a:rPr>
              <a:t>з</a:t>
            </a:r>
            <a:r>
              <a:rPr lang="ru-RU" sz="1800" dirty="0" smtClean="0">
                <a:solidFill>
                  <a:schemeClr val="bg1"/>
                </a:solidFill>
              </a:rPr>
              <a:t> Пармы </a:t>
            </a:r>
            <a:r>
              <a:rPr lang="ru-RU" sz="1800" dirty="0" err="1" smtClean="0">
                <a:solidFill>
                  <a:schemeClr val="bg1"/>
                </a:solidFill>
              </a:rPr>
              <a:t>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Антонія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дэ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Грэта</a:t>
            </a:r>
            <a:r>
              <a:rPr lang="ru-RU" sz="1800" dirty="0" smtClean="0">
                <a:solidFill>
                  <a:schemeClr val="bg1"/>
                </a:solidFill>
              </a:rPr>
              <a:t>.  Яны</a:t>
            </a: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пастараліся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захаваць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пабудовы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Вітаўта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толькі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перарабілі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іх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згодна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патрабаваннямі</a:t>
            </a:r>
            <a:r>
              <a:rPr lang="ru-RU" sz="1800" dirty="0" smtClean="0">
                <a:solidFill>
                  <a:schemeClr val="bg1"/>
                </a:solidFill>
              </a:rPr>
              <a:t> того часу. </a:t>
            </a:r>
            <a:r>
              <a:rPr lang="ru-RU" sz="1800" dirty="0" err="1" smtClean="0">
                <a:solidFill>
                  <a:schemeClr val="bg1"/>
                </a:solidFill>
              </a:rPr>
              <a:t>Замак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стаў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больш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прыстасаваным</a:t>
            </a:r>
            <a:r>
              <a:rPr lang="ru-RU" sz="1800" dirty="0" smtClean="0">
                <a:solidFill>
                  <a:schemeClr val="bg1"/>
                </a:solidFill>
              </a:rPr>
              <a:t> для </a:t>
            </a:r>
            <a:r>
              <a:rPr lang="ru-RU" sz="1800" dirty="0" err="1" smtClean="0">
                <a:solidFill>
                  <a:schemeClr val="bg1"/>
                </a:solidFill>
              </a:rPr>
              <a:t>жыцця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караля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яго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двара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але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ён</a:t>
            </a:r>
            <a:r>
              <a:rPr lang="ru-RU" sz="1800" dirty="0" smtClean="0">
                <a:solidFill>
                  <a:schemeClr val="bg1"/>
                </a:solidFill>
              </a:rPr>
              <a:t> не </a:t>
            </a:r>
            <a:r>
              <a:rPr lang="ru-RU" sz="1800" dirty="0" err="1" smtClean="0">
                <a:solidFill>
                  <a:schemeClr val="bg1"/>
                </a:solidFill>
              </a:rPr>
              <a:t>перастаў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быць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магутным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абарончым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збудаваннем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be-BY" sz="1800" dirty="0" smtClean="0">
                <a:solidFill>
                  <a:schemeClr val="bg1"/>
                </a:solidFill>
              </a:rPr>
              <a:t>   </a:t>
            </a:r>
            <a:r>
              <a:rPr lang="ru-RU" sz="1800" dirty="0" err="1" smtClean="0">
                <a:solidFill>
                  <a:schemeClr val="bg1"/>
                </a:solidFill>
              </a:rPr>
              <a:t>Захапляючыся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адукаванасцю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манахаў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ордэна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езуітаў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кароль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запрасіў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іх</a:t>
            </a:r>
            <a:r>
              <a:rPr lang="ru-RU" sz="1800" dirty="0" smtClean="0">
                <a:solidFill>
                  <a:schemeClr val="bg1"/>
                </a:solidFill>
              </a:rPr>
              <a:t> у</a:t>
            </a: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Гродна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адвёў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пад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будаўніцтва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касцёла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калегіума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самае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бачнае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месца</a:t>
            </a:r>
            <a:r>
              <a:rPr lang="ru-RU" sz="1800" dirty="0" smtClean="0">
                <a:solidFill>
                  <a:schemeClr val="bg1"/>
                </a:solidFill>
              </a:rPr>
              <a:t> на</a:t>
            </a: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рынкавай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плошчы</a:t>
            </a:r>
            <a:r>
              <a:rPr lang="ru-RU" sz="1800" dirty="0" smtClean="0">
                <a:solidFill>
                  <a:schemeClr val="bg1"/>
                </a:solidFill>
              </a:rPr>
              <a:t>. </a:t>
            </a:r>
            <a:r>
              <a:rPr lang="ru-RU" sz="1800" dirty="0" err="1" smtClean="0">
                <a:solidFill>
                  <a:schemeClr val="bg1"/>
                </a:solidFill>
              </a:rPr>
              <a:t>Вось</a:t>
            </a:r>
            <a:r>
              <a:rPr lang="ru-RU" sz="1800" dirty="0" smtClean="0">
                <a:solidFill>
                  <a:schemeClr val="bg1"/>
                </a:solidFill>
              </a:rPr>
              <a:t> так </a:t>
            </a:r>
            <a:r>
              <a:rPr lang="ru-RU" sz="1800" dirty="0" err="1" smtClean="0">
                <a:solidFill>
                  <a:schemeClr val="bg1"/>
                </a:solidFill>
              </a:rPr>
              <a:t>каралеўскім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загадам</a:t>
            </a:r>
            <a:r>
              <a:rPr lang="ru-RU" sz="1800" dirty="0" smtClean="0">
                <a:solidFill>
                  <a:schemeClr val="bg1"/>
                </a:solidFill>
              </a:rPr>
              <a:t>  </a:t>
            </a:r>
            <a:r>
              <a:rPr lang="ru-RU" sz="1800" dirty="0" err="1" smtClean="0">
                <a:solidFill>
                  <a:schemeClr val="bg1"/>
                </a:solidFill>
              </a:rPr>
              <a:t>ўсходнюю</a:t>
            </a:r>
            <a:r>
              <a:rPr lang="ru-RU" sz="1800" dirty="0" smtClean="0">
                <a:solidFill>
                  <a:schemeClr val="bg1"/>
                </a:solidFill>
              </a:rPr>
              <a:t>  </a:t>
            </a:r>
            <a:r>
              <a:rPr lang="ru-RU" sz="1800" dirty="0" err="1" smtClean="0">
                <a:solidFill>
                  <a:schemeClr val="bg1"/>
                </a:solidFill>
              </a:rPr>
              <a:t>частку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гарадзенскага</a:t>
            </a:r>
            <a:r>
              <a:rPr lang="ru-RU" sz="1800" dirty="0" smtClean="0">
                <a:solidFill>
                  <a:schemeClr val="bg1"/>
                </a:solidFill>
              </a:rPr>
              <a:t> рынку </a:t>
            </a:r>
            <a:r>
              <a:rPr lang="ru-RU" sz="1800" dirty="0" err="1" smtClean="0">
                <a:solidFill>
                  <a:schemeClr val="bg1"/>
                </a:solidFill>
              </a:rPr>
              <a:t>занялі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кляштар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касцёл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езуітаў</a:t>
            </a:r>
            <a:r>
              <a:rPr lang="ru-RU" sz="1800" dirty="0" smtClean="0">
                <a:solidFill>
                  <a:schemeClr val="bg1"/>
                </a:solidFill>
              </a:rPr>
              <a:t>, а </a:t>
            </a:r>
            <a:r>
              <a:rPr lang="ru-RU" sz="1800" dirty="0" err="1" smtClean="0">
                <a:solidFill>
                  <a:schemeClr val="bg1"/>
                </a:solidFill>
              </a:rPr>
              <a:t>таксама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будынак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якое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ў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народзе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называюць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Баторыеўка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  <a:r>
              <a:rPr lang="ru-RU" sz="1800" dirty="0" err="1" smtClean="0">
                <a:solidFill>
                  <a:schemeClr val="bg1"/>
                </a:solidFill>
              </a:rPr>
              <a:t>Сёння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з-за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шматразовых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рэканструкцый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гэтую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пабудову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можна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прыняць</a:t>
            </a:r>
            <a:r>
              <a:rPr lang="ru-RU" sz="1800" dirty="0" smtClean="0">
                <a:solidFill>
                  <a:schemeClr val="bg1"/>
                </a:solidFill>
              </a:rPr>
              <a:t> за </a:t>
            </a:r>
            <a:r>
              <a:rPr lang="ru-RU" sz="1800" dirty="0" err="1" smtClean="0">
                <a:solidFill>
                  <a:schemeClr val="bg1"/>
                </a:solidFill>
              </a:rPr>
              <a:t>звычайны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савецкі</a:t>
            </a:r>
            <a:r>
              <a:rPr lang="ru-RU" sz="1800" dirty="0" smtClean="0">
                <a:solidFill>
                  <a:schemeClr val="bg1"/>
                </a:solidFill>
              </a:rPr>
              <a:t> дом 50-х </a:t>
            </a:r>
            <a:r>
              <a:rPr lang="ru-RU" sz="1800" dirty="0" err="1" smtClean="0">
                <a:solidFill>
                  <a:schemeClr val="bg1"/>
                </a:solidFill>
              </a:rPr>
              <a:t>гадоў</a:t>
            </a:r>
            <a:r>
              <a:rPr lang="ru-RU" sz="1800" dirty="0" smtClean="0">
                <a:solidFill>
                  <a:schemeClr val="bg1"/>
                </a:solidFill>
              </a:rPr>
              <a:t>. На</a:t>
            </a: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самай</a:t>
            </a:r>
            <a:r>
              <a:rPr lang="ru-RU" sz="1800" dirty="0" smtClean="0">
                <a:solidFill>
                  <a:schemeClr val="bg1"/>
                </a:solidFill>
              </a:rPr>
              <a:t> справе </a:t>
            </a:r>
            <a:r>
              <a:rPr lang="ru-RU" sz="1800" dirty="0" err="1" smtClean="0">
                <a:solidFill>
                  <a:schemeClr val="bg1"/>
                </a:solidFill>
              </a:rPr>
              <a:t>Баторыеўка</a:t>
            </a:r>
            <a:r>
              <a:rPr lang="ru-RU" sz="1800" dirty="0" smtClean="0">
                <a:solidFill>
                  <a:schemeClr val="bg1"/>
                </a:solidFill>
              </a:rPr>
              <a:t> была </a:t>
            </a:r>
            <a:r>
              <a:rPr lang="ru-RU" sz="1800" dirty="0" err="1" smtClean="0">
                <a:solidFill>
                  <a:schemeClr val="bg1"/>
                </a:solidFill>
              </a:rPr>
              <a:t>пабудавана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амаль</a:t>
            </a:r>
            <a:r>
              <a:rPr lang="ru-RU" sz="1800" dirty="0" smtClean="0">
                <a:solidFill>
                  <a:schemeClr val="bg1"/>
                </a:solidFill>
              </a:rPr>
              <a:t> 500 </a:t>
            </a:r>
            <a:r>
              <a:rPr lang="ru-RU" sz="1800" dirty="0" err="1" smtClean="0">
                <a:solidFill>
                  <a:schemeClr val="bg1"/>
                </a:solidFill>
              </a:rPr>
              <a:t>гадоў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таму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ў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стылі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італьянскага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рэнесансу</a:t>
            </a:r>
            <a:r>
              <a:rPr lang="ru-RU" sz="1800" dirty="0" smtClean="0">
                <a:solidFill>
                  <a:schemeClr val="bg1"/>
                </a:solidFill>
              </a:rPr>
              <a:t>. Як </a:t>
            </a:r>
            <a:r>
              <a:rPr lang="ru-RU" sz="1800" dirty="0" err="1" smtClean="0">
                <a:solidFill>
                  <a:schemeClr val="bg1"/>
                </a:solidFill>
              </a:rPr>
              <a:t>мяркуецца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менавіта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ў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гэтым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будынку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адбываліся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гродзенскія</a:t>
            </a:r>
            <a:r>
              <a:rPr lang="ru-RU" sz="1800" dirty="0" smtClean="0">
                <a:solidFill>
                  <a:schemeClr val="bg1"/>
                </a:solidFill>
              </a:rPr>
              <a:t> соймы </a:t>
            </a:r>
            <a:r>
              <a:rPr lang="ru-RU" sz="1800" dirty="0" err="1" smtClean="0">
                <a:solidFill>
                  <a:schemeClr val="bg1"/>
                </a:solidFill>
              </a:rPr>
              <a:t>Рэчы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Паспалітай</a:t>
            </a:r>
            <a:r>
              <a:rPr lang="ru-RU" sz="1800" dirty="0" smtClean="0">
                <a:solidFill>
                  <a:schemeClr val="bg1"/>
                </a:solidFill>
              </a:rPr>
              <a:t>, а </a:t>
            </a:r>
            <a:r>
              <a:rPr lang="ru-RU" sz="1800" dirty="0" err="1" smtClean="0">
                <a:solidFill>
                  <a:schemeClr val="bg1"/>
                </a:solidFill>
              </a:rPr>
              <a:t>таксама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прымаліся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замежныя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амбасадары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357167"/>
            <a:ext cx="4040188" cy="857256"/>
          </a:xfrm>
        </p:spPr>
        <p:txBody>
          <a:bodyPr/>
          <a:lstStyle/>
          <a:p>
            <a:r>
              <a:rPr lang="ru-RU" sz="1800" b="0" dirty="0" err="1" smtClean="0">
                <a:solidFill>
                  <a:schemeClr val="bg1"/>
                </a:solidFill>
              </a:rPr>
              <a:t>Барэльеф</a:t>
            </a:r>
            <a:r>
              <a:rPr lang="ru-RU" sz="1800" b="0" dirty="0" smtClean="0">
                <a:solidFill>
                  <a:schemeClr val="bg1"/>
                </a:solidFill>
              </a:rPr>
              <a:t> </a:t>
            </a:r>
            <a:r>
              <a:rPr lang="ru-RU" sz="1800" b="0" dirty="0" err="1" smtClean="0">
                <a:solidFill>
                  <a:schemeClr val="bg1"/>
                </a:solidFill>
              </a:rPr>
              <a:t>Стэфана</a:t>
            </a:r>
            <a:r>
              <a:rPr lang="ru-RU" sz="1800" b="0" dirty="0" smtClean="0">
                <a:solidFill>
                  <a:schemeClr val="bg1"/>
                </a:solidFill>
              </a:rPr>
              <a:t> </a:t>
            </a:r>
            <a:r>
              <a:rPr lang="ru-RU" sz="1800" b="0" dirty="0" err="1" smtClean="0">
                <a:solidFill>
                  <a:schemeClr val="bg1"/>
                </a:solidFill>
              </a:rPr>
              <a:t>Баторыя</a:t>
            </a:r>
            <a:r>
              <a:rPr lang="ru-RU" sz="1800" b="0" dirty="0" smtClean="0">
                <a:solidFill>
                  <a:schemeClr val="bg1"/>
                </a:solidFill>
              </a:rPr>
              <a:t> </a:t>
            </a:r>
            <a:r>
              <a:rPr lang="ru-RU" sz="1800" b="0" dirty="0" err="1" smtClean="0">
                <a:solidFill>
                  <a:schemeClr val="bg1"/>
                </a:solidFill>
              </a:rPr>
              <a:t>ў</a:t>
            </a:r>
            <a:r>
              <a:rPr lang="ru-RU" sz="1800" b="0" dirty="0" smtClean="0">
                <a:solidFill>
                  <a:schemeClr val="bg1"/>
                </a:solidFill>
              </a:rPr>
              <a:t> </a:t>
            </a:r>
            <a:r>
              <a:rPr lang="ru-RU" sz="1800" b="0" dirty="0" err="1" smtClean="0">
                <a:solidFill>
                  <a:schemeClr val="bg1"/>
                </a:solidFill>
              </a:rPr>
              <a:t>Гродзенскім</a:t>
            </a:r>
            <a:r>
              <a:rPr lang="ru-RU" sz="1800" b="0" dirty="0" smtClean="0">
                <a:solidFill>
                  <a:schemeClr val="bg1"/>
                </a:solidFill>
              </a:rPr>
              <a:t> </a:t>
            </a:r>
            <a:r>
              <a:rPr lang="ru-RU" sz="1800" b="0" dirty="0" err="1" smtClean="0">
                <a:solidFill>
                  <a:schemeClr val="bg1"/>
                </a:solidFill>
              </a:rPr>
              <a:t>касцёле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71472" y="2071677"/>
            <a:ext cx="3571900" cy="404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14" descr="vk.com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711700" y="2143116"/>
            <a:ext cx="3914775" cy="362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10"/>
          <p:cNvSpPr>
            <a:spLocks noGrp="1"/>
          </p:cNvSpPr>
          <p:nvPr>
            <p:ph type="body" idx="3"/>
          </p:nvPr>
        </p:nvSpPr>
        <p:spPr>
          <a:xfrm>
            <a:off x="4648200" y="357167"/>
            <a:ext cx="4040188" cy="857256"/>
          </a:xfrm>
        </p:spPr>
        <p:txBody>
          <a:bodyPr/>
          <a:lstStyle/>
          <a:p>
            <a:r>
              <a:rPr lang="ru-RU" sz="1800" dirty="0" err="1" smtClean="0">
                <a:solidFill>
                  <a:schemeClr val="bg1"/>
                </a:solidFill>
              </a:rPr>
              <a:t>Каралеўская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рэзідэнцыя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Стэфана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Баторыя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e-BY" sz="2000" dirty="0" smtClean="0">
                <a:solidFill>
                  <a:schemeClr val="bg1"/>
                </a:solidFill>
              </a:rPr>
              <a:t>Усеагульнае ўяўленне пра Баторыя як пра чалавека жалезнага здароўя аказалася міфам. На самай справе ён усё сваё жыццё пакутаваў: з маладосці меў на назе незагойную гнойную рану, у спадчыну ад бацькі яму дастаўся яшчэ адзін дэфект-эпілепсія. Час ад часу з ім здараліся прыступы са стратай прытомнасці. Але пра рэальны стан здароўя караля ведала толькі яго бліжэйшае акружэнне. На паляваннях і войнах ён вёў сябе так, нібыта хваробы яго не турбуюць. </a:t>
            </a:r>
            <a:endParaRPr lang="ru-RU" sz="2000" dirty="0" smtClean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3577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642910" y="57148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dirty="0" smtClean="0">
                <a:solidFill>
                  <a:schemeClr val="bg1"/>
                </a:solidFill>
              </a:rPr>
              <a:t>Раптоўная смерць караля ў Гродзенскім замку 12 снежня 1586 года спыніла яго рэфарматарскія пачынанні і грандыёзныя  планы. 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2652</TotalTime>
  <Words>1331</Words>
  <Application>Microsoft Office PowerPoint</Application>
  <PresentationFormat>Экран (4:3)</PresentationFormat>
  <Paragraphs>245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"Кароль польскі, Вялікі Князь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libr</dc:creator>
  <cp:lastModifiedBy>libr</cp:lastModifiedBy>
  <cp:revision>493</cp:revision>
  <dcterms:created xsi:type="dcterms:W3CDTF">2016-04-08T13:40:45Z</dcterms:created>
  <dcterms:modified xsi:type="dcterms:W3CDTF">2018-11-12T08:02:59Z</dcterms:modified>
</cp:coreProperties>
</file>