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3" r:id="rId7"/>
    <p:sldId id="264" r:id="rId8"/>
    <p:sldId id="260" r:id="rId9"/>
    <p:sldId id="265" r:id="rId10"/>
    <p:sldId id="261" r:id="rId11"/>
    <p:sldId id="266" r:id="rId12"/>
    <p:sldId id="267" r:id="rId13"/>
    <p:sldId id="268" r:id="rId14"/>
    <p:sldId id="269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92" r:id="rId33"/>
    <p:sldId id="293" r:id="rId34"/>
    <p:sldId id="298" r:id="rId35"/>
    <p:sldId id="294" r:id="rId36"/>
    <p:sldId id="296" r:id="rId37"/>
    <p:sldId id="295" r:id="rId38"/>
    <p:sldId id="297" r:id="rId39"/>
    <p:sldId id="323" r:id="rId40"/>
    <p:sldId id="322" r:id="rId41"/>
    <p:sldId id="299" r:id="rId42"/>
    <p:sldId id="300" r:id="rId43"/>
    <p:sldId id="301" r:id="rId44"/>
    <p:sldId id="316" r:id="rId45"/>
    <p:sldId id="317" r:id="rId46"/>
    <p:sldId id="302" r:id="rId47"/>
    <p:sldId id="306" r:id="rId48"/>
    <p:sldId id="303" r:id="rId49"/>
    <p:sldId id="304" r:id="rId50"/>
    <p:sldId id="307" r:id="rId51"/>
    <p:sldId id="305" r:id="rId52"/>
    <p:sldId id="308" r:id="rId53"/>
    <p:sldId id="309" r:id="rId54"/>
    <p:sldId id="310" r:id="rId55"/>
    <p:sldId id="311" r:id="rId56"/>
    <p:sldId id="312" r:id="rId57"/>
    <p:sldId id="313" r:id="rId58"/>
    <p:sldId id="315" r:id="rId59"/>
    <p:sldId id="318" r:id="rId60"/>
    <p:sldId id="319" r:id="rId61"/>
    <p:sldId id="320" r:id="rId62"/>
    <p:sldId id="325" r:id="rId6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000066"/>
    <a:srgbClr val="FFFFFF"/>
    <a:srgbClr val="990000"/>
    <a:srgbClr val="CC0000"/>
    <a:srgbClr val="800000"/>
    <a:srgbClr val="A50021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60" d="100"/>
          <a:sy n="60" d="100"/>
        </p:scale>
        <p:origin x="-1572" y="-2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80F04-CB9E-4BF6-B706-4FEF081FE7FB}" type="datetimeFigureOut">
              <a:rPr lang="ru-RU" smtClean="0"/>
              <a:pPr/>
              <a:t>05.06.2018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1040C-15AC-4DC0-81CF-9D50EF50EB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80F04-CB9E-4BF6-B706-4FEF081FE7FB}" type="datetimeFigureOut">
              <a:rPr lang="ru-RU" smtClean="0"/>
              <a:pPr/>
              <a:t>05.06.2018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1040C-15AC-4DC0-81CF-9D50EF50EB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80F04-CB9E-4BF6-B706-4FEF081FE7FB}" type="datetimeFigureOut">
              <a:rPr lang="ru-RU" smtClean="0"/>
              <a:pPr/>
              <a:t>05.06.2018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1040C-15AC-4DC0-81CF-9D50EF50EB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80F04-CB9E-4BF6-B706-4FEF081FE7FB}" type="datetimeFigureOut">
              <a:rPr lang="ru-RU" smtClean="0"/>
              <a:pPr/>
              <a:t>05.06.2018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1040C-15AC-4DC0-81CF-9D50EF50EB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80F04-CB9E-4BF6-B706-4FEF081FE7FB}" type="datetimeFigureOut">
              <a:rPr lang="ru-RU" smtClean="0"/>
              <a:pPr/>
              <a:t>05.06.2018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1040C-15AC-4DC0-81CF-9D50EF50EB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80F04-CB9E-4BF6-B706-4FEF081FE7FB}" type="datetimeFigureOut">
              <a:rPr lang="ru-RU" smtClean="0"/>
              <a:pPr/>
              <a:t>05.06.2018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1040C-15AC-4DC0-81CF-9D50EF50EB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80F04-CB9E-4BF6-B706-4FEF081FE7FB}" type="datetimeFigureOut">
              <a:rPr lang="ru-RU" smtClean="0"/>
              <a:pPr/>
              <a:t>05.06.2018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1040C-15AC-4DC0-81CF-9D50EF50EB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80F04-CB9E-4BF6-B706-4FEF081FE7FB}" type="datetimeFigureOut">
              <a:rPr lang="ru-RU" smtClean="0"/>
              <a:pPr/>
              <a:t>05.06.2018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1040C-15AC-4DC0-81CF-9D50EF50EB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80F04-CB9E-4BF6-B706-4FEF081FE7FB}" type="datetimeFigureOut">
              <a:rPr lang="ru-RU" smtClean="0"/>
              <a:pPr/>
              <a:t>05.06.2018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1040C-15AC-4DC0-81CF-9D50EF50EB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80F04-CB9E-4BF6-B706-4FEF081FE7FB}" type="datetimeFigureOut">
              <a:rPr lang="ru-RU" smtClean="0"/>
              <a:pPr/>
              <a:t>05.06.2018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1040C-15AC-4DC0-81CF-9D50EF50EB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80F04-CB9E-4BF6-B706-4FEF081FE7FB}" type="datetimeFigureOut">
              <a:rPr lang="ru-RU" smtClean="0"/>
              <a:pPr/>
              <a:t>05.06.2018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1040C-15AC-4DC0-81CF-9D50EF50EB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480F04-CB9E-4BF6-B706-4FEF081FE7FB}" type="datetimeFigureOut">
              <a:rPr lang="ru-RU" smtClean="0"/>
              <a:pPr/>
              <a:t>05.06.2018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61040C-15AC-4DC0-81CF-9D50EF50EB9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8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0" y="1"/>
            <a:ext cx="9144000" cy="1500188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sz="4600" b="1" i="1" dirty="0" smtClean="0">
                <a:solidFill>
                  <a:srgbClr val="99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Любимый город</a:t>
            </a:r>
            <a:r>
              <a:rPr lang="en-US" sz="4600" b="1" i="1" dirty="0" smtClean="0">
                <a:solidFill>
                  <a:srgbClr val="99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sz="4600" b="1" i="1" dirty="0" smtClean="0">
                <a:solidFill>
                  <a:srgbClr val="99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над синею рекой</a:t>
            </a:r>
            <a:endParaRPr lang="ru-RU" sz="4600" b="1" i="1" dirty="0">
              <a:solidFill>
                <a:srgbClr val="99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857892"/>
            <a:ext cx="8229600" cy="1000108"/>
          </a:xfrm>
        </p:spPr>
        <p:txBody>
          <a:bodyPr>
            <a:normAutofit/>
          </a:bodyPr>
          <a:lstStyle/>
          <a:p>
            <a:r>
              <a:rPr lang="ru-RU" sz="2800" i="1" dirty="0" smtClean="0">
                <a:solidFill>
                  <a:srgbClr val="000099"/>
                </a:solidFill>
              </a:rPr>
              <a:t>Покровский собор, начало 20 в.</a:t>
            </a:r>
            <a:endParaRPr lang="ru-RU" sz="2800" i="1" dirty="0">
              <a:solidFill>
                <a:srgbClr val="000099"/>
              </a:solidFill>
            </a:endParaRPr>
          </a:p>
        </p:txBody>
      </p:sp>
      <p:pic>
        <p:nvPicPr>
          <p:cNvPr id="2051" name="Picture 3" descr="D:\Мои документы\Мои рисунки\28108135.jpg"/>
          <p:cNvPicPr>
            <a:picLocks noChangeAspect="1" noChangeArrowheads="1"/>
          </p:cNvPicPr>
          <p:nvPr/>
        </p:nvPicPr>
        <p:blipFill>
          <a:blip r:embed="rId3">
            <a:lum/>
          </a:blip>
          <a:srcRect/>
          <a:stretch>
            <a:fillRect/>
          </a:stretch>
        </p:blipFill>
        <p:spPr bwMode="auto">
          <a:xfrm>
            <a:off x="637957" y="214290"/>
            <a:ext cx="7863133" cy="57150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857892"/>
            <a:ext cx="8229600" cy="1000108"/>
          </a:xfrm>
        </p:spPr>
        <p:txBody>
          <a:bodyPr>
            <a:normAutofit/>
          </a:bodyPr>
          <a:lstStyle/>
          <a:p>
            <a:r>
              <a:rPr lang="ru-RU" sz="2800" i="1" dirty="0" smtClean="0">
                <a:solidFill>
                  <a:srgbClr val="000099"/>
                </a:solidFill>
              </a:rPr>
              <a:t>Монастырь бернардинцев, 16 век</a:t>
            </a:r>
            <a:endParaRPr lang="ru-RU" sz="2800" i="1" dirty="0">
              <a:solidFill>
                <a:srgbClr val="000099"/>
              </a:solidFill>
            </a:endParaRPr>
          </a:p>
        </p:txBody>
      </p:sp>
      <p:pic>
        <p:nvPicPr>
          <p:cNvPr id="7172" name="Picture 4" descr="D:\Мои документы\Мои рисунки\Монастырь-бернардинцев_3.jpg"/>
          <p:cNvPicPr>
            <a:picLocks noChangeAspect="1" noChangeArrowheads="1"/>
          </p:cNvPicPr>
          <p:nvPr/>
        </p:nvPicPr>
        <p:blipFill>
          <a:blip r:embed="rId3">
            <a:lum contrast="10000"/>
          </a:blip>
          <a:srcRect/>
          <a:stretch>
            <a:fillRect/>
          </a:stretch>
        </p:blipFill>
        <p:spPr bwMode="auto">
          <a:xfrm>
            <a:off x="681763" y="193880"/>
            <a:ext cx="7747889" cy="57354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929330"/>
            <a:ext cx="8229600" cy="928670"/>
          </a:xfrm>
        </p:spPr>
        <p:txBody>
          <a:bodyPr>
            <a:normAutofit/>
          </a:bodyPr>
          <a:lstStyle/>
          <a:p>
            <a:r>
              <a:rPr lang="ru-RU" sz="2800" i="1" dirty="0" smtClean="0">
                <a:solidFill>
                  <a:srgbClr val="000099"/>
                </a:solidFill>
              </a:rPr>
              <a:t>Большая хоральная синагога, начало 20 в.</a:t>
            </a:r>
            <a:endParaRPr lang="ru-RU" sz="2800" i="1" dirty="0">
              <a:solidFill>
                <a:srgbClr val="000099"/>
              </a:solidFill>
            </a:endParaRPr>
          </a:p>
        </p:txBody>
      </p:sp>
      <p:pic>
        <p:nvPicPr>
          <p:cNvPr id="8194" name="Picture 2" descr="D:\Мои документы\Мои рисунки\1486811758_1.jpg"/>
          <p:cNvPicPr>
            <a:picLocks noChangeAspect="1" noChangeArrowheads="1"/>
          </p:cNvPicPr>
          <p:nvPr/>
        </p:nvPicPr>
        <p:blipFill>
          <a:blip r:embed="rId3">
            <a:lum/>
          </a:blip>
          <a:srcRect/>
          <a:stretch>
            <a:fillRect/>
          </a:stretch>
        </p:blipFill>
        <p:spPr bwMode="auto">
          <a:xfrm>
            <a:off x="285720" y="285728"/>
            <a:ext cx="8572562" cy="57150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572140"/>
            <a:ext cx="9144000" cy="1285860"/>
          </a:xfrm>
        </p:spPr>
        <p:txBody>
          <a:bodyPr>
            <a:normAutofit/>
          </a:bodyPr>
          <a:lstStyle/>
          <a:p>
            <a:r>
              <a:rPr lang="ru-RU" sz="2800" i="1" dirty="0" smtClean="0">
                <a:solidFill>
                  <a:srgbClr val="000099"/>
                </a:solidFill>
              </a:rPr>
              <a:t>Лютеранская церковь Святого Иоанна, 18 век</a:t>
            </a:r>
            <a:endParaRPr lang="ru-RU" sz="2800" i="1" dirty="0">
              <a:solidFill>
                <a:srgbClr val="000099"/>
              </a:solidFill>
            </a:endParaRPr>
          </a:p>
        </p:txBody>
      </p:sp>
      <p:pic>
        <p:nvPicPr>
          <p:cNvPr id="9219" name="Picture 3" descr="D:\Мои документы\Мои рисунки\IMG_9553.jpg"/>
          <p:cNvPicPr>
            <a:picLocks noChangeAspect="1" noChangeArrowheads="1"/>
          </p:cNvPicPr>
          <p:nvPr/>
        </p:nvPicPr>
        <p:blipFill>
          <a:blip r:embed="rId3">
            <a:lum contrast="10000"/>
          </a:blip>
          <a:srcRect/>
          <a:stretch>
            <a:fillRect/>
          </a:stretch>
        </p:blipFill>
        <p:spPr bwMode="auto">
          <a:xfrm>
            <a:off x="214282" y="928670"/>
            <a:ext cx="4779334" cy="4286280"/>
          </a:xfrm>
          <a:prstGeom prst="rect">
            <a:avLst/>
          </a:prstGeom>
          <a:noFill/>
        </p:spPr>
      </p:pic>
      <p:pic>
        <p:nvPicPr>
          <p:cNvPr id="9220" name="Picture 4" descr="D:\Мои документы\Мои рисунки\L.jpg"/>
          <p:cNvPicPr>
            <a:picLocks noChangeAspect="1" noChangeArrowheads="1"/>
          </p:cNvPicPr>
          <p:nvPr/>
        </p:nvPicPr>
        <p:blipFill>
          <a:blip r:embed="rId4">
            <a:lum contrast="10000"/>
          </a:blip>
          <a:srcRect/>
          <a:stretch>
            <a:fillRect/>
          </a:stretch>
        </p:blipFill>
        <p:spPr bwMode="auto">
          <a:xfrm>
            <a:off x="4857752" y="357166"/>
            <a:ext cx="4018386" cy="53578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857892"/>
            <a:ext cx="8229600" cy="1000108"/>
          </a:xfrm>
        </p:spPr>
        <p:txBody>
          <a:bodyPr>
            <a:normAutofit/>
          </a:bodyPr>
          <a:lstStyle/>
          <a:p>
            <a:r>
              <a:rPr lang="ru-RU" sz="2800" i="1" dirty="0" smtClean="0">
                <a:solidFill>
                  <a:srgbClr val="000099"/>
                </a:solidFill>
              </a:rPr>
              <a:t>Августовский канал</a:t>
            </a:r>
            <a:endParaRPr lang="ru-RU" sz="2800" i="1" dirty="0">
              <a:solidFill>
                <a:srgbClr val="000099"/>
              </a:solidFill>
            </a:endParaRPr>
          </a:p>
        </p:txBody>
      </p:sp>
      <p:pic>
        <p:nvPicPr>
          <p:cNvPr id="11266" name="Picture 2" descr="D:\Мои документы\Мои рисунки\2.jpg"/>
          <p:cNvPicPr>
            <a:picLocks noChangeAspect="1" noChangeArrowheads="1"/>
          </p:cNvPicPr>
          <p:nvPr/>
        </p:nvPicPr>
        <p:blipFill>
          <a:blip r:embed="rId3">
            <a:lum contrast="10000"/>
          </a:blip>
          <a:srcRect/>
          <a:stretch>
            <a:fillRect/>
          </a:stretch>
        </p:blipFill>
        <p:spPr bwMode="auto">
          <a:xfrm>
            <a:off x="428596" y="214290"/>
            <a:ext cx="8286750" cy="571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:\Мои документы\Мои рисунки\Avgustovskii_kanal_6 (1).jpg"/>
          <p:cNvPicPr>
            <a:picLocks noChangeAspect="1" noChangeArrowheads="1"/>
          </p:cNvPicPr>
          <p:nvPr/>
        </p:nvPicPr>
        <p:blipFill>
          <a:blip r:embed="rId3">
            <a:lum contrast="20000"/>
          </a:blip>
          <a:srcRect/>
          <a:stretch>
            <a:fillRect/>
          </a:stretch>
        </p:blipFill>
        <p:spPr bwMode="auto">
          <a:xfrm>
            <a:off x="571472" y="228577"/>
            <a:ext cx="8001056" cy="64008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Мои документы\Мои рисунки\321.496ee431aa4205277bf095bcc5303fa4.jpg"/>
          <p:cNvPicPr>
            <a:picLocks noChangeAspect="1" noChangeArrowheads="1"/>
          </p:cNvPicPr>
          <p:nvPr/>
        </p:nvPicPr>
        <p:blipFill>
          <a:blip r:embed="rId3">
            <a:lum bright="-10000" contrast="40000"/>
          </a:blip>
          <a:srcRect/>
          <a:stretch>
            <a:fillRect/>
          </a:stretch>
        </p:blipFill>
        <p:spPr bwMode="auto">
          <a:xfrm>
            <a:off x="285720" y="1000108"/>
            <a:ext cx="4612514" cy="46434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214942" y="500042"/>
            <a:ext cx="3714776" cy="6143668"/>
          </a:xfrm>
        </p:spPr>
        <p:txBody>
          <a:bodyPr>
            <a:noAutofit/>
          </a:bodyPr>
          <a:lstStyle/>
          <a:p>
            <a:pPr algn="l"/>
            <a:r>
              <a:rPr lang="ru-RU" sz="1800" dirty="0" smtClean="0">
                <a:solidFill>
                  <a:srgbClr val="000099"/>
                </a:solidFill>
              </a:rPr>
              <a:t>63.3(4Беи-4Гро)</a:t>
            </a:r>
            <a:br>
              <a:rPr lang="ru-RU" sz="1800" dirty="0" smtClean="0">
                <a:solidFill>
                  <a:srgbClr val="000099"/>
                </a:solidFill>
              </a:rPr>
            </a:br>
            <a:r>
              <a:rPr lang="ru-RU" sz="1800" dirty="0" smtClean="0">
                <a:solidFill>
                  <a:srgbClr val="000099"/>
                </a:solidFill>
              </a:rPr>
              <a:t>Г863</a:t>
            </a:r>
            <a:br>
              <a:rPr lang="ru-RU" sz="1800" dirty="0" smtClean="0">
                <a:solidFill>
                  <a:srgbClr val="000099"/>
                </a:solidFill>
              </a:rPr>
            </a:br>
            <a:r>
              <a:rPr lang="ru-RU" sz="1800" dirty="0" smtClean="0">
                <a:solidFill>
                  <a:srgbClr val="000099"/>
                </a:solidFill>
              </a:rPr>
              <a:t>Гродзенская </a:t>
            </a:r>
            <a:r>
              <a:rPr lang="ru-RU" sz="1800" dirty="0" err="1" smtClean="0">
                <a:solidFill>
                  <a:srgbClr val="000099"/>
                </a:solidFill>
              </a:rPr>
              <a:t>зямля</a:t>
            </a:r>
            <a:r>
              <a:rPr lang="ru-RU" sz="1800" dirty="0" smtClean="0">
                <a:solidFill>
                  <a:srgbClr val="000099"/>
                </a:solidFill>
              </a:rPr>
              <a:t> </a:t>
            </a:r>
            <a:r>
              <a:rPr lang="ru-RU" sz="1800" dirty="0" err="1" smtClean="0">
                <a:solidFill>
                  <a:srgbClr val="000099"/>
                </a:solidFill>
              </a:rPr>
              <a:t>з</a:t>
            </a:r>
            <a:r>
              <a:rPr lang="ru-RU" sz="1800" dirty="0" smtClean="0">
                <a:solidFill>
                  <a:srgbClr val="000099"/>
                </a:solidFill>
              </a:rPr>
              <a:t> </a:t>
            </a:r>
            <a:r>
              <a:rPr lang="ru-RU" sz="1800" dirty="0" err="1" smtClean="0">
                <a:solidFill>
                  <a:srgbClr val="000099"/>
                </a:solidFill>
              </a:rPr>
              <a:t>вышыні</a:t>
            </a:r>
            <a:r>
              <a:rPr lang="ru-RU" sz="1800" dirty="0" smtClean="0">
                <a:solidFill>
                  <a:srgbClr val="000099"/>
                </a:solidFill>
              </a:rPr>
              <a:t> </a:t>
            </a:r>
            <a:r>
              <a:rPr lang="ru-RU" sz="1800" dirty="0" err="1" smtClean="0">
                <a:solidFill>
                  <a:srgbClr val="000099"/>
                </a:solidFill>
              </a:rPr>
              <a:t>птушынага</a:t>
            </a:r>
            <a:r>
              <a:rPr lang="ru-RU" sz="1800" dirty="0" smtClean="0">
                <a:solidFill>
                  <a:srgbClr val="000099"/>
                </a:solidFill>
              </a:rPr>
              <a:t> </a:t>
            </a:r>
            <a:r>
              <a:rPr lang="ru-RU" sz="1800" dirty="0" err="1" smtClean="0">
                <a:solidFill>
                  <a:srgbClr val="000099"/>
                </a:solidFill>
              </a:rPr>
              <a:t>палёту</a:t>
            </a:r>
            <a:r>
              <a:rPr lang="ru-RU" sz="1800" dirty="0" smtClean="0">
                <a:solidFill>
                  <a:srgbClr val="000099"/>
                </a:solidFill>
              </a:rPr>
              <a:t> = Гродненская земля с высоты птичьего полета = </a:t>
            </a:r>
            <a:r>
              <a:rPr lang="en-US" sz="1800" dirty="0" smtClean="0">
                <a:solidFill>
                  <a:srgbClr val="000099"/>
                </a:solidFill>
              </a:rPr>
              <a:t>The Land of Grodno in a Bird's-Eye View / [</a:t>
            </a:r>
            <a:r>
              <a:rPr lang="ru-RU" sz="1800" dirty="0" smtClean="0">
                <a:solidFill>
                  <a:srgbClr val="000099"/>
                </a:solidFill>
              </a:rPr>
              <a:t>уклад. </a:t>
            </a:r>
            <a:r>
              <a:rPr lang="ru-RU" sz="1800" dirty="0" err="1" smtClean="0">
                <a:solidFill>
                  <a:srgbClr val="000099"/>
                </a:solidFill>
              </a:rPr>
              <a:t>і</a:t>
            </a:r>
            <a:r>
              <a:rPr lang="ru-RU" sz="1800" dirty="0" smtClean="0">
                <a:solidFill>
                  <a:srgbClr val="000099"/>
                </a:solidFill>
              </a:rPr>
              <a:t> фота А. І. </a:t>
            </a:r>
            <a:r>
              <a:rPr lang="ru-RU" sz="1800" dirty="0" err="1" smtClean="0">
                <a:solidFill>
                  <a:srgbClr val="000099"/>
                </a:solidFill>
              </a:rPr>
              <a:t>Ласмінскага</a:t>
            </a:r>
            <a:r>
              <a:rPr lang="ru-RU" sz="1800" dirty="0" smtClean="0">
                <a:solidFill>
                  <a:srgbClr val="000099"/>
                </a:solidFill>
              </a:rPr>
              <a:t> ; </a:t>
            </a:r>
            <a:r>
              <a:rPr lang="ru-RU" sz="1800" dirty="0" err="1" smtClean="0">
                <a:solidFill>
                  <a:srgbClr val="000099"/>
                </a:solidFill>
              </a:rPr>
              <a:t>аўт</a:t>
            </a:r>
            <a:r>
              <a:rPr lang="ru-RU" sz="1800" dirty="0" smtClean="0">
                <a:solidFill>
                  <a:srgbClr val="000099"/>
                </a:solidFill>
              </a:rPr>
              <a:t>. </a:t>
            </a:r>
            <a:r>
              <a:rPr lang="ru-RU" sz="1800" dirty="0" err="1" smtClean="0">
                <a:solidFill>
                  <a:srgbClr val="000099"/>
                </a:solidFill>
              </a:rPr>
              <a:t>тэксту</a:t>
            </a:r>
            <a:r>
              <a:rPr lang="ru-RU" sz="1800" dirty="0" smtClean="0">
                <a:solidFill>
                  <a:srgbClr val="000099"/>
                </a:solidFill>
              </a:rPr>
              <a:t>: А. І. </a:t>
            </a:r>
            <a:r>
              <a:rPr lang="ru-RU" sz="1800" dirty="0" err="1" smtClean="0">
                <a:solidFill>
                  <a:srgbClr val="000099"/>
                </a:solidFill>
              </a:rPr>
              <a:t>Ласмінскі</a:t>
            </a:r>
            <a:r>
              <a:rPr lang="ru-RU" sz="1800" dirty="0" smtClean="0">
                <a:solidFill>
                  <a:srgbClr val="000099"/>
                </a:solidFill>
              </a:rPr>
              <a:t>, У. П. </a:t>
            </a:r>
            <a:r>
              <a:rPr lang="ru-RU" sz="1800" dirty="0" err="1" smtClean="0">
                <a:solidFill>
                  <a:srgbClr val="000099"/>
                </a:solidFill>
              </a:rPr>
              <a:t>Амелька</a:t>
            </a:r>
            <a:r>
              <a:rPr lang="ru-RU" sz="1800" dirty="0" smtClean="0">
                <a:solidFill>
                  <a:srgbClr val="000099"/>
                </a:solidFill>
              </a:rPr>
              <a:t>]. - </a:t>
            </a:r>
            <a:r>
              <a:rPr lang="ru-RU" sz="1800" dirty="0" err="1" smtClean="0">
                <a:solidFill>
                  <a:srgbClr val="000099"/>
                </a:solidFill>
              </a:rPr>
              <a:t>Мінск</a:t>
            </a:r>
            <a:r>
              <a:rPr lang="ru-RU" sz="1800" dirty="0" smtClean="0">
                <a:solidFill>
                  <a:srgbClr val="000099"/>
                </a:solidFill>
              </a:rPr>
              <a:t> : Беларусь, 2011. - 323 с. : </a:t>
            </a:r>
            <a:r>
              <a:rPr lang="ru-RU" sz="1800" dirty="0" err="1" smtClean="0">
                <a:solidFill>
                  <a:srgbClr val="000099"/>
                </a:solidFill>
              </a:rPr>
              <a:t>фот.цв</a:t>
            </a:r>
            <a:r>
              <a:rPr lang="ru-RU" sz="1800" dirty="0" smtClean="0">
                <a:solidFill>
                  <a:srgbClr val="000099"/>
                </a:solidFill>
              </a:rPr>
              <a:t>. </a:t>
            </a:r>
            <a:br>
              <a:rPr lang="ru-RU" sz="1800" dirty="0" smtClean="0">
                <a:solidFill>
                  <a:srgbClr val="000099"/>
                </a:solidFill>
              </a:rPr>
            </a:br>
            <a:r>
              <a:rPr lang="ru-RU" sz="1800" dirty="0" smtClean="0">
                <a:solidFill>
                  <a:srgbClr val="000099"/>
                </a:solidFill>
              </a:rPr>
              <a:t/>
            </a:r>
            <a:br>
              <a:rPr lang="ru-RU" sz="1800" dirty="0" smtClean="0">
                <a:solidFill>
                  <a:srgbClr val="000099"/>
                </a:solidFill>
              </a:rPr>
            </a:br>
            <a:r>
              <a:rPr lang="ru-RU" sz="1800" i="1" dirty="0" smtClean="0">
                <a:solidFill>
                  <a:srgbClr val="000099"/>
                </a:solidFill>
              </a:rPr>
              <a:t>Новое издание посвящено одному из древнейших и интереснейших мест Беларуси – Гродненской земле. С высоты птичьего полета откроется читателям красота этого замечательного уголка Беларуси: его удивительная природа, величественные памятники архитектуры, современные города и деревни.</a:t>
            </a:r>
            <a:r>
              <a:rPr lang="ru-RU" sz="1800" dirty="0" smtClean="0">
                <a:solidFill>
                  <a:srgbClr val="000099"/>
                </a:solidFill>
              </a:rPr>
              <a:t/>
            </a:r>
            <a:br>
              <a:rPr lang="ru-RU" sz="1800" dirty="0" smtClean="0">
                <a:solidFill>
                  <a:srgbClr val="000099"/>
                </a:solidFill>
              </a:rPr>
            </a:br>
            <a:r>
              <a:rPr lang="ru-RU" sz="1800" dirty="0" smtClean="0">
                <a:solidFill>
                  <a:srgbClr val="000099"/>
                </a:solidFill>
              </a:rPr>
              <a:t/>
            </a:r>
            <a:br>
              <a:rPr lang="ru-RU" sz="1800" dirty="0" smtClean="0">
                <a:solidFill>
                  <a:srgbClr val="000099"/>
                </a:solidFill>
              </a:rPr>
            </a:br>
            <a:endParaRPr lang="ru-RU" sz="1800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Мои документы\Мои рисунки\37713c7ceb9e451e2d7b9c069964099f.jpg"/>
          <p:cNvPicPr>
            <a:picLocks noChangeAspect="1" noChangeArrowheads="1"/>
          </p:cNvPicPr>
          <p:nvPr/>
        </p:nvPicPr>
        <p:blipFill>
          <a:blip r:embed="rId3">
            <a:lum contrast="40000"/>
          </a:blip>
          <a:srcRect/>
          <a:stretch>
            <a:fillRect/>
          </a:stretch>
        </p:blipFill>
        <p:spPr bwMode="auto">
          <a:xfrm>
            <a:off x="357158" y="571480"/>
            <a:ext cx="4286280" cy="5571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000628" y="1571612"/>
            <a:ext cx="3786214" cy="4643470"/>
          </a:xfrm>
        </p:spPr>
        <p:txBody>
          <a:bodyPr>
            <a:normAutofit fontScale="90000"/>
          </a:bodyPr>
          <a:lstStyle/>
          <a:p>
            <a:pPr algn="l"/>
            <a:r>
              <a:rPr lang="ru-RU" sz="2000" dirty="0" smtClean="0">
                <a:solidFill>
                  <a:srgbClr val="000099"/>
                </a:solidFill>
              </a:rPr>
              <a:t>63.3(4Беи-4Гро)</a:t>
            </a:r>
            <a:br>
              <a:rPr lang="ru-RU" sz="2000" dirty="0" smtClean="0">
                <a:solidFill>
                  <a:srgbClr val="000099"/>
                </a:solidFill>
              </a:rPr>
            </a:br>
            <a:r>
              <a:rPr lang="ru-RU" sz="2000" dirty="0" smtClean="0">
                <a:solidFill>
                  <a:srgbClr val="000099"/>
                </a:solidFill>
              </a:rPr>
              <a:t>Г864</a:t>
            </a:r>
            <a:br>
              <a:rPr lang="ru-RU" sz="2000" dirty="0" smtClean="0">
                <a:solidFill>
                  <a:srgbClr val="000099"/>
                </a:solidFill>
              </a:rPr>
            </a:br>
            <a:r>
              <a:rPr lang="ru-RU" sz="2000" dirty="0" err="1" smtClean="0">
                <a:solidFill>
                  <a:srgbClr val="000099"/>
                </a:solidFill>
              </a:rPr>
              <a:t>Гродна</a:t>
            </a:r>
            <a:r>
              <a:rPr lang="ru-RU" sz="2000" dirty="0" smtClean="0">
                <a:solidFill>
                  <a:srgbClr val="000099"/>
                </a:solidFill>
              </a:rPr>
              <a:t> = Гродно = </a:t>
            </a:r>
            <a:r>
              <a:rPr lang="en-US" sz="2000" dirty="0" err="1" smtClean="0">
                <a:solidFill>
                  <a:srgbClr val="000099"/>
                </a:solidFill>
              </a:rPr>
              <a:t>Grodna</a:t>
            </a:r>
            <a:r>
              <a:rPr lang="en-US" sz="2000" dirty="0" smtClean="0">
                <a:solidFill>
                  <a:srgbClr val="000099"/>
                </a:solidFill>
              </a:rPr>
              <a:t> = </a:t>
            </a:r>
            <a:r>
              <a:rPr lang="en-US" sz="2000" dirty="0" err="1" smtClean="0">
                <a:solidFill>
                  <a:srgbClr val="000099"/>
                </a:solidFill>
              </a:rPr>
              <a:t>Grodna</a:t>
            </a:r>
            <a:r>
              <a:rPr lang="en-US" sz="2000" dirty="0" smtClean="0">
                <a:solidFill>
                  <a:srgbClr val="000099"/>
                </a:solidFill>
              </a:rPr>
              <a:t> : [</a:t>
            </a:r>
            <a:r>
              <a:rPr lang="ru-RU" sz="2000" dirty="0" err="1" smtClean="0">
                <a:solidFill>
                  <a:srgbClr val="000099"/>
                </a:solidFill>
              </a:rPr>
              <a:t>фотаальбом</a:t>
            </a:r>
            <a:r>
              <a:rPr lang="ru-RU" sz="2000" dirty="0" smtClean="0">
                <a:solidFill>
                  <a:srgbClr val="000099"/>
                </a:solidFill>
              </a:rPr>
              <a:t> / уклад. А. І. </a:t>
            </a:r>
            <a:r>
              <a:rPr lang="ru-RU" sz="2000" dirty="0" err="1" smtClean="0">
                <a:solidFill>
                  <a:srgbClr val="000099"/>
                </a:solidFill>
              </a:rPr>
              <a:t>Ласмінскі</a:t>
            </a:r>
            <a:r>
              <a:rPr lang="ru-RU" sz="2000" dirty="0" smtClean="0">
                <a:solidFill>
                  <a:srgbClr val="000099"/>
                </a:solidFill>
              </a:rPr>
              <a:t> ; </a:t>
            </a:r>
            <a:r>
              <a:rPr lang="ru-RU" sz="2000" dirty="0" err="1" smtClean="0">
                <a:solidFill>
                  <a:srgbClr val="000099"/>
                </a:solidFill>
              </a:rPr>
              <a:t>аўт</a:t>
            </a:r>
            <a:r>
              <a:rPr lang="ru-RU" sz="2000" dirty="0" smtClean="0">
                <a:solidFill>
                  <a:srgbClr val="000099"/>
                </a:solidFill>
              </a:rPr>
              <a:t>. </a:t>
            </a:r>
            <a:r>
              <a:rPr lang="ru-RU" sz="2000" dirty="0" err="1" smtClean="0">
                <a:solidFill>
                  <a:srgbClr val="000099"/>
                </a:solidFill>
              </a:rPr>
              <a:t>тэксту</a:t>
            </a:r>
            <a:r>
              <a:rPr lang="ru-RU" sz="2000" dirty="0" smtClean="0">
                <a:solidFill>
                  <a:srgbClr val="000099"/>
                </a:solidFill>
              </a:rPr>
              <a:t>: С. </a:t>
            </a:r>
            <a:r>
              <a:rPr lang="ru-RU" sz="2000" dirty="0" err="1" smtClean="0">
                <a:solidFill>
                  <a:srgbClr val="000099"/>
                </a:solidFill>
              </a:rPr>
              <a:t>Сяльверстава</a:t>
            </a:r>
            <a:r>
              <a:rPr lang="ru-RU" sz="2000" dirty="0" smtClean="0">
                <a:solidFill>
                  <a:srgbClr val="000099"/>
                </a:solidFill>
              </a:rPr>
              <a:t> ; </a:t>
            </a:r>
            <a:r>
              <a:rPr lang="ru-RU" sz="2000" dirty="0" err="1" smtClean="0">
                <a:solidFill>
                  <a:srgbClr val="000099"/>
                </a:solidFill>
              </a:rPr>
              <a:t>подпісы</a:t>
            </a:r>
            <a:r>
              <a:rPr lang="ru-RU" sz="2000" dirty="0" smtClean="0">
                <a:solidFill>
                  <a:srgbClr val="000099"/>
                </a:solidFill>
              </a:rPr>
              <a:t> да </a:t>
            </a:r>
            <a:r>
              <a:rPr lang="ru-RU" sz="2000" dirty="0" err="1" smtClean="0">
                <a:solidFill>
                  <a:srgbClr val="000099"/>
                </a:solidFill>
              </a:rPr>
              <a:t>здымкаў</a:t>
            </a:r>
            <a:r>
              <a:rPr lang="ru-RU" sz="2000" dirty="0" smtClean="0">
                <a:solidFill>
                  <a:srgbClr val="000099"/>
                </a:solidFill>
              </a:rPr>
              <a:t> І. </a:t>
            </a:r>
            <a:r>
              <a:rPr lang="ru-RU" sz="2000" dirty="0" err="1" smtClean="0">
                <a:solidFill>
                  <a:srgbClr val="000099"/>
                </a:solidFill>
              </a:rPr>
              <a:t>Трусава</a:t>
            </a:r>
            <a:r>
              <a:rPr lang="ru-RU" sz="2000" dirty="0" smtClean="0">
                <a:solidFill>
                  <a:srgbClr val="000099"/>
                </a:solidFill>
              </a:rPr>
              <a:t>, А. </a:t>
            </a:r>
            <a:r>
              <a:rPr lang="ru-RU" sz="2000" dirty="0" err="1" smtClean="0">
                <a:solidFill>
                  <a:srgbClr val="000099"/>
                </a:solidFill>
              </a:rPr>
              <a:t>Ласмінскага</a:t>
            </a:r>
            <a:r>
              <a:rPr lang="ru-RU" sz="2000" dirty="0" smtClean="0">
                <a:solidFill>
                  <a:srgbClr val="000099"/>
                </a:solidFill>
              </a:rPr>
              <a:t>]. - </a:t>
            </a:r>
            <a:r>
              <a:rPr lang="ru-RU" sz="2000" dirty="0" err="1" smtClean="0">
                <a:solidFill>
                  <a:srgbClr val="000099"/>
                </a:solidFill>
              </a:rPr>
              <a:t>Мінск</a:t>
            </a:r>
            <a:r>
              <a:rPr lang="ru-RU" sz="2000" dirty="0" smtClean="0">
                <a:solidFill>
                  <a:srgbClr val="000099"/>
                </a:solidFill>
              </a:rPr>
              <a:t> : Беларусь, 2014. - 189, [10] с.</a:t>
            </a:r>
            <a:br>
              <a:rPr lang="ru-RU" sz="2000" dirty="0" smtClean="0">
                <a:solidFill>
                  <a:srgbClr val="000099"/>
                </a:solidFill>
              </a:rPr>
            </a:br>
            <a:r>
              <a:rPr lang="ru-RU" sz="2000" dirty="0" smtClean="0">
                <a:solidFill>
                  <a:srgbClr val="000099"/>
                </a:solidFill>
              </a:rPr>
              <a:t/>
            </a:r>
            <a:br>
              <a:rPr lang="ru-RU" sz="2000" dirty="0" smtClean="0">
                <a:solidFill>
                  <a:srgbClr val="000099"/>
                </a:solidFill>
              </a:rPr>
            </a:br>
            <a:r>
              <a:rPr lang="ru-RU" sz="2000" i="1" dirty="0" smtClean="0">
                <a:solidFill>
                  <a:srgbClr val="000099"/>
                </a:solidFill>
              </a:rPr>
              <a:t>Перед вами новый фотоальбом о  гостеприимном Гродно. Попробуем осуществить путешествие по древнему городу вместе с авторами этого фотоальбома</a:t>
            </a:r>
            <a:r>
              <a:rPr lang="ru-RU" sz="2000" dirty="0" smtClean="0">
                <a:solidFill>
                  <a:srgbClr val="000099"/>
                </a:solidFill>
              </a:rPr>
              <a:t>.</a:t>
            </a:r>
            <a:br>
              <a:rPr lang="ru-RU" sz="2000" dirty="0" smtClean="0">
                <a:solidFill>
                  <a:srgbClr val="000099"/>
                </a:solidFill>
              </a:rPr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endParaRPr lang="ru-RU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6314" y="642918"/>
            <a:ext cx="4071966" cy="5857916"/>
          </a:xfrm>
        </p:spPr>
        <p:txBody>
          <a:bodyPr>
            <a:normAutofit/>
          </a:bodyPr>
          <a:lstStyle/>
          <a:p>
            <a:pPr algn="l"/>
            <a:r>
              <a:rPr lang="ru-RU" sz="1800" dirty="0" smtClean="0">
                <a:solidFill>
                  <a:srgbClr val="000099"/>
                </a:solidFill>
              </a:rPr>
              <a:t>63.3(4Беи-4Гро)</a:t>
            </a:r>
            <a:br>
              <a:rPr lang="ru-RU" sz="1800" dirty="0" smtClean="0">
                <a:solidFill>
                  <a:srgbClr val="000099"/>
                </a:solidFill>
              </a:rPr>
            </a:br>
            <a:r>
              <a:rPr lang="ru-RU" sz="1800" dirty="0" smtClean="0">
                <a:solidFill>
                  <a:srgbClr val="000099"/>
                </a:solidFill>
              </a:rPr>
              <a:t>Г67</a:t>
            </a:r>
            <a:br>
              <a:rPr lang="ru-RU" sz="1800" dirty="0" smtClean="0">
                <a:solidFill>
                  <a:srgbClr val="000099"/>
                </a:solidFill>
              </a:rPr>
            </a:br>
            <a:r>
              <a:rPr lang="ru-RU" sz="1800" dirty="0" err="1" smtClean="0">
                <a:solidFill>
                  <a:srgbClr val="000099"/>
                </a:solidFill>
              </a:rPr>
              <a:t>Горадна</a:t>
            </a:r>
            <a:r>
              <a:rPr lang="ru-RU" sz="1800" dirty="0" smtClean="0">
                <a:solidFill>
                  <a:srgbClr val="000099"/>
                </a:solidFill>
              </a:rPr>
              <a:t>, </a:t>
            </a:r>
            <a:r>
              <a:rPr lang="ru-RU" sz="1800" dirty="0" err="1" smtClean="0">
                <a:solidFill>
                  <a:srgbClr val="000099"/>
                </a:solidFill>
              </a:rPr>
              <a:t>Горадзен</a:t>
            </a:r>
            <a:r>
              <a:rPr lang="ru-RU" sz="1800" dirty="0" smtClean="0">
                <a:solidFill>
                  <a:srgbClr val="000099"/>
                </a:solidFill>
              </a:rPr>
              <a:t>, </a:t>
            </a:r>
            <a:r>
              <a:rPr lang="ru-RU" sz="1800" dirty="0" err="1" smtClean="0">
                <a:solidFill>
                  <a:srgbClr val="000099"/>
                </a:solidFill>
              </a:rPr>
              <a:t>Гродна</a:t>
            </a:r>
            <a:r>
              <a:rPr lang="ru-RU" sz="1800" dirty="0" smtClean="0">
                <a:solidFill>
                  <a:srgbClr val="000099"/>
                </a:solidFill>
              </a:rPr>
              <a:t> : [</a:t>
            </a:r>
            <a:r>
              <a:rPr lang="ru-RU" sz="1800" dirty="0" err="1" smtClean="0">
                <a:solidFill>
                  <a:srgbClr val="000099"/>
                </a:solidFill>
              </a:rPr>
              <a:t>нарысы</a:t>
            </a:r>
            <a:r>
              <a:rPr lang="ru-RU" sz="1800" dirty="0" smtClean="0">
                <a:solidFill>
                  <a:srgbClr val="000099"/>
                </a:solidFill>
              </a:rPr>
              <a:t>] / [</a:t>
            </a:r>
            <a:r>
              <a:rPr lang="ru-RU" sz="1800" dirty="0" err="1" smtClean="0">
                <a:solidFill>
                  <a:srgbClr val="000099"/>
                </a:solidFill>
              </a:rPr>
              <a:t>аўт</a:t>
            </a:r>
            <a:r>
              <a:rPr lang="ru-RU" sz="1800" dirty="0" smtClean="0">
                <a:solidFill>
                  <a:srgbClr val="000099"/>
                </a:solidFill>
              </a:rPr>
              <a:t>. </a:t>
            </a:r>
            <a:r>
              <a:rPr lang="ru-RU" sz="1800" dirty="0" err="1" smtClean="0">
                <a:solidFill>
                  <a:srgbClr val="000099"/>
                </a:solidFill>
              </a:rPr>
              <a:t>тэксту</a:t>
            </a:r>
            <a:r>
              <a:rPr lang="ru-RU" sz="1800" dirty="0" smtClean="0">
                <a:solidFill>
                  <a:srgbClr val="000099"/>
                </a:solidFill>
              </a:rPr>
              <a:t> Алесь </a:t>
            </a:r>
            <a:r>
              <a:rPr lang="ru-RU" sz="1800" dirty="0" err="1" smtClean="0">
                <a:solidFill>
                  <a:srgbClr val="000099"/>
                </a:solidFill>
              </a:rPr>
              <a:t>Марціновіч</a:t>
            </a:r>
            <a:r>
              <a:rPr lang="ru-RU" sz="1800" dirty="0" smtClean="0">
                <a:solidFill>
                  <a:srgbClr val="000099"/>
                </a:solidFill>
              </a:rPr>
              <a:t> ; </a:t>
            </a:r>
            <a:r>
              <a:rPr lang="ru-RU" sz="1800" dirty="0" err="1" smtClean="0">
                <a:solidFill>
                  <a:srgbClr val="000099"/>
                </a:solidFill>
              </a:rPr>
              <a:t>фотаздымкі</a:t>
            </a:r>
            <a:r>
              <a:rPr lang="ru-RU" sz="1800" dirty="0" smtClean="0">
                <a:solidFill>
                  <a:srgbClr val="000099"/>
                </a:solidFill>
              </a:rPr>
              <a:t> - А. </a:t>
            </a:r>
            <a:r>
              <a:rPr lang="ru-RU" sz="1800" dirty="0" err="1" smtClean="0">
                <a:solidFill>
                  <a:srgbClr val="000099"/>
                </a:solidFill>
              </a:rPr>
              <a:t>Ласмінскага</a:t>
            </a:r>
            <a:r>
              <a:rPr lang="ru-RU" sz="1800" dirty="0" smtClean="0">
                <a:solidFill>
                  <a:srgbClr val="000099"/>
                </a:solidFill>
              </a:rPr>
              <a:t>, В. </a:t>
            </a:r>
            <a:r>
              <a:rPr lang="ru-RU" sz="1800" dirty="0" err="1" smtClean="0">
                <a:solidFill>
                  <a:srgbClr val="000099"/>
                </a:solidFill>
              </a:rPr>
              <a:t>Кавалеўскага</a:t>
            </a:r>
            <a:r>
              <a:rPr lang="ru-RU" sz="1800" dirty="0" smtClean="0">
                <a:solidFill>
                  <a:srgbClr val="000099"/>
                </a:solidFill>
              </a:rPr>
              <a:t>, </a:t>
            </a:r>
            <a:r>
              <a:rPr lang="ru-RU" sz="1800" dirty="0" err="1" smtClean="0">
                <a:solidFill>
                  <a:srgbClr val="000099"/>
                </a:solidFill>
              </a:rPr>
              <a:t>з</a:t>
            </a:r>
            <a:r>
              <a:rPr lang="ru-RU" sz="1800" dirty="0" smtClean="0">
                <a:solidFill>
                  <a:srgbClr val="000099"/>
                </a:solidFill>
              </a:rPr>
              <a:t> </a:t>
            </a:r>
            <a:r>
              <a:rPr lang="ru-RU" sz="1800" dirty="0" err="1" smtClean="0">
                <a:solidFill>
                  <a:srgbClr val="000099"/>
                </a:solidFill>
              </a:rPr>
              <a:t>калекцыі</a:t>
            </a:r>
            <a:r>
              <a:rPr lang="ru-RU" sz="1800" dirty="0" smtClean="0">
                <a:solidFill>
                  <a:srgbClr val="000099"/>
                </a:solidFill>
              </a:rPr>
              <a:t> І. </a:t>
            </a:r>
            <a:r>
              <a:rPr lang="ru-RU" sz="1800" dirty="0" err="1" smtClean="0">
                <a:solidFill>
                  <a:srgbClr val="000099"/>
                </a:solidFill>
              </a:rPr>
              <a:t>Папко</a:t>
            </a:r>
            <a:r>
              <a:rPr lang="ru-RU" sz="1800" dirty="0" smtClean="0">
                <a:solidFill>
                  <a:srgbClr val="000099"/>
                </a:solidFill>
              </a:rPr>
              <a:t>, </a:t>
            </a:r>
            <a:r>
              <a:rPr lang="ru-RU" sz="1800" dirty="0" err="1" smtClean="0">
                <a:solidFill>
                  <a:srgbClr val="000099"/>
                </a:solidFill>
              </a:rPr>
              <a:t>з</a:t>
            </a:r>
            <a:r>
              <a:rPr lang="ru-RU" sz="1800" dirty="0" smtClean="0">
                <a:solidFill>
                  <a:srgbClr val="000099"/>
                </a:solidFill>
              </a:rPr>
              <a:t> </a:t>
            </a:r>
            <a:r>
              <a:rPr lang="ru-RU" sz="1800" dirty="0" err="1" smtClean="0">
                <a:solidFill>
                  <a:srgbClr val="000099"/>
                </a:solidFill>
              </a:rPr>
              <a:t>архіваў</a:t>
            </a:r>
            <a:r>
              <a:rPr lang="ru-RU" sz="1800" dirty="0" smtClean="0">
                <a:solidFill>
                  <a:srgbClr val="000099"/>
                </a:solidFill>
              </a:rPr>
              <a:t> </a:t>
            </a:r>
            <a:r>
              <a:rPr lang="ru-RU" sz="1800" dirty="0" err="1" smtClean="0">
                <a:solidFill>
                  <a:srgbClr val="000099"/>
                </a:solidFill>
              </a:rPr>
              <a:t>Гродз</a:t>
            </a:r>
            <a:r>
              <a:rPr lang="ru-RU" sz="1800" dirty="0" smtClean="0">
                <a:solidFill>
                  <a:srgbClr val="000099"/>
                </a:solidFill>
              </a:rPr>
              <a:t>. </a:t>
            </a:r>
            <a:r>
              <a:rPr lang="ru-RU" sz="1800" dirty="0" err="1" smtClean="0">
                <a:solidFill>
                  <a:srgbClr val="000099"/>
                </a:solidFill>
              </a:rPr>
              <a:t>дзярж</a:t>
            </a:r>
            <a:r>
              <a:rPr lang="ru-RU" sz="1800" dirty="0" smtClean="0">
                <a:solidFill>
                  <a:srgbClr val="000099"/>
                </a:solidFill>
              </a:rPr>
              <a:t>. </a:t>
            </a:r>
            <a:r>
              <a:rPr lang="ru-RU" sz="1800" dirty="0" err="1" smtClean="0">
                <a:solidFill>
                  <a:srgbClr val="000099"/>
                </a:solidFill>
              </a:rPr>
              <a:t>гісторыка-археалагіч</a:t>
            </a:r>
            <a:r>
              <a:rPr lang="ru-RU" sz="1800" dirty="0" smtClean="0">
                <a:solidFill>
                  <a:srgbClr val="000099"/>
                </a:solidFill>
              </a:rPr>
              <a:t>. музея]. - </a:t>
            </a:r>
            <a:r>
              <a:rPr lang="ru-RU" sz="1800" dirty="0" err="1" smtClean="0">
                <a:solidFill>
                  <a:srgbClr val="000099"/>
                </a:solidFill>
              </a:rPr>
              <a:t>Мінск</a:t>
            </a:r>
            <a:r>
              <a:rPr lang="ru-RU" sz="1800" dirty="0" smtClean="0">
                <a:solidFill>
                  <a:srgbClr val="000099"/>
                </a:solidFill>
              </a:rPr>
              <a:t> : </a:t>
            </a:r>
            <a:r>
              <a:rPr lang="ru-RU" sz="1800" dirty="0" err="1" smtClean="0">
                <a:solidFill>
                  <a:srgbClr val="000099"/>
                </a:solidFill>
              </a:rPr>
              <a:t>Мастацкая</a:t>
            </a:r>
            <a:r>
              <a:rPr lang="ru-RU" sz="1800" dirty="0" smtClean="0">
                <a:solidFill>
                  <a:srgbClr val="000099"/>
                </a:solidFill>
              </a:rPr>
              <a:t> </a:t>
            </a:r>
            <a:r>
              <a:rPr lang="ru-RU" sz="1800" dirty="0" err="1" smtClean="0">
                <a:solidFill>
                  <a:srgbClr val="000099"/>
                </a:solidFill>
              </a:rPr>
              <a:t>літаратура</a:t>
            </a:r>
            <a:r>
              <a:rPr lang="ru-RU" sz="1800" dirty="0" smtClean="0">
                <a:solidFill>
                  <a:srgbClr val="000099"/>
                </a:solidFill>
              </a:rPr>
              <a:t>, 2008. - 115, [4] с. : ил. - (</a:t>
            </a:r>
            <a:r>
              <a:rPr lang="ru-RU" sz="1800" dirty="0" err="1" smtClean="0">
                <a:solidFill>
                  <a:srgbClr val="000099"/>
                </a:solidFill>
              </a:rPr>
              <a:t>Твае</a:t>
            </a:r>
            <a:r>
              <a:rPr lang="ru-RU" sz="1800" dirty="0" smtClean="0">
                <a:solidFill>
                  <a:srgbClr val="000099"/>
                </a:solidFill>
              </a:rPr>
              <a:t> </a:t>
            </a:r>
            <a:r>
              <a:rPr lang="ru-RU" sz="1800" dirty="0" err="1" smtClean="0">
                <a:solidFill>
                  <a:srgbClr val="000099"/>
                </a:solidFill>
              </a:rPr>
              <a:t>гарады</a:t>
            </a:r>
            <a:r>
              <a:rPr lang="ru-RU" sz="1800" dirty="0" smtClean="0">
                <a:solidFill>
                  <a:srgbClr val="000099"/>
                </a:solidFill>
              </a:rPr>
              <a:t>, Беларусь : </a:t>
            </a:r>
            <a:r>
              <a:rPr lang="ru-RU" sz="1800" dirty="0" err="1" smtClean="0">
                <a:solidFill>
                  <a:srgbClr val="000099"/>
                </a:solidFill>
              </a:rPr>
              <a:t>засн</a:t>
            </a:r>
            <a:r>
              <a:rPr lang="ru-RU" sz="1800" dirty="0" smtClean="0">
                <a:solidFill>
                  <a:srgbClr val="000099"/>
                </a:solidFill>
              </a:rPr>
              <a:t>. у 2005 г.). </a:t>
            </a:r>
            <a:br>
              <a:rPr lang="ru-RU" sz="1800" dirty="0" smtClean="0">
                <a:solidFill>
                  <a:srgbClr val="000099"/>
                </a:solidFill>
              </a:rPr>
            </a:br>
            <a:r>
              <a:rPr lang="ru-RU" sz="1800" dirty="0" smtClean="0">
                <a:solidFill>
                  <a:srgbClr val="000099"/>
                </a:solidFill>
              </a:rPr>
              <a:t/>
            </a:r>
            <a:br>
              <a:rPr lang="ru-RU" sz="1800" dirty="0" smtClean="0">
                <a:solidFill>
                  <a:srgbClr val="000099"/>
                </a:solidFill>
              </a:rPr>
            </a:br>
            <a:r>
              <a:rPr lang="ru-RU" sz="1800" i="1" dirty="0" err="1" smtClean="0">
                <a:solidFill>
                  <a:srgbClr val="000099"/>
                </a:solidFill>
              </a:rPr>
              <a:t>Разнастайныя</a:t>
            </a:r>
            <a:r>
              <a:rPr lang="ru-RU" sz="1800" i="1" dirty="0" smtClean="0">
                <a:solidFill>
                  <a:srgbClr val="000099"/>
                </a:solidFill>
              </a:rPr>
              <a:t> факты </a:t>
            </a:r>
            <a:r>
              <a:rPr lang="ru-RU" sz="1800" i="1" dirty="0" err="1" smtClean="0">
                <a:solidFill>
                  <a:srgbClr val="000099"/>
                </a:solidFill>
              </a:rPr>
              <a:t>з</a:t>
            </a:r>
            <a:r>
              <a:rPr lang="ru-RU" sz="1800" i="1" dirty="0" smtClean="0">
                <a:solidFill>
                  <a:srgbClr val="000099"/>
                </a:solidFill>
              </a:rPr>
              <a:t> </a:t>
            </a:r>
            <a:r>
              <a:rPr lang="ru-RU" sz="1800" i="1" dirty="0" err="1" smtClean="0">
                <a:solidFill>
                  <a:srgbClr val="000099"/>
                </a:solidFill>
              </a:rPr>
              <a:t>гісторыі</a:t>
            </a:r>
            <a:r>
              <a:rPr lang="ru-RU" sz="1800" i="1" dirty="0" smtClean="0">
                <a:solidFill>
                  <a:srgbClr val="000099"/>
                </a:solidFill>
              </a:rPr>
              <a:t> </a:t>
            </a:r>
            <a:r>
              <a:rPr lang="ru-RU" sz="1800" i="1" dirty="0" err="1" smtClean="0">
                <a:solidFill>
                  <a:srgbClr val="000099"/>
                </a:solidFill>
              </a:rPr>
              <a:t>Гродна</a:t>
            </a:r>
            <a:r>
              <a:rPr lang="ru-RU" sz="1800" i="1" dirty="0" smtClean="0">
                <a:solidFill>
                  <a:srgbClr val="000099"/>
                </a:solidFill>
              </a:rPr>
              <a:t>, </a:t>
            </a:r>
            <a:r>
              <a:rPr lang="ru-RU" sz="1800" i="1" dirty="0" err="1" smtClean="0">
                <a:solidFill>
                  <a:srgbClr val="000099"/>
                </a:solidFill>
              </a:rPr>
              <a:t>мноства</a:t>
            </a:r>
            <a:r>
              <a:rPr lang="ru-RU" sz="1800" i="1" dirty="0" smtClean="0">
                <a:solidFill>
                  <a:srgbClr val="000099"/>
                </a:solidFill>
              </a:rPr>
              <a:t> </a:t>
            </a:r>
            <a:r>
              <a:rPr lang="ru-RU" sz="1800" i="1" dirty="0" err="1" smtClean="0">
                <a:solidFill>
                  <a:srgbClr val="000099"/>
                </a:solidFill>
              </a:rPr>
              <a:t>фотаздымкаў</a:t>
            </a:r>
            <a:r>
              <a:rPr lang="ru-RU" sz="1800" i="1" dirty="0" smtClean="0">
                <a:solidFill>
                  <a:srgbClr val="000099"/>
                </a:solidFill>
              </a:rPr>
              <a:t> </a:t>
            </a:r>
            <a:r>
              <a:rPr lang="ru-RU" sz="1800" i="1" dirty="0" err="1" smtClean="0">
                <a:solidFill>
                  <a:srgbClr val="000099"/>
                </a:solidFill>
              </a:rPr>
              <a:t>робяць</a:t>
            </a:r>
            <a:r>
              <a:rPr lang="ru-RU" sz="1800" i="1" dirty="0" smtClean="0">
                <a:solidFill>
                  <a:srgbClr val="000099"/>
                </a:solidFill>
              </a:rPr>
              <a:t> </a:t>
            </a:r>
            <a:r>
              <a:rPr lang="ru-RU" sz="1800" i="1" dirty="0" err="1" smtClean="0">
                <a:solidFill>
                  <a:srgbClr val="000099"/>
                </a:solidFill>
              </a:rPr>
              <a:t>гэтую</a:t>
            </a:r>
            <a:r>
              <a:rPr lang="ru-RU" sz="1800" i="1" dirty="0" smtClean="0">
                <a:solidFill>
                  <a:srgbClr val="000099"/>
                </a:solidFill>
              </a:rPr>
              <a:t> </a:t>
            </a:r>
            <a:r>
              <a:rPr lang="ru-RU" sz="1800" i="1" dirty="0" err="1" smtClean="0">
                <a:solidFill>
                  <a:srgbClr val="000099"/>
                </a:solidFill>
              </a:rPr>
              <a:t>кнігу</a:t>
            </a:r>
            <a:r>
              <a:rPr lang="ru-RU" sz="1800" i="1" dirty="0" smtClean="0">
                <a:solidFill>
                  <a:srgbClr val="000099"/>
                </a:solidFill>
              </a:rPr>
              <a:t> </a:t>
            </a:r>
            <a:r>
              <a:rPr lang="ru-RU" sz="1800" i="1" dirty="0" err="1" smtClean="0">
                <a:solidFill>
                  <a:srgbClr val="000099"/>
                </a:solidFill>
              </a:rPr>
              <a:t>цікавай</a:t>
            </a:r>
            <a:r>
              <a:rPr lang="ru-RU" sz="1800" i="1" dirty="0" smtClean="0">
                <a:solidFill>
                  <a:srgbClr val="000099"/>
                </a:solidFill>
              </a:rPr>
              <a:t> не </a:t>
            </a:r>
            <a:r>
              <a:rPr lang="ru-RU" sz="1800" i="1" dirty="0" err="1" smtClean="0">
                <a:solidFill>
                  <a:srgbClr val="000099"/>
                </a:solidFill>
              </a:rPr>
              <a:t>толькі</a:t>
            </a:r>
            <a:r>
              <a:rPr lang="ru-RU" sz="1800" i="1" dirty="0" smtClean="0">
                <a:solidFill>
                  <a:srgbClr val="000099"/>
                </a:solidFill>
              </a:rPr>
              <a:t> для юных </a:t>
            </a:r>
            <a:r>
              <a:rPr lang="ru-RU" sz="1800" i="1" dirty="0" err="1" smtClean="0">
                <a:solidFill>
                  <a:srgbClr val="000099"/>
                </a:solidFill>
              </a:rPr>
              <a:t>чытачоў</a:t>
            </a:r>
            <a:r>
              <a:rPr lang="ru-RU" sz="1800" i="1" dirty="0" smtClean="0">
                <a:solidFill>
                  <a:srgbClr val="000099"/>
                </a:solidFill>
              </a:rPr>
              <a:t>. </a:t>
            </a:r>
            <a:r>
              <a:rPr lang="ru-RU" sz="1800" i="1" dirty="0" err="1" smtClean="0">
                <a:solidFill>
                  <a:srgbClr val="000099"/>
                </a:solidFill>
              </a:rPr>
              <a:t>Яе</a:t>
            </a:r>
            <a:r>
              <a:rPr lang="ru-RU" sz="1800" i="1" dirty="0" smtClean="0">
                <a:solidFill>
                  <a:srgbClr val="000099"/>
                </a:solidFill>
              </a:rPr>
              <a:t> </a:t>
            </a:r>
            <a:r>
              <a:rPr lang="ru-RU" sz="1800" i="1" dirty="0" err="1" smtClean="0">
                <a:solidFill>
                  <a:srgbClr val="000099"/>
                </a:solidFill>
              </a:rPr>
              <a:t>матэрыялы</a:t>
            </a:r>
            <a:r>
              <a:rPr lang="ru-RU" sz="1800" i="1" dirty="0" smtClean="0">
                <a:solidFill>
                  <a:srgbClr val="000099"/>
                </a:solidFill>
              </a:rPr>
              <a:t> </a:t>
            </a:r>
            <a:r>
              <a:rPr lang="ru-RU" sz="1800" i="1" dirty="0" err="1" smtClean="0">
                <a:solidFill>
                  <a:srgbClr val="000099"/>
                </a:solidFill>
              </a:rPr>
              <a:t>будуць</a:t>
            </a:r>
            <a:r>
              <a:rPr lang="ru-RU" sz="1800" i="1" dirty="0" smtClean="0">
                <a:solidFill>
                  <a:srgbClr val="000099"/>
                </a:solidFill>
              </a:rPr>
              <a:t> </a:t>
            </a:r>
            <a:r>
              <a:rPr lang="ru-RU" sz="1800" i="1" dirty="0" err="1" smtClean="0">
                <a:solidFill>
                  <a:srgbClr val="000099"/>
                </a:solidFill>
              </a:rPr>
              <a:t>карысныя</a:t>
            </a:r>
            <a:r>
              <a:rPr lang="ru-RU" sz="1800" i="1" dirty="0" smtClean="0">
                <a:solidFill>
                  <a:srgbClr val="000099"/>
                </a:solidFill>
              </a:rPr>
              <a:t> для </a:t>
            </a:r>
            <a:r>
              <a:rPr lang="ru-RU" sz="1800" i="1" dirty="0" err="1" smtClean="0">
                <a:solidFill>
                  <a:srgbClr val="000099"/>
                </a:solidFill>
              </a:rPr>
              <a:t>працы</a:t>
            </a:r>
            <a:r>
              <a:rPr lang="ru-RU" sz="1800" i="1" dirty="0" smtClean="0">
                <a:solidFill>
                  <a:srgbClr val="000099"/>
                </a:solidFill>
              </a:rPr>
              <a:t> </a:t>
            </a:r>
            <a:r>
              <a:rPr lang="ru-RU" sz="1800" i="1" dirty="0" err="1" smtClean="0">
                <a:solidFill>
                  <a:srgbClr val="000099"/>
                </a:solidFill>
              </a:rPr>
              <a:t>настаўнікаў</a:t>
            </a:r>
            <a:r>
              <a:rPr lang="ru-RU" sz="1800" i="1" dirty="0" smtClean="0">
                <a:solidFill>
                  <a:srgbClr val="000099"/>
                </a:solidFill>
              </a:rPr>
              <a:t> на </a:t>
            </a:r>
            <a:r>
              <a:rPr lang="ru-RU" sz="1800" i="1" dirty="0" err="1" smtClean="0">
                <a:solidFill>
                  <a:srgbClr val="000099"/>
                </a:solidFill>
              </a:rPr>
              <a:t>ўроках</a:t>
            </a:r>
            <a:r>
              <a:rPr lang="ru-RU" sz="1800" i="1" dirty="0" smtClean="0">
                <a:solidFill>
                  <a:srgbClr val="000099"/>
                </a:solidFill>
              </a:rPr>
              <a:t> </a:t>
            </a:r>
            <a:r>
              <a:rPr lang="ru-RU" sz="1800" i="1" dirty="0" err="1" smtClean="0">
                <a:solidFill>
                  <a:srgbClr val="000099"/>
                </a:solidFill>
              </a:rPr>
              <a:t>гісторыі</a:t>
            </a:r>
            <a:r>
              <a:rPr lang="ru-RU" sz="1800" i="1" dirty="0" smtClean="0">
                <a:solidFill>
                  <a:srgbClr val="000099"/>
                </a:solidFill>
              </a:rPr>
              <a:t> </a:t>
            </a:r>
            <a:r>
              <a:rPr lang="ru-RU" sz="1800" i="1" dirty="0" err="1" smtClean="0">
                <a:solidFill>
                  <a:srgbClr val="000099"/>
                </a:solidFill>
              </a:rPr>
              <a:t>і</a:t>
            </a:r>
            <a:r>
              <a:rPr lang="ru-RU" sz="1800" i="1" dirty="0" smtClean="0">
                <a:solidFill>
                  <a:srgbClr val="000099"/>
                </a:solidFill>
              </a:rPr>
              <a:t> </a:t>
            </a:r>
            <a:r>
              <a:rPr lang="ru-RU" sz="1800" i="1" dirty="0" err="1" smtClean="0">
                <a:solidFill>
                  <a:srgbClr val="000099"/>
                </a:solidFill>
              </a:rPr>
              <a:t>занятках</a:t>
            </a:r>
            <a:r>
              <a:rPr lang="ru-RU" sz="1800" i="1" dirty="0" smtClean="0">
                <a:solidFill>
                  <a:srgbClr val="000099"/>
                </a:solidFill>
              </a:rPr>
              <a:t> па </a:t>
            </a:r>
            <a:r>
              <a:rPr lang="ru-RU" sz="1800" i="1" dirty="0" err="1" smtClean="0">
                <a:solidFill>
                  <a:srgbClr val="000099"/>
                </a:solidFill>
              </a:rPr>
              <a:t>краязнаўстве</a:t>
            </a:r>
            <a:r>
              <a:rPr lang="ru-RU" sz="1800" i="1" dirty="0" smtClean="0">
                <a:solidFill>
                  <a:srgbClr val="000099"/>
                </a:solidFill>
              </a:rPr>
              <a:t>.</a:t>
            </a:r>
            <a:r>
              <a:rPr lang="ru-RU" sz="1800" dirty="0" smtClean="0">
                <a:solidFill>
                  <a:srgbClr val="000099"/>
                </a:solidFill>
              </a:rPr>
              <a:t/>
            </a:r>
            <a:br>
              <a:rPr lang="ru-RU" sz="1800" dirty="0" smtClean="0">
                <a:solidFill>
                  <a:srgbClr val="000099"/>
                </a:solidFill>
              </a:rPr>
            </a:br>
            <a:r>
              <a:rPr lang="ru-RU" sz="1800" dirty="0" smtClean="0">
                <a:solidFill>
                  <a:srgbClr val="000099"/>
                </a:solidFill>
              </a:rPr>
              <a:t/>
            </a:r>
            <a:br>
              <a:rPr lang="ru-RU" sz="1800" dirty="0" smtClean="0">
                <a:solidFill>
                  <a:srgbClr val="000099"/>
                </a:solidFill>
              </a:rPr>
            </a:br>
            <a:endParaRPr lang="ru-RU" sz="1800" dirty="0">
              <a:solidFill>
                <a:srgbClr val="000099"/>
              </a:solidFill>
            </a:endParaRPr>
          </a:p>
        </p:txBody>
      </p:sp>
      <p:pic>
        <p:nvPicPr>
          <p:cNvPr id="2050" name="Picture 2" descr="D:\Мои документы\Мои рисунки\15169-1 (1).jpg"/>
          <p:cNvPicPr>
            <a:picLocks noChangeAspect="1" noChangeArrowheads="1"/>
          </p:cNvPicPr>
          <p:nvPr/>
        </p:nvPicPr>
        <p:blipFill>
          <a:blip r:embed="rId3">
            <a:lum contrast="10000"/>
          </a:blip>
          <a:srcRect/>
          <a:stretch>
            <a:fillRect/>
          </a:stretch>
        </p:blipFill>
        <p:spPr bwMode="auto">
          <a:xfrm>
            <a:off x="357158" y="642918"/>
            <a:ext cx="4077789" cy="54496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14942" y="785794"/>
            <a:ext cx="3714776" cy="5857916"/>
          </a:xfrm>
        </p:spPr>
        <p:txBody>
          <a:bodyPr>
            <a:noAutofit/>
          </a:bodyPr>
          <a:lstStyle/>
          <a:p>
            <a:pPr algn="l"/>
            <a:r>
              <a:rPr lang="ru-RU" sz="1800" dirty="0" smtClean="0">
                <a:solidFill>
                  <a:srgbClr val="000099"/>
                </a:solidFill>
              </a:rPr>
              <a:t>63.3(4Беи-4Гро)</a:t>
            </a:r>
            <a:br>
              <a:rPr lang="ru-RU" sz="1800" dirty="0" smtClean="0">
                <a:solidFill>
                  <a:srgbClr val="000099"/>
                </a:solidFill>
              </a:rPr>
            </a:br>
            <a:r>
              <a:rPr lang="ru-RU" sz="1800" dirty="0" smtClean="0">
                <a:solidFill>
                  <a:srgbClr val="000099"/>
                </a:solidFill>
              </a:rPr>
              <a:t>Г175</a:t>
            </a:r>
            <a:br>
              <a:rPr lang="ru-RU" sz="1800" dirty="0" smtClean="0">
                <a:solidFill>
                  <a:srgbClr val="000099"/>
                </a:solidFill>
              </a:rPr>
            </a:br>
            <a:r>
              <a:rPr lang="ru-RU" sz="1800" dirty="0" err="1" smtClean="0">
                <a:solidFill>
                  <a:srgbClr val="000099"/>
                </a:solidFill>
              </a:rPr>
              <a:t>Гальпяровіч</a:t>
            </a:r>
            <a:r>
              <a:rPr lang="ru-RU" sz="1800" dirty="0" smtClean="0">
                <a:solidFill>
                  <a:srgbClr val="000099"/>
                </a:solidFill>
              </a:rPr>
              <a:t>, </a:t>
            </a:r>
            <a:r>
              <a:rPr lang="ru-RU" sz="1800" dirty="0" err="1" smtClean="0">
                <a:solidFill>
                  <a:srgbClr val="000099"/>
                </a:solidFill>
              </a:rPr>
              <a:t>Навум</a:t>
            </a:r>
            <a:r>
              <a:rPr lang="ru-RU" sz="1800" dirty="0" smtClean="0">
                <a:solidFill>
                  <a:srgbClr val="000099"/>
                </a:solidFill>
              </a:rPr>
              <a:t> </a:t>
            </a:r>
            <a:r>
              <a:rPr lang="ru-RU" sz="1800" dirty="0" err="1" smtClean="0">
                <a:solidFill>
                  <a:srgbClr val="000099"/>
                </a:solidFill>
              </a:rPr>
              <a:t>Якаўлевіч</a:t>
            </a:r>
            <a:r>
              <a:rPr lang="ru-RU" sz="1800" dirty="0" smtClean="0">
                <a:solidFill>
                  <a:srgbClr val="000099"/>
                </a:solidFill>
              </a:rPr>
              <a:t>. </a:t>
            </a:r>
            <a:r>
              <a:rPr lang="ru-RU" sz="1800" dirty="0" err="1" smtClean="0">
                <a:solidFill>
                  <a:srgbClr val="000099"/>
                </a:solidFill>
              </a:rPr>
              <a:t>Гродна</a:t>
            </a:r>
            <a:r>
              <a:rPr lang="ru-RU" sz="1800" dirty="0" smtClean="0">
                <a:solidFill>
                  <a:srgbClr val="000099"/>
                </a:solidFill>
              </a:rPr>
              <a:t>. На </a:t>
            </a:r>
            <a:r>
              <a:rPr lang="ru-RU" sz="1800" dirty="0" err="1" smtClean="0">
                <a:solidFill>
                  <a:srgbClr val="000099"/>
                </a:solidFill>
              </a:rPr>
              <a:t>заходняй</a:t>
            </a:r>
            <a:r>
              <a:rPr lang="ru-RU" sz="1800" dirty="0" smtClean="0">
                <a:solidFill>
                  <a:srgbClr val="000099"/>
                </a:solidFill>
              </a:rPr>
              <a:t> </a:t>
            </a:r>
            <a:r>
              <a:rPr lang="ru-RU" sz="1800" dirty="0" err="1" smtClean="0">
                <a:solidFill>
                  <a:srgbClr val="000099"/>
                </a:solidFill>
              </a:rPr>
              <a:t>мяжы</a:t>
            </a:r>
            <a:r>
              <a:rPr lang="ru-RU" sz="1800" dirty="0" smtClean="0">
                <a:solidFill>
                  <a:srgbClr val="000099"/>
                </a:solidFill>
              </a:rPr>
              <a:t> </a:t>
            </a:r>
            <a:r>
              <a:rPr lang="ru-RU" sz="1800" dirty="0" err="1" smtClean="0">
                <a:solidFill>
                  <a:srgbClr val="000099"/>
                </a:solidFill>
              </a:rPr>
              <a:t>Айчыны</a:t>
            </a:r>
            <a:r>
              <a:rPr lang="ru-RU" sz="1800" dirty="0" smtClean="0">
                <a:solidFill>
                  <a:srgbClr val="000099"/>
                </a:solidFill>
              </a:rPr>
              <a:t>  / Н. Я. </a:t>
            </a:r>
            <a:r>
              <a:rPr lang="ru-RU" sz="1800" dirty="0" err="1" smtClean="0">
                <a:solidFill>
                  <a:srgbClr val="000099"/>
                </a:solidFill>
              </a:rPr>
              <a:t>Гальпяровіч</a:t>
            </a:r>
            <a:r>
              <a:rPr lang="ru-RU" sz="1800" dirty="0" smtClean="0">
                <a:solidFill>
                  <a:srgbClr val="000099"/>
                </a:solidFill>
              </a:rPr>
              <a:t>, Н. Г. </a:t>
            </a:r>
            <a:r>
              <a:rPr lang="ru-RU" sz="1800" dirty="0" err="1" smtClean="0">
                <a:solidFill>
                  <a:srgbClr val="000099"/>
                </a:solidFill>
              </a:rPr>
              <a:t>Ваніна</a:t>
            </a:r>
            <a:r>
              <a:rPr lang="ru-RU" sz="1800" dirty="0" smtClean="0">
                <a:solidFill>
                  <a:srgbClr val="000099"/>
                </a:solidFill>
              </a:rPr>
              <a:t> ; [</a:t>
            </a:r>
            <a:r>
              <a:rPr lang="ru-RU" sz="1800" dirty="0" err="1" smtClean="0">
                <a:solidFill>
                  <a:srgbClr val="000099"/>
                </a:solidFill>
              </a:rPr>
              <a:t>рэдкал</a:t>
            </a:r>
            <a:r>
              <a:rPr lang="ru-RU" sz="1800" dirty="0" smtClean="0">
                <a:solidFill>
                  <a:srgbClr val="000099"/>
                </a:solidFill>
              </a:rPr>
              <a:t>. : Н. Г. </a:t>
            </a:r>
            <a:r>
              <a:rPr lang="ru-RU" sz="1800" dirty="0" err="1" smtClean="0">
                <a:solidFill>
                  <a:srgbClr val="000099"/>
                </a:solidFill>
              </a:rPr>
              <a:t>Ваніна</a:t>
            </a:r>
            <a:r>
              <a:rPr lang="ru-RU" sz="1800" dirty="0" smtClean="0">
                <a:solidFill>
                  <a:srgbClr val="000099"/>
                </a:solidFill>
              </a:rPr>
              <a:t> </a:t>
            </a:r>
            <a:r>
              <a:rPr lang="ru-RU" sz="1800" dirty="0" err="1" smtClean="0">
                <a:solidFill>
                  <a:srgbClr val="000099"/>
                </a:solidFill>
              </a:rPr>
              <a:t>і</a:t>
            </a:r>
            <a:r>
              <a:rPr lang="ru-RU" sz="1800" dirty="0" smtClean="0">
                <a:solidFill>
                  <a:srgbClr val="000099"/>
                </a:solidFill>
              </a:rPr>
              <a:t> </a:t>
            </a:r>
            <a:r>
              <a:rPr lang="ru-RU" sz="1800" dirty="0" err="1" smtClean="0">
                <a:solidFill>
                  <a:srgbClr val="000099"/>
                </a:solidFill>
              </a:rPr>
              <a:t>інш</a:t>
            </a:r>
            <a:r>
              <a:rPr lang="ru-RU" sz="1800" dirty="0" smtClean="0">
                <a:solidFill>
                  <a:srgbClr val="000099"/>
                </a:solidFill>
              </a:rPr>
              <a:t>.]. - </a:t>
            </a:r>
            <a:r>
              <a:rPr lang="ru-RU" sz="1800" dirty="0" err="1" smtClean="0">
                <a:solidFill>
                  <a:srgbClr val="000099"/>
                </a:solidFill>
              </a:rPr>
              <a:t>Мінск</a:t>
            </a:r>
            <a:r>
              <a:rPr lang="ru-RU" sz="1800" dirty="0" smtClean="0">
                <a:solidFill>
                  <a:srgbClr val="000099"/>
                </a:solidFill>
              </a:rPr>
              <a:t> : </a:t>
            </a:r>
            <a:r>
              <a:rPr lang="ru-RU" sz="1800" dirty="0" err="1" smtClean="0">
                <a:solidFill>
                  <a:srgbClr val="000099"/>
                </a:solidFill>
              </a:rPr>
              <a:t>Пачатковая</a:t>
            </a:r>
            <a:r>
              <a:rPr lang="ru-RU" sz="1800" dirty="0" smtClean="0">
                <a:solidFill>
                  <a:srgbClr val="000099"/>
                </a:solidFill>
              </a:rPr>
              <a:t> школа, 2012. - 94, [1] с. : </a:t>
            </a:r>
            <a:r>
              <a:rPr lang="ru-RU" sz="1800" dirty="0" err="1" smtClean="0">
                <a:solidFill>
                  <a:srgbClr val="000099"/>
                </a:solidFill>
              </a:rPr>
              <a:t>іл</a:t>
            </a:r>
            <a:r>
              <a:rPr lang="ru-RU" sz="1800" dirty="0" smtClean="0">
                <a:solidFill>
                  <a:srgbClr val="000099"/>
                </a:solidFill>
              </a:rPr>
              <a:t>. - (</a:t>
            </a:r>
            <a:r>
              <a:rPr lang="ru-RU" sz="1800" dirty="0" err="1" smtClean="0">
                <a:solidFill>
                  <a:srgbClr val="000099"/>
                </a:solidFill>
              </a:rPr>
              <a:t>Гарады</a:t>
            </a:r>
            <a:r>
              <a:rPr lang="ru-RU" sz="1800" dirty="0" smtClean="0">
                <a:solidFill>
                  <a:srgbClr val="000099"/>
                </a:solidFill>
              </a:rPr>
              <a:t> </a:t>
            </a:r>
            <a:r>
              <a:rPr lang="ru-RU" sz="1800" dirty="0" err="1" smtClean="0">
                <a:solidFill>
                  <a:srgbClr val="000099"/>
                </a:solidFill>
              </a:rPr>
              <a:t>і</a:t>
            </a:r>
            <a:r>
              <a:rPr lang="ru-RU" sz="1800" dirty="0" smtClean="0">
                <a:solidFill>
                  <a:srgbClr val="000099"/>
                </a:solidFill>
              </a:rPr>
              <a:t> </a:t>
            </a:r>
            <a:r>
              <a:rPr lang="ru-RU" sz="1800" dirty="0" err="1" smtClean="0">
                <a:solidFill>
                  <a:srgbClr val="000099"/>
                </a:solidFill>
              </a:rPr>
              <a:t>гістарычныя</a:t>
            </a:r>
            <a:r>
              <a:rPr lang="ru-RU" sz="1800" dirty="0" smtClean="0">
                <a:solidFill>
                  <a:srgbClr val="000099"/>
                </a:solidFill>
              </a:rPr>
              <a:t> </a:t>
            </a:r>
            <a:r>
              <a:rPr lang="ru-RU" sz="1800" dirty="0" err="1" smtClean="0">
                <a:solidFill>
                  <a:srgbClr val="000099"/>
                </a:solidFill>
              </a:rPr>
              <a:t>мясціны</a:t>
            </a:r>
            <a:r>
              <a:rPr lang="ru-RU" sz="1800" dirty="0" smtClean="0">
                <a:solidFill>
                  <a:srgbClr val="000099"/>
                </a:solidFill>
              </a:rPr>
              <a:t> </a:t>
            </a:r>
            <a:r>
              <a:rPr lang="ru-RU" sz="1800" dirty="0" err="1" smtClean="0">
                <a:solidFill>
                  <a:srgbClr val="000099"/>
                </a:solidFill>
              </a:rPr>
              <a:t>Беларусі</a:t>
            </a:r>
            <a:r>
              <a:rPr lang="ru-RU" sz="1800" dirty="0" smtClean="0">
                <a:solidFill>
                  <a:srgbClr val="000099"/>
                </a:solidFill>
              </a:rPr>
              <a:t>).</a:t>
            </a:r>
            <a:br>
              <a:rPr lang="ru-RU" sz="1800" dirty="0" smtClean="0">
                <a:solidFill>
                  <a:srgbClr val="000099"/>
                </a:solidFill>
              </a:rPr>
            </a:br>
            <a:r>
              <a:rPr lang="ru-RU" sz="1800" dirty="0" smtClean="0">
                <a:solidFill>
                  <a:srgbClr val="000099"/>
                </a:solidFill>
              </a:rPr>
              <a:t/>
            </a:r>
            <a:br>
              <a:rPr lang="ru-RU" sz="1800" dirty="0" smtClean="0">
                <a:solidFill>
                  <a:srgbClr val="000099"/>
                </a:solidFill>
              </a:rPr>
            </a:br>
            <a:r>
              <a:rPr lang="ru-RU" sz="1800" i="1" dirty="0" err="1" smtClean="0">
                <a:solidFill>
                  <a:srgbClr val="000099"/>
                </a:solidFill>
              </a:rPr>
              <a:t>Трэцяя</a:t>
            </a:r>
            <a:r>
              <a:rPr lang="ru-RU" sz="1800" i="1" dirty="0" smtClean="0">
                <a:solidFill>
                  <a:srgbClr val="000099"/>
                </a:solidFill>
              </a:rPr>
              <a:t> </a:t>
            </a:r>
            <a:r>
              <a:rPr lang="ru-RU" sz="1800" i="1" dirty="0" err="1" smtClean="0">
                <a:solidFill>
                  <a:srgbClr val="000099"/>
                </a:solidFill>
              </a:rPr>
              <a:t>кніга</a:t>
            </a:r>
            <a:r>
              <a:rPr lang="ru-RU" sz="1800" i="1" dirty="0" smtClean="0">
                <a:solidFill>
                  <a:srgbClr val="000099"/>
                </a:solidFill>
              </a:rPr>
              <a:t> </a:t>
            </a:r>
            <a:r>
              <a:rPr lang="ru-RU" sz="1800" i="1" dirty="0" err="1" smtClean="0">
                <a:solidFill>
                  <a:srgbClr val="000099"/>
                </a:solidFill>
              </a:rPr>
              <a:t>ў</a:t>
            </a:r>
            <a:r>
              <a:rPr lang="ru-RU" sz="1800" i="1" dirty="0" smtClean="0">
                <a:solidFill>
                  <a:srgbClr val="000099"/>
                </a:solidFill>
              </a:rPr>
              <a:t> </a:t>
            </a:r>
            <a:r>
              <a:rPr lang="ru-RU" sz="1800" i="1" dirty="0" err="1" smtClean="0">
                <a:solidFill>
                  <a:srgbClr val="000099"/>
                </a:solidFill>
              </a:rPr>
              <a:t>серыі</a:t>
            </a:r>
            <a:r>
              <a:rPr lang="ru-RU" sz="1800" i="1" dirty="0" smtClean="0">
                <a:solidFill>
                  <a:srgbClr val="000099"/>
                </a:solidFill>
              </a:rPr>
              <a:t> «</a:t>
            </a:r>
            <a:r>
              <a:rPr lang="ru-RU" sz="1800" i="1" dirty="0" err="1" smtClean="0">
                <a:solidFill>
                  <a:srgbClr val="000099"/>
                </a:solidFill>
              </a:rPr>
              <a:t>Гарады</a:t>
            </a:r>
            <a:r>
              <a:rPr lang="ru-RU" sz="1800" i="1" dirty="0" smtClean="0">
                <a:solidFill>
                  <a:srgbClr val="000099"/>
                </a:solidFill>
              </a:rPr>
              <a:t> </a:t>
            </a:r>
            <a:r>
              <a:rPr lang="ru-RU" sz="1800" i="1" dirty="0" err="1" smtClean="0">
                <a:solidFill>
                  <a:srgbClr val="000099"/>
                </a:solidFill>
              </a:rPr>
              <a:t>і</a:t>
            </a:r>
            <a:r>
              <a:rPr lang="ru-RU" sz="1800" i="1" dirty="0" smtClean="0">
                <a:solidFill>
                  <a:srgbClr val="000099"/>
                </a:solidFill>
              </a:rPr>
              <a:t> </a:t>
            </a:r>
            <a:r>
              <a:rPr lang="ru-RU" sz="1800" i="1" dirty="0" err="1" smtClean="0">
                <a:solidFill>
                  <a:srgbClr val="000099"/>
                </a:solidFill>
              </a:rPr>
              <a:t>гістарычныя</a:t>
            </a:r>
            <a:r>
              <a:rPr lang="ru-RU" sz="1800" i="1" dirty="0" smtClean="0">
                <a:solidFill>
                  <a:srgbClr val="000099"/>
                </a:solidFill>
              </a:rPr>
              <a:t> </a:t>
            </a:r>
            <a:r>
              <a:rPr lang="ru-RU" sz="1800" i="1" dirty="0" err="1" smtClean="0">
                <a:solidFill>
                  <a:srgbClr val="000099"/>
                </a:solidFill>
              </a:rPr>
              <a:t>мясціны</a:t>
            </a:r>
            <a:r>
              <a:rPr lang="ru-RU" sz="1800" i="1" dirty="0" smtClean="0">
                <a:solidFill>
                  <a:srgbClr val="000099"/>
                </a:solidFill>
              </a:rPr>
              <a:t> </a:t>
            </a:r>
            <a:r>
              <a:rPr lang="ru-RU" sz="1800" i="1" dirty="0" err="1" smtClean="0">
                <a:solidFill>
                  <a:srgbClr val="000099"/>
                </a:solidFill>
              </a:rPr>
              <a:t>Беларусі</a:t>
            </a:r>
            <a:r>
              <a:rPr lang="ru-RU" sz="1800" i="1" dirty="0" smtClean="0">
                <a:solidFill>
                  <a:srgbClr val="000099"/>
                </a:solidFill>
              </a:rPr>
              <a:t>» </a:t>
            </a:r>
            <a:r>
              <a:rPr lang="ru-RU" sz="1800" i="1" dirty="0" err="1" smtClean="0">
                <a:solidFill>
                  <a:srgbClr val="000099"/>
                </a:solidFill>
              </a:rPr>
              <a:t>распавядае</a:t>
            </a:r>
            <a:r>
              <a:rPr lang="ru-RU" sz="1800" i="1" dirty="0" smtClean="0">
                <a:solidFill>
                  <a:srgbClr val="000099"/>
                </a:solidFill>
              </a:rPr>
              <a:t> </a:t>
            </a:r>
            <a:r>
              <a:rPr lang="ru-RU" sz="1800" i="1" dirty="0" err="1" smtClean="0">
                <a:solidFill>
                  <a:srgbClr val="000099"/>
                </a:solidFill>
              </a:rPr>
              <a:t>пра</a:t>
            </a:r>
            <a:r>
              <a:rPr lang="ru-RU" sz="1800" i="1" dirty="0" smtClean="0">
                <a:solidFill>
                  <a:srgbClr val="000099"/>
                </a:solidFill>
              </a:rPr>
              <a:t> </a:t>
            </a:r>
            <a:r>
              <a:rPr lang="ru-RU" sz="1800" i="1" dirty="0" err="1" smtClean="0">
                <a:solidFill>
                  <a:srgbClr val="000099"/>
                </a:solidFill>
              </a:rPr>
              <a:t>Гродна</a:t>
            </a:r>
            <a:r>
              <a:rPr lang="ru-RU" sz="1800" i="1" dirty="0" smtClean="0">
                <a:solidFill>
                  <a:srgbClr val="000099"/>
                </a:solidFill>
              </a:rPr>
              <a:t> – </a:t>
            </a:r>
            <a:r>
              <a:rPr lang="ru-RU" sz="1800" i="1" dirty="0" err="1" smtClean="0">
                <a:solidFill>
                  <a:srgbClr val="000099"/>
                </a:solidFill>
              </a:rPr>
              <a:t>горад</a:t>
            </a:r>
            <a:r>
              <a:rPr lang="ru-RU" sz="1800" i="1" dirty="0" smtClean="0">
                <a:solidFill>
                  <a:srgbClr val="000099"/>
                </a:solidFill>
              </a:rPr>
              <a:t>, у </a:t>
            </a:r>
            <a:r>
              <a:rPr lang="ru-RU" sz="1800" i="1" dirty="0" err="1" smtClean="0">
                <a:solidFill>
                  <a:srgbClr val="000099"/>
                </a:solidFill>
              </a:rPr>
              <a:t>якім</a:t>
            </a:r>
            <a:r>
              <a:rPr lang="ru-RU" sz="1800" i="1" dirty="0" smtClean="0">
                <a:solidFill>
                  <a:srgbClr val="000099"/>
                </a:solidFill>
              </a:rPr>
              <a:t> </a:t>
            </a:r>
            <a:r>
              <a:rPr lang="ru-RU" sz="1800" i="1" dirty="0" err="1" smtClean="0">
                <a:solidFill>
                  <a:srgbClr val="000099"/>
                </a:solidFill>
              </a:rPr>
              <a:t>гарманічна</a:t>
            </a:r>
            <a:r>
              <a:rPr lang="ru-RU" sz="1800" i="1" dirty="0" smtClean="0">
                <a:solidFill>
                  <a:srgbClr val="000099"/>
                </a:solidFill>
              </a:rPr>
              <a:t> </a:t>
            </a:r>
            <a:r>
              <a:rPr lang="ru-RU" sz="1800" i="1" dirty="0" err="1" smtClean="0">
                <a:solidFill>
                  <a:srgbClr val="000099"/>
                </a:solidFill>
              </a:rPr>
              <a:t>спалучаюцца</a:t>
            </a:r>
            <a:r>
              <a:rPr lang="ru-RU" sz="1800" i="1" dirty="0" smtClean="0">
                <a:solidFill>
                  <a:srgbClr val="000099"/>
                </a:solidFill>
              </a:rPr>
              <a:t> </a:t>
            </a:r>
            <a:r>
              <a:rPr lang="ru-RU" sz="1800" i="1" dirty="0" err="1" smtClean="0">
                <a:solidFill>
                  <a:srgbClr val="000099"/>
                </a:solidFill>
              </a:rPr>
              <a:t>гістарычныя</a:t>
            </a:r>
            <a:r>
              <a:rPr lang="ru-RU" sz="1800" i="1" dirty="0" smtClean="0">
                <a:solidFill>
                  <a:srgbClr val="000099"/>
                </a:solidFill>
              </a:rPr>
              <a:t> </a:t>
            </a:r>
            <a:r>
              <a:rPr lang="ru-RU" sz="1800" i="1" dirty="0" err="1" smtClean="0">
                <a:solidFill>
                  <a:srgbClr val="000099"/>
                </a:solidFill>
              </a:rPr>
              <a:t>і</a:t>
            </a:r>
            <a:r>
              <a:rPr lang="ru-RU" sz="1800" i="1" dirty="0" smtClean="0">
                <a:solidFill>
                  <a:srgbClr val="000099"/>
                </a:solidFill>
              </a:rPr>
              <a:t> </a:t>
            </a:r>
            <a:r>
              <a:rPr lang="ru-RU" sz="1800" i="1" dirty="0" err="1" smtClean="0">
                <a:solidFill>
                  <a:srgbClr val="000099"/>
                </a:solidFill>
              </a:rPr>
              <a:t>сучасныя</a:t>
            </a:r>
            <a:r>
              <a:rPr lang="ru-RU" sz="1800" i="1" dirty="0" smtClean="0">
                <a:solidFill>
                  <a:srgbClr val="000099"/>
                </a:solidFill>
              </a:rPr>
              <a:t> </a:t>
            </a:r>
            <a:r>
              <a:rPr lang="ru-RU" sz="1800" i="1" dirty="0" err="1" smtClean="0">
                <a:solidFill>
                  <a:srgbClr val="000099"/>
                </a:solidFill>
              </a:rPr>
              <a:t>часткі</a:t>
            </a:r>
            <a:r>
              <a:rPr lang="ru-RU" sz="1800" i="1" dirty="0" smtClean="0">
                <a:solidFill>
                  <a:srgbClr val="000099"/>
                </a:solidFill>
              </a:rPr>
              <a:t>, </a:t>
            </a:r>
            <a:r>
              <a:rPr lang="ru-RU" sz="1800" i="1" dirty="0" err="1" smtClean="0">
                <a:solidFill>
                  <a:srgbClr val="000099"/>
                </a:solidFill>
              </a:rPr>
              <a:t>пра</a:t>
            </a:r>
            <a:r>
              <a:rPr lang="ru-RU" sz="1800" i="1" dirty="0" smtClean="0">
                <a:solidFill>
                  <a:srgbClr val="000099"/>
                </a:solidFill>
              </a:rPr>
              <a:t> </a:t>
            </a:r>
            <a:r>
              <a:rPr lang="ru-RU" sz="1800" i="1" dirty="0" err="1" smtClean="0">
                <a:solidFill>
                  <a:srgbClr val="000099"/>
                </a:solidFill>
              </a:rPr>
              <a:t>людзей</a:t>
            </a:r>
            <a:r>
              <a:rPr lang="ru-RU" sz="1800" i="1" dirty="0" smtClean="0">
                <a:solidFill>
                  <a:srgbClr val="000099"/>
                </a:solidFill>
              </a:rPr>
              <a:t>, </a:t>
            </a:r>
            <a:r>
              <a:rPr lang="ru-RU" sz="1800" i="1" dirty="0" err="1" smtClean="0">
                <a:solidFill>
                  <a:srgbClr val="000099"/>
                </a:solidFill>
              </a:rPr>
              <a:t>якія</a:t>
            </a:r>
            <a:r>
              <a:rPr lang="ru-RU" sz="1800" i="1" dirty="0" smtClean="0">
                <a:solidFill>
                  <a:srgbClr val="000099"/>
                </a:solidFill>
              </a:rPr>
              <a:t> </a:t>
            </a:r>
            <a:r>
              <a:rPr lang="ru-RU" sz="1800" i="1" dirty="0" err="1" smtClean="0">
                <a:solidFill>
                  <a:srgbClr val="000099"/>
                </a:solidFill>
              </a:rPr>
              <a:t>ўславілі</a:t>
            </a:r>
            <a:r>
              <a:rPr lang="ru-RU" sz="1800" i="1" dirty="0" smtClean="0">
                <a:solidFill>
                  <a:srgbClr val="000099"/>
                </a:solidFill>
              </a:rPr>
              <a:t> не </a:t>
            </a:r>
            <a:r>
              <a:rPr lang="ru-RU" sz="1800" i="1" dirty="0" err="1" smtClean="0">
                <a:solidFill>
                  <a:srgbClr val="000099"/>
                </a:solidFill>
              </a:rPr>
              <a:t>толькі</a:t>
            </a:r>
            <a:r>
              <a:rPr lang="ru-RU" sz="1800" i="1" dirty="0" smtClean="0">
                <a:solidFill>
                  <a:srgbClr val="000099"/>
                </a:solidFill>
              </a:rPr>
              <a:t> </a:t>
            </a:r>
            <a:r>
              <a:rPr lang="ru-RU" sz="1800" i="1" dirty="0" err="1" smtClean="0">
                <a:solidFill>
                  <a:srgbClr val="000099"/>
                </a:solidFill>
              </a:rPr>
              <a:t>Гродзеншчыну</a:t>
            </a:r>
            <a:r>
              <a:rPr lang="ru-RU" sz="1800" i="1" dirty="0" smtClean="0">
                <a:solidFill>
                  <a:srgbClr val="000099"/>
                </a:solidFill>
              </a:rPr>
              <a:t>, </a:t>
            </a:r>
            <a:r>
              <a:rPr lang="ru-RU" sz="1800" i="1" dirty="0" err="1" smtClean="0">
                <a:solidFill>
                  <a:srgbClr val="000099"/>
                </a:solidFill>
              </a:rPr>
              <a:t>але</a:t>
            </a:r>
            <a:r>
              <a:rPr lang="ru-RU" sz="1800" i="1" dirty="0" smtClean="0">
                <a:solidFill>
                  <a:srgbClr val="000099"/>
                </a:solidFill>
              </a:rPr>
              <a:t> </a:t>
            </a:r>
            <a:r>
              <a:rPr lang="ru-RU" sz="1800" i="1" dirty="0" err="1" smtClean="0">
                <a:solidFill>
                  <a:srgbClr val="000099"/>
                </a:solidFill>
              </a:rPr>
              <a:t>і</a:t>
            </a:r>
            <a:r>
              <a:rPr lang="ru-RU" sz="1800" i="1" dirty="0" smtClean="0">
                <a:solidFill>
                  <a:srgbClr val="000099"/>
                </a:solidFill>
              </a:rPr>
              <a:t> </a:t>
            </a:r>
            <a:r>
              <a:rPr lang="ru-RU" sz="1800" i="1" dirty="0" err="1" smtClean="0">
                <a:solidFill>
                  <a:srgbClr val="000099"/>
                </a:solidFill>
              </a:rPr>
              <a:t>ўсю</a:t>
            </a:r>
            <a:r>
              <a:rPr lang="ru-RU" sz="1800" i="1" dirty="0" smtClean="0">
                <a:solidFill>
                  <a:srgbClr val="000099"/>
                </a:solidFill>
              </a:rPr>
              <a:t> нашу </a:t>
            </a:r>
            <a:r>
              <a:rPr lang="ru-RU" sz="1800" i="1" dirty="0" err="1" smtClean="0">
                <a:solidFill>
                  <a:srgbClr val="000099"/>
                </a:solidFill>
              </a:rPr>
              <a:t>краіну</a:t>
            </a:r>
            <a:r>
              <a:rPr lang="ru-RU" sz="1800" i="1" dirty="0" smtClean="0">
                <a:solidFill>
                  <a:srgbClr val="000099"/>
                </a:solidFill>
              </a:rPr>
              <a:t>. </a:t>
            </a:r>
            <a:r>
              <a:rPr lang="ru-RU" sz="1800" i="1" dirty="0" err="1" smtClean="0">
                <a:solidFill>
                  <a:srgbClr val="000099"/>
                </a:solidFill>
              </a:rPr>
              <a:t>Таксама</a:t>
            </a:r>
            <a:r>
              <a:rPr lang="ru-RU" sz="1800" i="1" dirty="0" smtClean="0">
                <a:solidFill>
                  <a:srgbClr val="000099"/>
                </a:solidFill>
              </a:rPr>
              <a:t> </a:t>
            </a:r>
            <a:r>
              <a:rPr lang="ru-RU" sz="1800" i="1" dirty="0" err="1" smtClean="0">
                <a:solidFill>
                  <a:srgbClr val="000099"/>
                </a:solidFill>
              </a:rPr>
              <a:t>кніга</a:t>
            </a:r>
            <a:r>
              <a:rPr lang="ru-RU" sz="1800" i="1" dirty="0" smtClean="0">
                <a:solidFill>
                  <a:srgbClr val="000099"/>
                </a:solidFill>
              </a:rPr>
              <a:t> </a:t>
            </a:r>
            <a:r>
              <a:rPr lang="ru-RU" sz="1800" i="1" dirty="0" err="1" smtClean="0">
                <a:solidFill>
                  <a:srgbClr val="000099"/>
                </a:solidFill>
              </a:rPr>
              <a:t>змяшчае</a:t>
            </a:r>
            <a:r>
              <a:rPr lang="ru-RU" sz="1800" i="1" dirty="0" smtClean="0">
                <a:solidFill>
                  <a:srgbClr val="000099"/>
                </a:solidFill>
              </a:rPr>
              <a:t> </a:t>
            </a:r>
            <a:r>
              <a:rPr lang="ru-RU" sz="1800" i="1" dirty="0" err="1" smtClean="0">
                <a:solidFill>
                  <a:srgbClr val="000099"/>
                </a:solidFill>
              </a:rPr>
              <a:t>пытанні</a:t>
            </a:r>
            <a:r>
              <a:rPr lang="ru-RU" sz="1800" i="1" dirty="0" smtClean="0">
                <a:solidFill>
                  <a:srgbClr val="000099"/>
                </a:solidFill>
              </a:rPr>
              <a:t> </a:t>
            </a:r>
            <a:r>
              <a:rPr lang="ru-RU" sz="1800" i="1" dirty="0" err="1" smtClean="0">
                <a:solidFill>
                  <a:srgbClr val="000099"/>
                </a:solidFill>
              </a:rPr>
              <a:t>і</a:t>
            </a:r>
            <a:r>
              <a:rPr lang="ru-RU" sz="1800" i="1" dirty="0" smtClean="0">
                <a:solidFill>
                  <a:srgbClr val="000099"/>
                </a:solidFill>
              </a:rPr>
              <a:t> </a:t>
            </a:r>
            <a:r>
              <a:rPr lang="ru-RU" sz="1800" i="1" dirty="0" err="1" smtClean="0">
                <a:solidFill>
                  <a:srgbClr val="000099"/>
                </a:solidFill>
              </a:rPr>
              <a:t>заданні</a:t>
            </a:r>
            <a:r>
              <a:rPr lang="ru-RU" sz="1800" i="1" dirty="0" smtClean="0">
                <a:solidFill>
                  <a:srgbClr val="000099"/>
                </a:solidFill>
              </a:rPr>
              <a:t> для </a:t>
            </a:r>
            <a:r>
              <a:rPr lang="ru-RU" sz="1800" i="1" dirty="0" err="1" smtClean="0">
                <a:solidFill>
                  <a:srgbClr val="000099"/>
                </a:solidFill>
              </a:rPr>
              <a:t>замацавання</a:t>
            </a:r>
            <a:r>
              <a:rPr lang="ru-RU" sz="1800" i="1" dirty="0" smtClean="0">
                <a:solidFill>
                  <a:srgbClr val="000099"/>
                </a:solidFill>
              </a:rPr>
              <a:t> </a:t>
            </a:r>
            <a:r>
              <a:rPr lang="ru-RU" sz="1800" i="1" dirty="0" err="1" smtClean="0">
                <a:solidFill>
                  <a:srgbClr val="000099"/>
                </a:solidFill>
              </a:rPr>
              <a:t>чытачамі</a:t>
            </a:r>
            <a:r>
              <a:rPr lang="ru-RU" sz="1800" i="1" dirty="0" smtClean="0">
                <a:solidFill>
                  <a:srgbClr val="000099"/>
                </a:solidFill>
              </a:rPr>
              <a:t> </a:t>
            </a:r>
            <a:r>
              <a:rPr lang="ru-RU" sz="1800" i="1" dirty="0" err="1" smtClean="0">
                <a:solidFill>
                  <a:srgbClr val="000099"/>
                </a:solidFill>
              </a:rPr>
              <a:t>атрыманых</a:t>
            </a:r>
            <a:r>
              <a:rPr lang="ru-RU" sz="1800" i="1" dirty="0" smtClean="0">
                <a:solidFill>
                  <a:srgbClr val="000099"/>
                </a:solidFill>
              </a:rPr>
              <a:t> </a:t>
            </a:r>
            <a:r>
              <a:rPr lang="ru-RU" sz="1800" i="1" dirty="0" err="1" smtClean="0">
                <a:solidFill>
                  <a:srgbClr val="000099"/>
                </a:solidFill>
              </a:rPr>
              <a:t>звестак</a:t>
            </a:r>
            <a:r>
              <a:rPr lang="ru-RU" sz="1800" i="1" dirty="0" smtClean="0">
                <a:solidFill>
                  <a:srgbClr val="000099"/>
                </a:solidFill>
              </a:rPr>
              <a:t>.</a:t>
            </a:r>
            <a:r>
              <a:rPr lang="ru-RU" sz="1800" dirty="0" smtClean="0">
                <a:solidFill>
                  <a:srgbClr val="000099"/>
                </a:solidFill>
              </a:rPr>
              <a:t/>
            </a:r>
            <a:br>
              <a:rPr lang="ru-RU" sz="1800" dirty="0" smtClean="0">
                <a:solidFill>
                  <a:srgbClr val="000099"/>
                </a:solidFill>
              </a:rPr>
            </a:br>
            <a:r>
              <a:rPr lang="ru-RU" sz="1800" dirty="0" smtClean="0">
                <a:solidFill>
                  <a:srgbClr val="000099"/>
                </a:solidFill>
              </a:rPr>
              <a:t/>
            </a:r>
            <a:br>
              <a:rPr lang="ru-RU" sz="1800" dirty="0" smtClean="0">
                <a:solidFill>
                  <a:srgbClr val="000099"/>
                </a:solidFill>
              </a:rPr>
            </a:br>
            <a:r>
              <a:rPr lang="ru-RU" sz="1800" dirty="0" smtClean="0">
                <a:solidFill>
                  <a:srgbClr val="000099"/>
                </a:solidFill>
              </a:rPr>
              <a:t> </a:t>
            </a:r>
            <a:br>
              <a:rPr lang="ru-RU" sz="1800" dirty="0" smtClean="0">
                <a:solidFill>
                  <a:srgbClr val="000099"/>
                </a:solidFill>
              </a:rPr>
            </a:br>
            <a:endParaRPr lang="ru-RU" sz="1800" dirty="0">
              <a:solidFill>
                <a:srgbClr val="000099"/>
              </a:solidFill>
            </a:endParaRPr>
          </a:p>
        </p:txBody>
      </p:sp>
      <p:pic>
        <p:nvPicPr>
          <p:cNvPr id="3074" name="Picture 2" descr="D:\Мои документы\Мои рисунки\10514777_0.jpg"/>
          <p:cNvPicPr>
            <a:picLocks noChangeAspect="1" noChangeArrowheads="1"/>
          </p:cNvPicPr>
          <p:nvPr/>
        </p:nvPicPr>
        <p:blipFill>
          <a:blip r:embed="rId3">
            <a:lum contrast="20000"/>
          </a:blip>
          <a:srcRect/>
          <a:stretch>
            <a:fillRect/>
          </a:stretch>
        </p:blipFill>
        <p:spPr bwMode="auto">
          <a:xfrm>
            <a:off x="214282" y="1000108"/>
            <a:ext cx="4824279" cy="46434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Мои документы\Мои рисунки\c09ffe8bdbe9102bffe10484ce41c865_400x400.png"/>
          <p:cNvPicPr>
            <a:picLocks noChangeAspect="1" noChangeArrowheads="1"/>
          </p:cNvPicPr>
          <p:nvPr/>
        </p:nvPicPr>
        <p:blipFill>
          <a:blip r:embed="rId3">
            <a:lum contrast="30000"/>
          </a:blip>
          <a:srcRect/>
          <a:stretch>
            <a:fillRect/>
          </a:stretch>
        </p:blipFill>
        <p:spPr bwMode="auto">
          <a:xfrm>
            <a:off x="2071670" y="642918"/>
            <a:ext cx="5000660" cy="5000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5643578"/>
            <a:ext cx="8229600" cy="642942"/>
          </a:xfrm>
        </p:spPr>
        <p:txBody>
          <a:bodyPr>
            <a:normAutofit/>
          </a:bodyPr>
          <a:lstStyle/>
          <a:p>
            <a:r>
              <a:rPr lang="ru-RU" sz="2800" i="1" dirty="0" smtClean="0">
                <a:solidFill>
                  <a:srgbClr val="000099"/>
                </a:solidFill>
              </a:rPr>
              <a:t>Герб города</a:t>
            </a:r>
            <a:endParaRPr lang="ru-RU" sz="2800" i="1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6314" y="214290"/>
            <a:ext cx="4143404" cy="6429420"/>
          </a:xfrm>
        </p:spPr>
        <p:txBody>
          <a:bodyPr>
            <a:normAutofit/>
          </a:bodyPr>
          <a:lstStyle/>
          <a:p>
            <a:pPr algn="l"/>
            <a:r>
              <a:rPr lang="ru-RU" sz="1800" dirty="0" smtClean="0">
                <a:solidFill>
                  <a:srgbClr val="000099"/>
                </a:solidFill>
              </a:rPr>
              <a:t>63.3(4Беи-4Гро)</a:t>
            </a:r>
            <a:br>
              <a:rPr lang="ru-RU" sz="1800" dirty="0" smtClean="0">
                <a:solidFill>
                  <a:srgbClr val="000099"/>
                </a:solidFill>
              </a:rPr>
            </a:br>
            <a:r>
              <a:rPr lang="ru-RU" sz="1800" dirty="0" smtClean="0">
                <a:solidFill>
                  <a:srgbClr val="000099"/>
                </a:solidFill>
              </a:rPr>
              <a:t>К33</a:t>
            </a:r>
            <a:br>
              <a:rPr lang="ru-RU" sz="1800" dirty="0" smtClean="0">
                <a:solidFill>
                  <a:srgbClr val="000099"/>
                </a:solidFill>
              </a:rPr>
            </a:br>
            <a:r>
              <a:rPr lang="ru-RU" sz="1800" dirty="0" smtClean="0">
                <a:solidFill>
                  <a:srgbClr val="000099"/>
                </a:solidFill>
              </a:rPr>
              <a:t>Кебич, Людмила Антоновна. </a:t>
            </a:r>
            <a:br>
              <a:rPr lang="ru-RU" sz="1800" dirty="0" smtClean="0">
                <a:solidFill>
                  <a:srgbClr val="000099"/>
                </a:solidFill>
              </a:rPr>
            </a:br>
            <a:r>
              <a:rPr lang="ru-RU" sz="1800" dirty="0" smtClean="0">
                <a:solidFill>
                  <a:srgbClr val="000099"/>
                </a:solidFill>
              </a:rPr>
              <a:t>Гродно - город королей [Текст] : для сред. и ст. </a:t>
            </a:r>
            <a:r>
              <a:rPr lang="ru-RU" sz="1800" dirty="0" err="1" smtClean="0">
                <a:solidFill>
                  <a:srgbClr val="000099"/>
                </a:solidFill>
              </a:rPr>
              <a:t>шк</a:t>
            </a:r>
            <a:r>
              <a:rPr lang="ru-RU" sz="1800" dirty="0" smtClean="0">
                <a:solidFill>
                  <a:srgbClr val="000099"/>
                </a:solidFill>
              </a:rPr>
              <a:t>. возраста / Л. А. Кебич ; [использованы фото О. В. Давидович, А. И. </a:t>
            </a:r>
            <a:r>
              <a:rPr lang="ru-RU" sz="1800" dirty="0" err="1" smtClean="0">
                <a:solidFill>
                  <a:srgbClr val="000099"/>
                </a:solidFill>
              </a:rPr>
              <a:t>Лосминского</a:t>
            </a:r>
            <a:r>
              <a:rPr lang="ru-RU" sz="1800" dirty="0" smtClean="0">
                <a:solidFill>
                  <a:srgbClr val="000099"/>
                </a:solidFill>
              </a:rPr>
              <a:t>]. - Минск : </a:t>
            </a:r>
            <a:r>
              <a:rPr lang="ru-RU" sz="1800" dirty="0" err="1" smtClean="0">
                <a:solidFill>
                  <a:srgbClr val="000099"/>
                </a:solidFill>
              </a:rPr>
              <a:t>Беларуская</a:t>
            </a:r>
            <a:r>
              <a:rPr lang="ru-RU" sz="1800" dirty="0" smtClean="0">
                <a:solidFill>
                  <a:srgbClr val="000099"/>
                </a:solidFill>
              </a:rPr>
              <a:t> </a:t>
            </a:r>
            <a:r>
              <a:rPr lang="ru-RU" sz="1800" dirty="0" err="1" smtClean="0">
                <a:solidFill>
                  <a:srgbClr val="000099"/>
                </a:solidFill>
              </a:rPr>
              <a:t>энцыклапедыя</a:t>
            </a:r>
            <a:r>
              <a:rPr lang="ru-RU" sz="1800" dirty="0" smtClean="0">
                <a:solidFill>
                  <a:srgbClr val="000099"/>
                </a:solidFill>
              </a:rPr>
              <a:t> </a:t>
            </a:r>
            <a:r>
              <a:rPr lang="ru-RU" sz="1800" dirty="0" err="1" smtClean="0">
                <a:solidFill>
                  <a:srgbClr val="000099"/>
                </a:solidFill>
              </a:rPr>
              <a:t>імя</a:t>
            </a:r>
            <a:r>
              <a:rPr lang="ru-RU" sz="1800" dirty="0" smtClean="0">
                <a:solidFill>
                  <a:srgbClr val="000099"/>
                </a:solidFill>
              </a:rPr>
              <a:t> Петруся </a:t>
            </a:r>
            <a:r>
              <a:rPr lang="ru-RU" sz="1800" dirty="0" err="1" smtClean="0">
                <a:solidFill>
                  <a:srgbClr val="000099"/>
                </a:solidFill>
              </a:rPr>
              <a:t>Броўкі</a:t>
            </a:r>
            <a:r>
              <a:rPr lang="ru-RU" sz="1800" dirty="0" smtClean="0">
                <a:solidFill>
                  <a:srgbClr val="000099"/>
                </a:solidFill>
              </a:rPr>
              <a:t>, 2014. - 56 с. : ил.</a:t>
            </a:r>
            <a:br>
              <a:rPr lang="ru-RU" sz="1800" dirty="0" smtClean="0">
                <a:solidFill>
                  <a:srgbClr val="000099"/>
                </a:solidFill>
              </a:rPr>
            </a:br>
            <a:r>
              <a:rPr lang="ru-RU" sz="1800" dirty="0" smtClean="0">
                <a:solidFill>
                  <a:srgbClr val="000099"/>
                </a:solidFill>
              </a:rPr>
              <a:t/>
            </a:r>
            <a:br>
              <a:rPr lang="ru-RU" sz="1800" dirty="0" smtClean="0">
                <a:solidFill>
                  <a:srgbClr val="000099"/>
                </a:solidFill>
              </a:rPr>
            </a:br>
            <a:r>
              <a:rPr lang="ru-RU" sz="1800" i="1" dirty="0" smtClean="0">
                <a:solidFill>
                  <a:srgbClr val="000099"/>
                </a:solidFill>
              </a:rPr>
              <a:t>Новая книга Л. А. Кебич посвящена одному из старейших городов Беларуси – Гродно. Уже во времена Древней Руси город был ее важным бастионом на северо-западном рубеже… У всех любителей  истории и путешествий есть уникальная возможность совершить перемещение во времени, раскрыть неизвестные страницы истории Гродно, ощутить дыхание прошлых столетий и ритм сегодняшних дней…</a:t>
            </a:r>
            <a:endParaRPr lang="ru-RU" sz="1800" i="1" dirty="0">
              <a:solidFill>
                <a:srgbClr val="000099"/>
              </a:solidFill>
            </a:endParaRPr>
          </a:p>
        </p:txBody>
      </p:sp>
      <p:pic>
        <p:nvPicPr>
          <p:cNvPr id="4098" name="Picture 2" descr="D:\Мои документы\Мои рисунки\gorod korolei.jpg"/>
          <p:cNvPicPr>
            <a:picLocks noChangeAspect="1" noChangeArrowheads="1"/>
          </p:cNvPicPr>
          <p:nvPr/>
        </p:nvPicPr>
        <p:blipFill>
          <a:blip r:embed="rId3">
            <a:lum bright="-20000" contrast="10000"/>
          </a:blip>
          <a:srcRect/>
          <a:stretch>
            <a:fillRect/>
          </a:stretch>
        </p:blipFill>
        <p:spPr bwMode="auto">
          <a:xfrm>
            <a:off x="357158" y="571480"/>
            <a:ext cx="4171146" cy="5572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57752" y="357166"/>
            <a:ext cx="4071966" cy="5929354"/>
          </a:xfrm>
        </p:spPr>
        <p:txBody>
          <a:bodyPr>
            <a:noAutofit/>
          </a:bodyPr>
          <a:lstStyle/>
          <a:p>
            <a:pPr algn="l"/>
            <a:r>
              <a:rPr lang="ru-RU" sz="1800" dirty="0" smtClean="0">
                <a:solidFill>
                  <a:srgbClr val="000099"/>
                </a:solidFill>
              </a:rPr>
              <a:t>63.3(4Беи-4Гро)</a:t>
            </a:r>
            <a:br>
              <a:rPr lang="ru-RU" sz="1800" dirty="0" smtClean="0">
                <a:solidFill>
                  <a:srgbClr val="000099"/>
                </a:solidFill>
              </a:rPr>
            </a:br>
            <a:r>
              <a:rPr lang="ru-RU" sz="1800" dirty="0" smtClean="0">
                <a:solidFill>
                  <a:srgbClr val="000099"/>
                </a:solidFill>
              </a:rPr>
              <a:t>Г864</a:t>
            </a:r>
            <a:br>
              <a:rPr lang="ru-RU" sz="1800" dirty="0" smtClean="0">
                <a:solidFill>
                  <a:srgbClr val="000099"/>
                </a:solidFill>
              </a:rPr>
            </a:br>
            <a:r>
              <a:rPr lang="ru-RU" sz="1800" dirty="0" err="1" smtClean="0">
                <a:solidFill>
                  <a:srgbClr val="000099"/>
                </a:solidFill>
              </a:rPr>
              <a:t>Гродназнаўства</a:t>
            </a:r>
            <a:r>
              <a:rPr lang="ru-RU" sz="1800" dirty="0" smtClean="0">
                <a:solidFill>
                  <a:srgbClr val="000099"/>
                </a:solidFill>
              </a:rPr>
              <a:t> : </a:t>
            </a:r>
            <a:r>
              <a:rPr lang="ru-RU" sz="1800" dirty="0" err="1" smtClean="0">
                <a:solidFill>
                  <a:srgbClr val="000099"/>
                </a:solidFill>
              </a:rPr>
              <a:t>Гісторыя</a:t>
            </a:r>
            <a:r>
              <a:rPr lang="ru-RU" sz="1800" dirty="0" smtClean="0">
                <a:solidFill>
                  <a:srgbClr val="000099"/>
                </a:solidFill>
              </a:rPr>
              <a:t> </a:t>
            </a:r>
            <a:r>
              <a:rPr lang="ru-RU" sz="1800" dirty="0" err="1" smtClean="0">
                <a:solidFill>
                  <a:srgbClr val="000099"/>
                </a:solidFill>
              </a:rPr>
              <a:t>еўрапейскага</a:t>
            </a:r>
            <a:r>
              <a:rPr lang="ru-RU" sz="1800" dirty="0" smtClean="0">
                <a:solidFill>
                  <a:srgbClr val="000099"/>
                </a:solidFill>
              </a:rPr>
              <a:t> </a:t>
            </a:r>
            <a:r>
              <a:rPr lang="ru-RU" sz="1800" dirty="0" err="1" smtClean="0">
                <a:solidFill>
                  <a:srgbClr val="000099"/>
                </a:solidFill>
              </a:rPr>
              <a:t>горада</a:t>
            </a:r>
            <a:r>
              <a:rPr lang="ru-RU" sz="1800" dirty="0" smtClean="0">
                <a:solidFill>
                  <a:srgbClr val="000099"/>
                </a:solidFill>
              </a:rPr>
              <a:t> / [</a:t>
            </a:r>
            <a:r>
              <a:rPr lang="ru-RU" sz="1800" dirty="0" err="1" smtClean="0">
                <a:solidFill>
                  <a:srgbClr val="000099"/>
                </a:solidFill>
              </a:rPr>
              <a:t>аўт</a:t>
            </a:r>
            <a:r>
              <a:rPr lang="ru-RU" sz="1800" dirty="0" smtClean="0">
                <a:solidFill>
                  <a:srgbClr val="000099"/>
                </a:solidFill>
              </a:rPr>
              <a:t>. </a:t>
            </a:r>
            <a:r>
              <a:rPr lang="ru-RU" sz="1800" dirty="0" err="1" smtClean="0">
                <a:solidFill>
                  <a:srgbClr val="000099"/>
                </a:solidFill>
              </a:rPr>
              <a:t>тэкста</a:t>
            </a:r>
            <a:r>
              <a:rPr lang="ru-RU" sz="1800" dirty="0" smtClean="0">
                <a:solidFill>
                  <a:srgbClr val="000099"/>
                </a:solidFill>
              </a:rPr>
              <a:t>: </a:t>
            </a:r>
            <a:r>
              <a:rPr lang="ru-RU" sz="1800" dirty="0" err="1" smtClean="0">
                <a:solidFill>
                  <a:srgbClr val="000099"/>
                </a:solidFill>
              </a:rPr>
              <a:t>Госцеў</a:t>
            </a:r>
            <a:r>
              <a:rPr lang="ru-RU" sz="1800" dirty="0" smtClean="0">
                <a:solidFill>
                  <a:srgbClr val="000099"/>
                </a:solidFill>
              </a:rPr>
              <a:t> Алесь </a:t>
            </a:r>
            <a:r>
              <a:rPr lang="ru-RU" sz="1800" dirty="0" err="1" smtClean="0">
                <a:solidFill>
                  <a:srgbClr val="000099"/>
                </a:solidFill>
              </a:rPr>
              <a:t>і</a:t>
            </a:r>
            <a:r>
              <a:rPr lang="ru-RU" sz="1800" dirty="0" smtClean="0">
                <a:solidFill>
                  <a:srgbClr val="000099"/>
                </a:solidFill>
              </a:rPr>
              <a:t> </a:t>
            </a:r>
            <a:r>
              <a:rPr lang="ru-RU" sz="1800" dirty="0" err="1" smtClean="0">
                <a:solidFill>
                  <a:srgbClr val="000099"/>
                </a:solidFill>
              </a:rPr>
              <a:t>інш</a:t>
            </a:r>
            <a:r>
              <a:rPr lang="ru-RU" sz="1800" dirty="0" smtClean="0">
                <a:solidFill>
                  <a:srgbClr val="000099"/>
                </a:solidFill>
              </a:rPr>
              <a:t>. ; </a:t>
            </a:r>
            <a:r>
              <a:rPr lang="ru-RU" sz="1800" dirty="0" err="1" smtClean="0">
                <a:solidFill>
                  <a:srgbClr val="000099"/>
                </a:solidFill>
              </a:rPr>
              <a:t>рэд</a:t>
            </a:r>
            <a:r>
              <a:rPr lang="ru-RU" sz="1800" dirty="0" smtClean="0">
                <a:solidFill>
                  <a:srgbClr val="000099"/>
                </a:solidFill>
              </a:rPr>
              <a:t>.: </a:t>
            </a:r>
            <a:r>
              <a:rPr lang="ru-RU" sz="1800" dirty="0" err="1" smtClean="0">
                <a:solidFill>
                  <a:srgbClr val="000099"/>
                </a:solidFill>
              </a:rPr>
              <a:t>Карнялюк</a:t>
            </a:r>
            <a:r>
              <a:rPr lang="ru-RU" sz="1800" dirty="0" smtClean="0">
                <a:solidFill>
                  <a:srgbClr val="000099"/>
                </a:solidFill>
              </a:rPr>
              <a:t> </a:t>
            </a:r>
            <a:r>
              <a:rPr lang="ru-RU" sz="1800" dirty="0" err="1" smtClean="0">
                <a:solidFill>
                  <a:srgbClr val="000099"/>
                </a:solidFill>
              </a:rPr>
              <a:t>Віталь</a:t>
            </a:r>
            <a:r>
              <a:rPr lang="ru-RU" sz="1800" dirty="0" smtClean="0">
                <a:solidFill>
                  <a:srgbClr val="000099"/>
                </a:solidFill>
              </a:rPr>
              <a:t>, Швед, </a:t>
            </a:r>
            <a:r>
              <a:rPr lang="ru-RU" sz="1800" dirty="0" err="1" smtClean="0">
                <a:solidFill>
                  <a:srgbClr val="000099"/>
                </a:solidFill>
              </a:rPr>
              <a:t>Вячаслаў</a:t>
            </a:r>
            <a:r>
              <a:rPr lang="ru-RU" sz="1800" dirty="0" smtClean="0">
                <a:solidFill>
                  <a:srgbClr val="000099"/>
                </a:solidFill>
              </a:rPr>
              <a:t> ]. - </a:t>
            </a:r>
            <a:r>
              <a:rPr lang="ru-RU" sz="1800" dirty="0" err="1" smtClean="0">
                <a:solidFill>
                  <a:srgbClr val="000099"/>
                </a:solidFill>
              </a:rPr>
              <a:t>Гародня</a:t>
            </a:r>
            <a:r>
              <a:rPr lang="ru-RU" sz="1800" dirty="0" smtClean="0">
                <a:solidFill>
                  <a:srgbClr val="000099"/>
                </a:solidFill>
              </a:rPr>
              <a:t> ; </a:t>
            </a:r>
            <a:r>
              <a:rPr lang="en-US" sz="1800" dirty="0" smtClean="0">
                <a:solidFill>
                  <a:srgbClr val="000099"/>
                </a:solidFill>
              </a:rPr>
              <a:t>Wroclaw : </a:t>
            </a:r>
            <a:r>
              <a:rPr lang="en-US" sz="1800" dirty="0" err="1" smtClean="0">
                <a:solidFill>
                  <a:srgbClr val="000099"/>
                </a:solidFill>
              </a:rPr>
              <a:t>Wroclawska</a:t>
            </a:r>
            <a:r>
              <a:rPr lang="en-US" sz="1800" dirty="0" smtClean="0">
                <a:solidFill>
                  <a:srgbClr val="000099"/>
                </a:solidFill>
              </a:rPr>
              <a:t> </a:t>
            </a:r>
            <a:r>
              <a:rPr lang="en-US" sz="1800" dirty="0" err="1" smtClean="0">
                <a:solidFill>
                  <a:srgbClr val="000099"/>
                </a:solidFill>
              </a:rPr>
              <a:t>Drukarnia</a:t>
            </a:r>
            <a:r>
              <a:rPr lang="en-US" sz="1800" dirty="0" smtClean="0">
                <a:solidFill>
                  <a:srgbClr val="000099"/>
                </a:solidFill>
              </a:rPr>
              <a:t> </a:t>
            </a:r>
            <a:r>
              <a:rPr lang="en-US" sz="1800" dirty="0" err="1" smtClean="0">
                <a:solidFill>
                  <a:srgbClr val="000099"/>
                </a:solidFill>
              </a:rPr>
              <a:t>Naukowa</a:t>
            </a:r>
            <a:r>
              <a:rPr lang="en-US" sz="1800" dirty="0" smtClean="0">
                <a:solidFill>
                  <a:srgbClr val="000099"/>
                </a:solidFill>
              </a:rPr>
              <a:t> PAN, 2012. - 339 </a:t>
            </a:r>
            <a:r>
              <a:rPr lang="ru-RU" sz="1800" dirty="0" smtClean="0">
                <a:solidFill>
                  <a:srgbClr val="000099"/>
                </a:solidFill>
              </a:rPr>
              <a:t>с. : ил. - (</a:t>
            </a:r>
            <a:r>
              <a:rPr lang="ru-RU" sz="1800" dirty="0" err="1" smtClean="0">
                <a:solidFill>
                  <a:srgbClr val="000099"/>
                </a:solidFill>
              </a:rPr>
              <a:t>Гарадзенская</a:t>
            </a:r>
            <a:r>
              <a:rPr lang="ru-RU" sz="1800" dirty="0" smtClean="0">
                <a:solidFill>
                  <a:srgbClr val="000099"/>
                </a:solidFill>
              </a:rPr>
              <a:t> </a:t>
            </a:r>
            <a:r>
              <a:rPr lang="ru-RU" sz="1800" dirty="0" err="1" smtClean="0">
                <a:solidFill>
                  <a:srgbClr val="000099"/>
                </a:solidFill>
              </a:rPr>
              <a:t>бібліятэка</a:t>
            </a:r>
            <a:r>
              <a:rPr lang="ru-RU" sz="1800" dirty="0" smtClean="0">
                <a:solidFill>
                  <a:srgbClr val="000099"/>
                </a:solidFill>
              </a:rPr>
              <a:t> ; кн. 15). </a:t>
            </a:r>
            <a:r>
              <a:rPr lang="en-US" sz="1800" dirty="0" smtClean="0">
                <a:solidFill>
                  <a:srgbClr val="000099"/>
                </a:solidFill>
              </a:rPr>
              <a:t/>
            </a:r>
            <a:br>
              <a:rPr lang="en-US" sz="1800" dirty="0" smtClean="0">
                <a:solidFill>
                  <a:srgbClr val="000099"/>
                </a:solidFill>
              </a:rPr>
            </a:br>
            <a:r>
              <a:rPr lang="en-US" sz="1800" dirty="0" smtClean="0">
                <a:solidFill>
                  <a:srgbClr val="000099"/>
                </a:solidFill>
              </a:rPr>
              <a:t/>
            </a:r>
            <a:br>
              <a:rPr lang="en-US" sz="1800" dirty="0" smtClean="0">
                <a:solidFill>
                  <a:srgbClr val="000099"/>
                </a:solidFill>
              </a:rPr>
            </a:br>
            <a:r>
              <a:rPr lang="be-BY" sz="1800" i="1" dirty="0" smtClean="0">
                <a:solidFill>
                  <a:srgbClr val="000099"/>
                </a:solidFill>
              </a:rPr>
              <a:t>Гістарычнае “Гродназнаўства” – гэта аповед пра гродзенскія эпізоды біяграфій вялікіга князя Вітаўта і караля Стэфана Баторыя, змагароў за вольнасць Тадэвуша Кастюшкі і Кастуся Каліноўскага, вядомых дойлідаў Пятра Міланега і Джузепе Сака, рэфарматара Антонія Тызенгаўза і славутых літаратараў Элізы Ажэшкі і Васіля Быкава ды іншых вядомых гістарычных персанажаў і герояў.</a:t>
            </a:r>
            <a:endParaRPr lang="ru-RU" sz="1800" i="1" dirty="0">
              <a:solidFill>
                <a:srgbClr val="000099"/>
              </a:solidFill>
            </a:endParaRPr>
          </a:p>
        </p:txBody>
      </p:sp>
      <p:pic>
        <p:nvPicPr>
          <p:cNvPr id="5122" name="Picture 2" descr="D:\Мои документы\Мои рисунки\201206_26.jpg"/>
          <p:cNvPicPr>
            <a:picLocks noChangeAspect="1" noChangeArrowheads="1"/>
          </p:cNvPicPr>
          <p:nvPr/>
        </p:nvPicPr>
        <p:blipFill>
          <a:blip r:embed="rId3" cstate="print">
            <a:lum contrast="40000"/>
          </a:blip>
          <a:srcRect/>
          <a:stretch>
            <a:fillRect/>
          </a:stretch>
        </p:blipFill>
        <p:spPr bwMode="auto">
          <a:xfrm>
            <a:off x="285719" y="472061"/>
            <a:ext cx="4229388" cy="58858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57752" y="357166"/>
            <a:ext cx="4071966" cy="6215106"/>
          </a:xfrm>
        </p:spPr>
        <p:txBody>
          <a:bodyPr>
            <a:normAutofit/>
          </a:bodyPr>
          <a:lstStyle/>
          <a:p>
            <a:pPr algn="l"/>
            <a:r>
              <a:rPr lang="ru-RU" sz="1800" dirty="0" smtClean="0">
                <a:solidFill>
                  <a:srgbClr val="000099"/>
                </a:solidFill>
              </a:rPr>
              <a:t>63.3(4Беи-4Гро)</a:t>
            </a:r>
            <a:br>
              <a:rPr lang="ru-RU" sz="1800" dirty="0" smtClean="0">
                <a:solidFill>
                  <a:srgbClr val="000099"/>
                </a:solidFill>
              </a:rPr>
            </a:br>
            <a:r>
              <a:rPr lang="ru-RU" sz="1800" dirty="0" smtClean="0">
                <a:solidFill>
                  <a:srgbClr val="000099"/>
                </a:solidFill>
              </a:rPr>
              <a:t>П855</a:t>
            </a:r>
            <a:br>
              <a:rPr lang="ru-RU" sz="1800" dirty="0" smtClean="0">
                <a:solidFill>
                  <a:srgbClr val="000099"/>
                </a:solidFill>
              </a:rPr>
            </a:br>
            <a:r>
              <a:rPr lang="ru-RU" sz="1800" dirty="0" err="1" smtClean="0">
                <a:solidFill>
                  <a:srgbClr val="000099"/>
                </a:solidFill>
              </a:rPr>
              <a:t>Прынёманне</a:t>
            </a:r>
            <a:r>
              <a:rPr lang="ru-RU" sz="1800" dirty="0" smtClean="0">
                <a:solidFill>
                  <a:srgbClr val="000099"/>
                </a:solidFill>
              </a:rPr>
              <a:t> : Гродзенская </a:t>
            </a:r>
            <a:r>
              <a:rPr lang="ru-RU" sz="1800" dirty="0" err="1" smtClean="0">
                <a:solidFill>
                  <a:srgbClr val="000099"/>
                </a:solidFill>
              </a:rPr>
              <a:t>вобласць</a:t>
            </a:r>
            <a:r>
              <a:rPr lang="ru-RU" sz="1800" dirty="0" smtClean="0">
                <a:solidFill>
                  <a:srgbClr val="000099"/>
                </a:solidFill>
              </a:rPr>
              <a:t> : [</a:t>
            </a:r>
            <a:r>
              <a:rPr lang="ru-RU" sz="1800" dirty="0" err="1" smtClean="0">
                <a:solidFill>
                  <a:srgbClr val="000099"/>
                </a:solidFill>
              </a:rPr>
              <a:t>фотаальбом</a:t>
            </a:r>
            <a:r>
              <a:rPr lang="ru-RU" sz="1800" dirty="0" smtClean="0">
                <a:solidFill>
                  <a:srgbClr val="000099"/>
                </a:solidFill>
              </a:rPr>
              <a:t> = </a:t>
            </a:r>
            <a:r>
              <a:rPr lang="ru-RU" sz="1800" dirty="0" err="1" smtClean="0">
                <a:solidFill>
                  <a:srgbClr val="000099"/>
                </a:solidFill>
              </a:rPr>
              <a:t>Принеманье</a:t>
            </a:r>
            <a:r>
              <a:rPr lang="ru-RU" sz="1800" dirty="0" smtClean="0">
                <a:solidFill>
                  <a:srgbClr val="000099"/>
                </a:solidFill>
              </a:rPr>
              <a:t> : Гродненская область = </a:t>
            </a:r>
            <a:r>
              <a:rPr lang="en-US" sz="1800" dirty="0" err="1" smtClean="0">
                <a:solidFill>
                  <a:srgbClr val="000099"/>
                </a:solidFill>
              </a:rPr>
              <a:t>Niemanland</a:t>
            </a:r>
            <a:r>
              <a:rPr lang="en-US" sz="1800" dirty="0" smtClean="0">
                <a:solidFill>
                  <a:srgbClr val="000099"/>
                </a:solidFill>
              </a:rPr>
              <a:t> : Grodno region / </a:t>
            </a:r>
            <a:r>
              <a:rPr lang="ru-RU" sz="1800" dirty="0" smtClean="0">
                <a:solidFill>
                  <a:srgbClr val="000099"/>
                </a:solidFill>
              </a:rPr>
              <a:t>уклад. </a:t>
            </a:r>
            <a:r>
              <a:rPr lang="ru-RU" sz="1800" dirty="0" err="1" smtClean="0">
                <a:solidFill>
                  <a:srgbClr val="000099"/>
                </a:solidFill>
              </a:rPr>
              <a:t>і</a:t>
            </a:r>
            <a:r>
              <a:rPr lang="ru-RU" sz="1800" dirty="0" smtClean="0">
                <a:solidFill>
                  <a:srgbClr val="000099"/>
                </a:solidFill>
              </a:rPr>
              <a:t> </a:t>
            </a:r>
            <a:r>
              <a:rPr lang="ru-RU" sz="1800" dirty="0" err="1" smtClean="0">
                <a:solidFill>
                  <a:srgbClr val="000099"/>
                </a:solidFill>
              </a:rPr>
              <a:t>аўтар</a:t>
            </a:r>
            <a:r>
              <a:rPr lang="ru-RU" sz="1800" dirty="0" smtClean="0">
                <a:solidFill>
                  <a:srgbClr val="000099"/>
                </a:solidFill>
              </a:rPr>
              <a:t> </a:t>
            </a:r>
            <a:r>
              <a:rPr lang="ru-RU" sz="1800" dirty="0" err="1" smtClean="0">
                <a:solidFill>
                  <a:srgbClr val="000099"/>
                </a:solidFill>
              </a:rPr>
              <a:t>подпісаў</a:t>
            </a:r>
            <a:r>
              <a:rPr lang="ru-RU" sz="1800" dirty="0" smtClean="0">
                <a:solidFill>
                  <a:srgbClr val="000099"/>
                </a:solidFill>
              </a:rPr>
              <a:t> А. І. </a:t>
            </a:r>
            <a:r>
              <a:rPr lang="ru-RU" sz="1800" dirty="0" err="1" smtClean="0">
                <a:solidFill>
                  <a:srgbClr val="000099"/>
                </a:solidFill>
              </a:rPr>
              <a:t>Ласмінскі</a:t>
            </a:r>
            <a:r>
              <a:rPr lang="ru-RU" sz="1800" dirty="0" smtClean="0">
                <a:solidFill>
                  <a:srgbClr val="000099"/>
                </a:solidFill>
              </a:rPr>
              <a:t> ; </a:t>
            </a:r>
            <a:r>
              <a:rPr lang="ru-RU" sz="1800" dirty="0" err="1" smtClean="0">
                <a:solidFill>
                  <a:srgbClr val="000099"/>
                </a:solidFill>
              </a:rPr>
              <a:t>аўтар</a:t>
            </a:r>
            <a:r>
              <a:rPr lang="ru-RU" sz="1800" dirty="0" smtClean="0">
                <a:solidFill>
                  <a:srgbClr val="000099"/>
                </a:solidFill>
              </a:rPr>
              <a:t> </a:t>
            </a:r>
            <a:r>
              <a:rPr lang="ru-RU" sz="1800" dirty="0" err="1" smtClean="0">
                <a:solidFill>
                  <a:srgbClr val="000099"/>
                </a:solidFill>
              </a:rPr>
              <a:t>тэксту</a:t>
            </a:r>
            <a:r>
              <a:rPr lang="ru-RU" sz="1800" dirty="0" smtClean="0">
                <a:solidFill>
                  <a:srgbClr val="000099"/>
                </a:solidFill>
              </a:rPr>
              <a:t> В. В. Швед ; мастак Т. П. </a:t>
            </a:r>
            <a:r>
              <a:rPr lang="ru-RU" sz="1800" dirty="0" err="1" smtClean="0">
                <a:solidFill>
                  <a:srgbClr val="000099"/>
                </a:solidFill>
              </a:rPr>
              <a:t>Гушча</a:t>
            </a:r>
            <a:r>
              <a:rPr lang="ru-RU" sz="1800" dirty="0" smtClean="0">
                <a:solidFill>
                  <a:srgbClr val="000099"/>
                </a:solidFill>
              </a:rPr>
              <a:t> ; пер. на англ. </a:t>
            </a:r>
            <a:r>
              <a:rPr lang="ru-RU" sz="1800" dirty="0" err="1" smtClean="0">
                <a:solidFill>
                  <a:srgbClr val="000099"/>
                </a:solidFill>
              </a:rPr>
              <a:t>мову</a:t>
            </a:r>
            <a:r>
              <a:rPr lang="ru-RU" sz="1800" dirty="0" smtClean="0">
                <a:solidFill>
                  <a:srgbClr val="000099"/>
                </a:solidFill>
              </a:rPr>
              <a:t> Н. М. </a:t>
            </a:r>
            <a:r>
              <a:rPr lang="ru-RU" sz="1800" dirty="0" err="1" smtClean="0">
                <a:solidFill>
                  <a:srgbClr val="000099"/>
                </a:solidFill>
              </a:rPr>
              <a:t>Дземіхава</a:t>
            </a:r>
            <a:r>
              <a:rPr lang="ru-RU" sz="1800" dirty="0" smtClean="0">
                <a:solidFill>
                  <a:srgbClr val="000099"/>
                </a:solidFill>
              </a:rPr>
              <a:t>]. - 2-е </a:t>
            </a:r>
            <a:r>
              <a:rPr lang="ru-RU" sz="1800" dirty="0" err="1" smtClean="0">
                <a:solidFill>
                  <a:srgbClr val="000099"/>
                </a:solidFill>
              </a:rPr>
              <a:t>выд</a:t>
            </a:r>
            <a:r>
              <a:rPr lang="ru-RU" sz="1800" dirty="0" smtClean="0">
                <a:solidFill>
                  <a:srgbClr val="000099"/>
                </a:solidFill>
              </a:rPr>
              <a:t>. - </a:t>
            </a:r>
            <a:r>
              <a:rPr lang="ru-RU" sz="1800" dirty="0" err="1" smtClean="0">
                <a:solidFill>
                  <a:srgbClr val="000099"/>
                </a:solidFill>
              </a:rPr>
              <a:t>Мінск</a:t>
            </a:r>
            <a:r>
              <a:rPr lang="ru-RU" sz="1800" dirty="0" smtClean="0">
                <a:solidFill>
                  <a:srgbClr val="000099"/>
                </a:solidFill>
              </a:rPr>
              <a:t> : Беларусь, 2007. - 246, [1] с. - На </a:t>
            </a:r>
            <a:r>
              <a:rPr lang="ru-RU" sz="1800" dirty="0" err="1" smtClean="0">
                <a:solidFill>
                  <a:srgbClr val="000099"/>
                </a:solidFill>
              </a:rPr>
              <a:t>беларус</a:t>
            </a:r>
            <a:r>
              <a:rPr lang="ru-RU" sz="1800" dirty="0" smtClean="0">
                <a:solidFill>
                  <a:srgbClr val="000099"/>
                </a:solidFill>
              </a:rPr>
              <a:t>., рус., англ. </a:t>
            </a:r>
            <a:r>
              <a:rPr lang="ru-RU" sz="1800" dirty="0" err="1" smtClean="0">
                <a:solidFill>
                  <a:srgbClr val="000099"/>
                </a:solidFill>
              </a:rPr>
              <a:t>мовах</a:t>
            </a:r>
            <a:r>
              <a:rPr lang="ru-RU" sz="1800" dirty="0" smtClean="0">
                <a:solidFill>
                  <a:srgbClr val="000099"/>
                </a:solidFill>
              </a:rPr>
              <a:t>.</a:t>
            </a:r>
            <a:br>
              <a:rPr lang="ru-RU" sz="1800" dirty="0" smtClean="0">
                <a:solidFill>
                  <a:srgbClr val="000099"/>
                </a:solidFill>
              </a:rPr>
            </a:br>
            <a:r>
              <a:rPr lang="ru-RU" sz="1800" dirty="0" smtClean="0">
                <a:solidFill>
                  <a:srgbClr val="000099"/>
                </a:solidFill>
              </a:rPr>
              <a:t/>
            </a:r>
            <a:br>
              <a:rPr lang="ru-RU" sz="1800" dirty="0" smtClean="0">
                <a:solidFill>
                  <a:srgbClr val="000099"/>
                </a:solidFill>
              </a:rPr>
            </a:br>
            <a:r>
              <a:rPr lang="ru-RU" sz="1800" i="1" dirty="0" err="1" smtClean="0">
                <a:solidFill>
                  <a:srgbClr val="000099"/>
                </a:solidFill>
              </a:rPr>
              <a:t>Гісторыя</a:t>
            </a:r>
            <a:r>
              <a:rPr lang="ru-RU" sz="1800" i="1" dirty="0" smtClean="0">
                <a:solidFill>
                  <a:srgbClr val="000099"/>
                </a:solidFill>
              </a:rPr>
              <a:t> </a:t>
            </a:r>
            <a:r>
              <a:rPr lang="ru-RU" sz="1800" i="1" dirty="0" err="1" smtClean="0">
                <a:solidFill>
                  <a:srgbClr val="000099"/>
                </a:solidFill>
              </a:rPr>
              <a:t>Гродзеншчыны</a:t>
            </a:r>
            <a:r>
              <a:rPr lang="ru-RU" sz="1800" i="1" dirty="0" smtClean="0">
                <a:solidFill>
                  <a:srgbClr val="000099"/>
                </a:solidFill>
              </a:rPr>
              <a:t> </a:t>
            </a:r>
            <a:r>
              <a:rPr lang="ru-RU" sz="1800" i="1" dirty="0" err="1" smtClean="0">
                <a:solidFill>
                  <a:srgbClr val="000099"/>
                </a:solidFill>
              </a:rPr>
              <a:t>пачынае</a:t>
            </a:r>
            <a:r>
              <a:rPr lang="ru-RU" sz="1800" i="1" dirty="0" smtClean="0">
                <a:solidFill>
                  <a:srgbClr val="000099"/>
                </a:solidFill>
              </a:rPr>
              <a:t> свой </a:t>
            </a:r>
            <a:r>
              <a:rPr lang="ru-RU" sz="1800" i="1" dirty="0" err="1" smtClean="0">
                <a:solidFill>
                  <a:srgbClr val="000099"/>
                </a:solidFill>
              </a:rPr>
              <a:t>адлік</a:t>
            </a:r>
            <a:r>
              <a:rPr lang="ru-RU" sz="1800" i="1" dirty="0" smtClean="0">
                <a:solidFill>
                  <a:srgbClr val="000099"/>
                </a:solidFill>
              </a:rPr>
              <a:t> у </a:t>
            </a:r>
            <a:r>
              <a:rPr lang="ru-RU" sz="1800" i="1" dirty="0" err="1" smtClean="0">
                <a:solidFill>
                  <a:srgbClr val="000099"/>
                </a:solidFill>
              </a:rPr>
              <a:t>глыбіні</a:t>
            </a:r>
            <a:r>
              <a:rPr lang="ru-RU" sz="1800" i="1" dirty="0" smtClean="0">
                <a:solidFill>
                  <a:srgbClr val="000099"/>
                </a:solidFill>
              </a:rPr>
              <a:t> </a:t>
            </a:r>
            <a:r>
              <a:rPr lang="ru-RU" sz="1800" i="1" dirty="0" err="1" smtClean="0">
                <a:solidFill>
                  <a:srgbClr val="000099"/>
                </a:solidFill>
              </a:rPr>
              <a:t>стагоддзяў</a:t>
            </a:r>
            <a:r>
              <a:rPr lang="ru-RU" sz="1800" i="1" dirty="0" smtClean="0">
                <a:solidFill>
                  <a:srgbClr val="000099"/>
                </a:solidFill>
              </a:rPr>
              <a:t>. </a:t>
            </a:r>
            <a:r>
              <a:rPr lang="ru-RU" sz="1800" i="1" dirty="0" err="1" smtClean="0">
                <a:solidFill>
                  <a:srgbClr val="000099"/>
                </a:solidFill>
              </a:rPr>
              <a:t>Прапануем</a:t>
            </a:r>
            <a:r>
              <a:rPr lang="ru-RU" sz="1800" i="1" dirty="0" smtClean="0">
                <a:solidFill>
                  <a:srgbClr val="000099"/>
                </a:solidFill>
              </a:rPr>
              <a:t> </a:t>
            </a:r>
            <a:r>
              <a:rPr lang="ru-RU" sz="1800" i="1" dirty="0" err="1" smtClean="0">
                <a:solidFill>
                  <a:srgbClr val="000099"/>
                </a:solidFill>
              </a:rPr>
              <a:t>кароткую</a:t>
            </a:r>
            <a:r>
              <a:rPr lang="ru-RU" sz="1800" i="1" dirty="0" smtClean="0">
                <a:solidFill>
                  <a:srgbClr val="000099"/>
                </a:solidFill>
              </a:rPr>
              <a:t> </a:t>
            </a:r>
            <a:r>
              <a:rPr lang="ru-RU" sz="1800" i="1" dirty="0" err="1" smtClean="0">
                <a:solidFill>
                  <a:srgbClr val="000099"/>
                </a:solidFill>
              </a:rPr>
              <a:t>гісторыю</a:t>
            </a:r>
            <a:r>
              <a:rPr lang="ru-RU" sz="1800" i="1" dirty="0" smtClean="0">
                <a:solidFill>
                  <a:srgbClr val="000099"/>
                </a:solidFill>
              </a:rPr>
              <a:t> </a:t>
            </a:r>
            <a:r>
              <a:rPr lang="ru-RU" sz="1800" i="1" dirty="0" err="1" smtClean="0">
                <a:solidFill>
                  <a:srgbClr val="000099"/>
                </a:solidFill>
              </a:rPr>
              <a:t>Гродзенчшыны</a:t>
            </a:r>
            <a:r>
              <a:rPr lang="ru-RU" sz="1800" i="1" dirty="0" smtClean="0">
                <a:solidFill>
                  <a:srgbClr val="000099"/>
                </a:solidFill>
              </a:rPr>
              <a:t>, </a:t>
            </a:r>
            <a:r>
              <a:rPr lang="ru-RU" sz="1800" i="1" dirty="0" err="1" smtClean="0">
                <a:solidFill>
                  <a:srgbClr val="000099"/>
                </a:solidFill>
              </a:rPr>
              <a:t>умоўна</a:t>
            </a:r>
            <a:r>
              <a:rPr lang="ru-RU" sz="1800" i="1" dirty="0" smtClean="0">
                <a:solidFill>
                  <a:srgbClr val="000099"/>
                </a:solidFill>
              </a:rPr>
              <a:t> </a:t>
            </a:r>
            <a:r>
              <a:rPr lang="ru-RU" sz="1800" i="1" dirty="0" err="1" smtClean="0">
                <a:solidFill>
                  <a:srgbClr val="000099"/>
                </a:solidFill>
              </a:rPr>
              <a:t>сістэматызаваную</a:t>
            </a:r>
            <a:r>
              <a:rPr lang="ru-RU" sz="1800" i="1" dirty="0" smtClean="0">
                <a:solidFill>
                  <a:srgbClr val="000099"/>
                </a:solidFill>
              </a:rPr>
              <a:t> па </a:t>
            </a:r>
            <a:r>
              <a:rPr lang="ru-RU" sz="1800" i="1" dirty="0" err="1" smtClean="0">
                <a:solidFill>
                  <a:srgbClr val="000099"/>
                </a:solidFill>
              </a:rPr>
              <a:t>васьмі</a:t>
            </a:r>
            <a:r>
              <a:rPr lang="ru-RU" sz="1800" i="1" dirty="0" smtClean="0">
                <a:solidFill>
                  <a:srgbClr val="000099"/>
                </a:solidFill>
              </a:rPr>
              <a:t> этапах, </a:t>
            </a:r>
            <a:r>
              <a:rPr lang="ru-RU" sz="1800" i="1" dirty="0" err="1" smtClean="0">
                <a:solidFill>
                  <a:srgbClr val="000099"/>
                </a:solidFill>
              </a:rPr>
              <a:t>каб</a:t>
            </a:r>
            <a:r>
              <a:rPr lang="ru-RU" sz="1800" i="1" dirty="0" smtClean="0">
                <a:solidFill>
                  <a:srgbClr val="000099"/>
                </a:solidFill>
              </a:rPr>
              <a:t> </a:t>
            </a:r>
            <a:r>
              <a:rPr lang="ru-RU" sz="1800" i="1" dirty="0" err="1" smtClean="0">
                <a:solidFill>
                  <a:srgbClr val="000099"/>
                </a:solidFill>
              </a:rPr>
              <a:t>нашаму</a:t>
            </a:r>
            <a:r>
              <a:rPr lang="ru-RU" sz="1800" i="1" dirty="0" smtClean="0">
                <a:solidFill>
                  <a:srgbClr val="000099"/>
                </a:solidFill>
              </a:rPr>
              <a:t> </a:t>
            </a:r>
            <a:r>
              <a:rPr lang="ru-RU" sz="1800" i="1" dirty="0" err="1" smtClean="0">
                <a:solidFill>
                  <a:srgbClr val="000099"/>
                </a:solidFill>
              </a:rPr>
              <a:t>чытачу</a:t>
            </a:r>
            <a:r>
              <a:rPr lang="ru-RU" sz="1800" i="1" dirty="0" smtClean="0">
                <a:solidFill>
                  <a:srgbClr val="000099"/>
                </a:solidFill>
              </a:rPr>
              <a:t> было </a:t>
            </a:r>
            <a:r>
              <a:rPr lang="ru-RU" sz="1800" i="1" dirty="0" err="1" smtClean="0">
                <a:solidFill>
                  <a:srgbClr val="000099"/>
                </a:solidFill>
              </a:rPr>
              <a:t>лепей</a:t>
            </a:r>
            <a:r>
              <a:rPr lang="ru-RU" sz="1800" i="1" dirty="0" smtClean="0">
                <a:solidFill>
                  <a:srgbClr val="000099"/>
                </a:solidFill>
              </a:rPr>
              <a:t> </a:t>
            </a:r>
            <a:r>
              <a:rPr lang="ru-RU" sz="1800" i="1" dirty="0" err="1" smtClean="0">
                <a:solidFill>
                  <a:srgbClr val="000099"/>
                </a:solidFill>
              </a:rPr>
              <a:t>арыентавацца</a:t>
            </a:r>
            <a:r>
              <a:rPr lang="ru-RU" sz="1800" i="1" dirty="0" smtClean="0">
                <a:solidFill>
                  <a:srgbClr val="000099"/>
                </a:solidFill>
              </a:rPr>
              <a:t> </a:t>
            </a:r>
            <a:r>
              <a:rPr lang="ru-RU" sz="1800" i="1" dirty="0" err="1" smtClean="0">
                <a:solidFill>
                  <a:srgbClr val="000099"/>
                </a:solidFill>
              </a:rPr>
              <a:t>ў</a:t>
            </a:r>
            <a:r>
              <a:rPr lang="ru-RU" sz="1800" i="1" dirty="0" smtClean="0">
                <a:solidFill>
                  <a:srgbClr val="000099"/>
                </a:solidFill>
              </a:rPr>
              <a:t> </a:t>
            </a:r>
            <a:r>
              <a:rPr lang="ru-RU" sz="1800" i="1" dirty="0" err="1" smtClean="0">
                <a:solidFill>
                  <a:srgbClr val="000099"/>
                </a:solidFill>
              </a:rPr>
              <a:t>зменах</a:t>
            </a:r>
            <a:r>
              <a:rPr lang="ru-RU" sz="1800" i="1" dirty="0" smtClean="0">
                <a:solidFill>
                  <a:srgbClr val="000099"/>
                </a:solidFill>
              </a:rPr>
              <a:t> </a:t>
            </a:r>
            <a:r>
              <a:rPr lang="ru-RU" sz="1800" i="1" dirty="0" err="1" smtClean="0">
                <a:solidFill>
                  <a:srgbClr val="000099"/>
                </a:solidFill>
              </a:rPr>
              <a:t>падзей</a:t>
            </a:r>
            <a:r>
              <a:rPr lang="ru-RU" sz="1800" i="1" dirty="0" smtClean="0">
                <a:solidFill>
                  <a:srgbClr val="000099"/>
                </a:solidFill>
              </a:rPr>
              <a:t>, </a:t>
            </a:r>
            <a:r>
              <a:rPr lang="ru-RU" sz="1800" i="1" dirty="0" err="1" smtClean="0">
                <a:solidFill>
                  <a:srgbClr val="000099"/>
                </a:solidFill>
              </a:rPr>
              <a:t>якія</a:t>
            </a:r>
            <a:r>
              <a:rPr lang="ru-RU" sz="1800" i="1" dirty="0" smtClean="0">
                <a:solidFill>
                  <a:srgbClr val="000099"/>
                </a:solidFill>
              </a:rPr>
              <a:t> </a:t>
            </a:r>
            <a:r>
              <a:rPr lang="ru-RU" sz="1800" i="1" dirty="0" err="1" smtClean="0">
                <a:solidFill>
                  <a:srgbClr val="000099"/>
                </a:solidFill>
              </a:rPr>
              <a:t>адбываліся</a:t>
            </a:r>
            <a:r>
              <a:rPr lang="ru-RU" sz="1800" i="1" dirty="0" smtClean="0">
                <a:solidFill>
                  <a:srgbClr val="000099"/>
                </a:solidFill>
              </a:rPr>
              <a:t> </a:t>
            </a:r>
            <a:r>
              <a:rPr lang="ru-RU" sz="1800" i="1" dirty="0" err="1" smtClean="0">
                <a:solidFill>
                  <a:srgbClr val="000099"/>
                </a:solidFill>
              </a:rPr>
              <a:t>з</a:t>
            </a:r>
            <a:r>
              <a:rPr lang="ru-RU" sz="1800" i="1" dirty="0" smtClean="0">
                <a:solidFill>
                  <a:srgbClr val="000099"/>
                </a:solidFill>
              </a:rPr>
              <a:t> </a:t>
            </a:r>
            <a:r>
              <a:rPr lang="ru-RU" sz="1800" i="1" dirty="0" err="1" smtClean="0">
                <a:solidFill>
                  <a:srgbClr val="000099"/>
                </a:solidFill>
              </a:rPr>
              <a:t>цягам</a:t>
            </a:r>
            <a:r>
              <a:rPr lang="ru-RU" sz="1800" i="1" dirty="0" smtClean="0">
                <a:solidFill>
                  <a:srgbClr val="000099"/>
                </a:solidFill>
              </a:rPr>
              <a:t> часу на </a:t>
            </a:r>
            <a:r>
              <a:rPr lang="ru-RU" sz="1800" i="1" dirty="0" err="1" smtClean="0">
                <a:solidFill>
                  <a:srgbClr val="000099"/>
                </a:solidFill>
              </a:rPr>
              <a:t>яе</a:t>
            </a:r>
            <a:r>
              <a:rPr lang="ru-RU" sz="1800" i="1" dirty="0" smtClean="0">
                <a:solidFill>
                  <a:srgbClr val="000099"/>
                </a:solidFill>
              </a:rPr>
              <a:t> </a:t>
            </a:r>
            <a:r>
              <a:rPr lang="ru-RU" sz="1800" i="1" dirty="0" err="1" smtClean="0">
                <a:solidFill>
                  <a:srgbClr val="000099"/>
                </a:solidFill>
              </a:rPr>
              <a:t>тэрыторыі</a:t>
            </a:r>
            <a:r>
              <a:rPr lang="ru-RU" sz="1800" i="1" dirty="0" smtClean="0">
                <a:solidFill>
                  <a:srgbClr val="000099"/>
                </a:solidFill>
              </a:rPr>
              <a:t>.</a:t>
            </a:r>
            <a:r>
              <a:rPr lang="ru-RU" sz="1800" i="1" dirty="0" smtClean="0"/>
              <a:t/>
            </a:r>
            <a:br>
              <a:rPr lang="ru-RU" sz="1800" i="1" dirty="0" smtClean="0"/>
            </a:br>
            <a:endParaRPr lang="ru-RU" sz="1800" i="1" dirty="0"/>
          </a:p>
        </p:txBody>
      </p:sp>
      <p:pic>
        <p:nvPicPr>
          <p:cNvPr id="6146" name="Picture 2" descr="D:\Мои документы\Мои рисунки\Прынёманне._Гродзенская_вобласць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285720" y="428604"/>
            <a:ext cx="4270059" cy="5929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57884" y="500042"/>
            <a:ext cx="3071834" cy="5857916"/>
          </a:xfrm>
        </p:spPr>
        <p:txBody>
          <a:bodyPr>
            <a:normAutofit/>
          </a:bodyPr>
          <a:lstStyle/>
          <a:p>
            <a:pPr algn="l"/>
            <a:r>
              <a:rPr lang="ru-RU" sz="1800" dirty="0" smtClean="0">
                <a:solidFill>
                  <a:srgbClr val="000099"/>
                </a:solidFill>
              </a:rPr>
              <a:t>63.3(4Беи-4Гро)</a:t>
            </a:r>
            <a:br>
              <a:rPr lang="ru-RU" sz="1800" dirty="0" smtClean="0">
                <a:solidFill>
                  <a:srgbClr val="000099"/>
                </a:solidFill>
              </a:rPr>
            </a:br>
            <a:r>
              <a:rPr lang="ru-RU" sz="1800" dirty="0" smtClean="0">
                <a:solidFill>
                  <a:srgbClr val="000099"/>
                </a:solidFill>
              </a:rPr>
              <a:t>А185</a:t>
            </a:r>
            <a:br>
              <a:rPr lang="ru-RU" sz="1800" dirty="0" smtClean="0">
                <a:solidFill>
                  <a:srgbClr val="000099"/>
                </a:solidFill>
              </a:rPr>
            </a:br>
            <a:r>
              <a:rPr lang="ru-RU" sz="1800" dirty="0" smtClean="0">
                <a:solidFill>
                  <a:srgbClr val="000099"/>
                </a:solidFill>
              </a:rPr>
              <a:t>Августовский канал  = </a:t>
            </a:r>
            <a:r>
              <a:rPr lang="ru-RU" sz="1800" dirty="0" err="1" smtClean="0">
                <a:solidFill>
                  <a:srgbClr val="000099"/>
                </a:solidFill>
              </a:rPr>
              <a:t>Augustow</a:t>
            </a:r>
            <a:r>
              <a:rPr lang="ru-RU" sz="1800" dirty="0" smtClean="0">
                <a:solidFill>
                  <a:srgbClr val="000099"/>
                </a:solidFill>
              </a:rPr>
              <a:t> </a:t>
            </a:r>
            <a:r>
              <a:rPr lang="ru-RU" sz="1800" dirty="0" err="1" smtClean="0">
                <a:solidFill>
                  <a:srgbClr val="000099"/>
                </a:solidFill>
              </a:rPr>
              <a:t>Channel</a:t>
            </a:r>
            <a:r>
              <a:rPr lang="ru-RU" sz="1800" dirty="0" smtClean="0">
                <a:solidFill>
                  <a:srgbClr val="000099"/>
                </a:solidFill>
              </a:rPr>
              <a:t> = </a:t>
            </a:r>
            <a:r>
              <a:rPr lang="ru-RU" sz="1800" dirty="0" err="1" smtClean="0">
                <a:solidFill>
                  <a:srgbClr val="000099"/>
                </a:solidFill>
              </a:rPr>
              <a:t>Kanal</a:t>
            </a:r>
            <a:r>
              <a:rPr lang="ru-RU" sz="1800" dirty="0" smtClean="0">
                <a:solidFill>
                  <a:srgbClr val="000099"/>
                </a:solidFill>
              </a:rPr>
              <a:t> </a:t>
            </a:r>
            <a:r>
              <a:rPr lang="ru-RU" sz="1800" dirty="0" err="1" smtClean="0">
                <a:solidFill>
                  <a:srgbClr val="000099"/>
                </a:solidFill>
              </a:rPr>
              <a:t>Augusstowski</a:t>
            </a:r>
            <a:r>
              <a:rPr lang="ru-RU" sz="1800" dirty="0" smtClean="0">
                <a:solidFill>
                  <a:srgbClr val="000099"/>
                </a:solidFill>
              </a:rPr>
              <a:t> : фотоальбом / [сост. и авт. текста Александр </a:t>
            </a:r>
            <a:r>
              <a:rPr lang="ru-RU" sz="1800" dirty="0" err="1" smtClean="0">
                <a:solidFill>
                  <a:srgbClr val="000099"/>
                </a:solidFill>
              </a:rPr>
              <a:t>Лосминский</a:t>
            </a:r>
            <a:r>
              <a:rPr lang="ru-RU" sz="1800" dirty="0" smtClean="0">
                <a:solidFill>
                  <a:srgbClr val="000099"/>
                </a:solidFill>
              </a:rPr>
              <a:t> ; пер. на англ. яз. Наталии </a:t>
            </a:r>
            <a:r>
              <a:rPr lang="ru-RU" sz="1800" dirty="0" err="1" smtClean="0">
                <a:solidFill>
                  <a:srgbClr val="000099"/>
                </a:solidFill>
              </a:rPr>
              <a:t>Демиховой</a:t>
            </a:r>
            <a:r>
              <a:rPr lang="ru-RU" sz="1800" dirty="0" smtClean="0">
                <a:solidFill>
                  <a:srgbClr val="000099"/>
                </a:solidFill>
              </a:rPr>
              <a:t>, пер. на польск. яз. Елены </a:t>
            </a:r>
            <a:r>
              <a:rPr lang="ru-RU" sz="1800" dirty="0" err="1" smtClean="0">
                <a:solidFill>
                  <a:srgbClr val="000099"/>
                </a:solidFill>
              </a:rPr>
              <a:t>Нелепко</a:t>
            </a:r>
            <a:r>
              <a:rPr lang="ru-RU" sz="1800" dirty="0" smtClean="0">
                <a:solidFill>
                  <a:srgbClr val="000099"/>
                </a:solidFill>
              </a:rPr>
              <a:t>]. - Минск : Беларусь, 2008. - 92, [4] с. : </a:t>
            </a:r>
            <a:r>
              <a:rPr lang="ru-RU" sz="1800" dirty="0" err="1" smtClean="0">
                <a:solidFill>
                  <a:srgbClr val="000099"/>
                </a:solidFill>
              </a:rPr>
              <a:t>фото.цв</a:t>
            </a:r>
            <a:r>
              <a:rPr lang="ru-RU" sz="1800" dirty="0" smtClean="0">
                <a:solidFill>
                  <a:srgbClr val="000099"/>
                </a:solidFill>
              </a:rPr>
              <a:t>. - На рус., англ., польск. яз.</a:t>
            </a:r>
            <a:br>
              <a:rPr lang="ru-RU" sz="1800" dirty="0" smtClean="0">
                <a:solidFill>
                  <a:srgbClr val="000099"/>
                </a:solidFill>
              </a:rPr>
            </a:br>
            <a:r>
              <a:rPr lang="ru-RU" sz="1800" dirty="0" smtClean="0">
                <a:solidFill>
                  <a:srgbClr val="000099"/>
                </a:solidFill>
              </a:rPr>
              <a:t/>
            </a:r>
            <a:br>
              <a:rPr lang="ru-RU" sz="1800" dirty="0" smtClean="0">
                <a:solidFill>
                  <a:srgbClr val="000099"/>
                </a:solidFill>
              </a:rPr>
            </a:br>
            <a:r>
              <a:rPr lang="ru-RU" sz="1800" i="1" dirty="0" smtClean="0">
                <a:solidFill>
                  <a:srgbClr val="000099"/>
                </a:solidFill>
              </a:rPr>
              <a:t>Настоящее издание наиболее полно и красочно представляет сегодняшний облик белорусской части Августовского канала.</a:t>
            </a:r>
            <a:endParaRPr lang="ru-RU" sz="1800" i="1" dirty="0">
              <a:solidFill>
                <a:srgbClr val="000099"/>
              </a:solidFill>
            </a:endParaRPr>
          </a:p>
        </p:txBody>
      </p:sp>
      <p:pic>
        <p:nvPicPr>
          <p:cNvPr id="7170" name="Picture 2" descr="D:\Мои документы\Мои рисунки\1007039477.jpg"/>
          <p:cNvPicPr>
            <a:picLocks noChangeAspect="1" noChangeArrowheads="1"/>
          </p:cNvPicPr>
          <p:nvPr/>
        </p:nvPicPr>
        <p:blipFill>
          <a:blip r:embed="rId3">
            <a:lum contrast="30000"/>
          </a:blip>
          <a:srcRect/>
          <a:stretch>
            <a:fillRect/>
          </a:stretch>
        </p:blipFill>
        <p:spPr bwMode="auto">
          <a:xfrm>
            <a:off x="214282" y="1285860"/>
            <a:ext cx="5406552" cy="41012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3438" y="714356"/>
            <a:ext cx="4143404" cy="5072098"/>
          </a:xfrm>
        </p:spPr>
        <p:txBody>
          <a:bodyPr>
            <a:normAutofit/>
          </a:bodyPr>
          <a:lstStyle/>
          <a:p>
            <a:pPr algn="l"/>
            <a:r>
              <a:rPr lang="ru-RU" sz="1800" dirty="0" smtClean="0">
                <a:solidFill>
                  <a:srgbClr val="000099"/>
                </a:solidFill>
              </a:rPr>
              <a:t>63.3(4Беи-4Гро)-7</a:t>
            </a:r>
            <a:br>
              <a:rPr lang="ru-RU" sz="1800" dirty="0" smtClean="0">
                <a:solidFill>
                  <a:srgbClr val="000099"/>
                </a:solidFill>
              </a:rPr>
            </a:br>
            <a:r>
              <a:rPr lang="ru-RU" sz="1800" dirty="0" smtClean="0">
                <a:solidFill>
                  <a:srgbClr val="000099"/>
                </a:solidFill>
              </a:rPr>
              <a:t>К906</a:t>
            </a:r>
            <a:br>
              <a:rPr lang="ru-RU" sz="1800" dirty="0" smtClean="0">
                <a:solidFill>
                  <a:srgbClr val="000099"/>
                </a:solidFill>
              </a:rPr>
            </a:br>
            <a:r>
              <a:rPr lang="ru-RU" sz="1800" dirty="0" smtClean="0">
                <a:solidFill>
                  <a:srgbClr val="000099"/>
                </a:solidFill>
              </a:rPr>
              <a:t>Культура </a:t>
            </a:r>
            <a:r>
              <a:rPr lang="ru-RU" sz="1800" dirty="0" err="1" smtClean="0">
                <a:solidFill>
                  <a:srgbClr val="000099"/>
                </a:solidFill>
              </a:rPr>
              <a:t>Гродзеншчыны</a:t>
            </a:r>
            <a:r>
              <a:rPr lang="ru-RU" sz="1800" dirty="0" smtClean="0">
                <a:solidFill>
                  <a:srgbClr val="000099"/>
                </a:solidFill>
              </a:rPr>
              <a:t> : Факты. </a:t>
            </a:r>
            <a:r>
              <a:rPr lang="ru-RU" sz="1800" dirty="0" err="1" smtClean="0">
                <a:solidFill>
                  <a:srgbClr val="000099"/>
                </a:solidFill>
              </a:rPr>
              <a:t>Падзеі</a:t>
            </a:r>
            <a:r>
              <a:rPr lang="ru-RU" sz="1800" dirty="0" smtClean="0">
                <a:solidFill>
                  <a:srgbClr val="000099"/>
                </a:solidFill>
              </a:rPr>
              <a:t>. </a:t>
            </a:r>
            <a:r>
              <a:rPr lang="ru-RU" sz="1800" dirty="0" err="1" smtClean="0">
                <a:solidFill>
                  <a:srgbClr val="000099"/>
                </a:solidFill>
              </a:rPr>
              <a:t>Асобы</a:t>
            </a:r>
            <a:r>
              <a:rPr lang="ru-RU" sz="1800" dirty="0" smtClean="0">
                <a:solidFill>
                  <a:srgbClr val="000099"/>
                </a:solidFill>
              </a:rPr>
              <a:t> / [</a:t>
            </a:r>
            <a:r>
              <a:rPr lang="ru-RU" sz="1800" dirty="0" err="1" smtClean="0">
                <a:solidFill>
                  <a:srgbClr val="000099"/>
                </a:solidFill>
              </a:rPr>
              <a:t>аўт</a:t>
            </a:r>
            <a:r>
              <a:rPr lang="ru-RU" sz="1800" dirty="0" smtClean="0">
                <a:solidFill>
                  <a:srgbClr val="000099"/>
                </a:solidFill>
              </a:rPr>
              <a:t>. </a:t>
            </a:r>
            <a:r>
              <a:rPr lang="ru-RU" sz="1800" dirty="0" err="1" smtClean="0">
                <a:solidFill>
                  <a:srgbClr val="000099"/>
                </a:solidFill>
              </a:rPr>
              <a:t>ідэі</a:t>
            </a:r>
            <a:r>
              <a:rPr lang="ru-RU" sz="1800" dirty="0" smtClean="0">
                <a:solidFill>
                  <a:srgbClr val="000099"/>
                </a:solidFill>
              </a:rPr>
              <a:t> А. Л. </a:t>
            </a:r>
            <a:r>
              <a:rPr lang="ru-RU" sz="1800" dirty="0" err="1" smtClean="0">
                <a:solidFill>
                  <a:srgbClr val="000099"/>
                </a:solidFill>
              </a:rPr>
              <a:t>Вярсоцкі</a:t>
            </a:r>
            <a:r>
              <a:rPr lang="ru-RU" sz="1800" dirty="0" smtClean="0">
                <a:solidFill>
                  <a:srgbClr val="000099"/>
                </a:solidFill>
              </a:rPr>
              <a:t> ; уклад. Л. В. </a:t>
            </a:r>
            <a:r>
              <a:rPr lang="ru-RU" sz="1800" dirty="0" err="1" smtClean="0">
                <a:solidFill>
                  <a:srgbClr val="000099"/>
                </a:solidFill>
              </a:rPr>
              <a:t>Мальцава</a:t>
            </a:r>
            <a:r>
              <a:rPr lang="ru-RU" sz="1800" dirty="0" smtClean="0">
                <a:solidFill>
                  <a:srgbClr val="000099"/>
                </a:solidFill>
              </a:rPr>
              <a:t>]. - </a:t>
            </a:r>
            <a:r>
              <a:rPr lang="ru-RU" sz="1800" dirty="0" err="1" smtClean="0">
                <a:solidFill>
                  <a:srgbClr val="000099"/>
                </a:solidFill>
              </a:rPr>
              <a:t>Мінск</a:t>
            </a:r>
            <a:r>
              <a:rPr lang="ru-RU" sz="1800" dirty="0" smtClean="0">
                <a:solidFill>
                  <a:srgbClr val="000099"/>
                </a:solidFill>
              </a:rPr>
              <a:t> : </a:t>
            </a:r>
            <a:r>
              <a:rPr lang="ru-RU" sz="1800" dirty="0" err="1" smtClean="0">
                <a:solidFill>
                  <a:srgbClr val="000099"/>
                </a:solidFill>
              </a:rPr>
              <a:t>Звязда</a:t>
            </a:r>
            <a:r>
              <a:rPr lang="ru-RU" sz="1800" dirty="0" smtClean="0">
                <a:solidFill>
                  <a:srgbClr val="000099"/>
                </a:solidFill>
              </a:rPr>
              <a:t>, 2014. - 245 с. : </a:t>
            </a:r>
            <a:r>
              <a:rPr lang="ru-RU" sz="1800" dirty="0" err="1" smtClean="0">
                <a:solidFill>
                  <a:srgbClr val="000099"/>
                </a:solidFill>
              </a:rPr>
              <a:t>іл</a:t>
            </a:r>
            <a:r>
              <a:rPr lang="ru-RU" sz="1800" dirty="0" smtClean="0">
                <a:solidFill>
                  <a:srgbClr val="000099"/>
                </a:solidFill>
              </a:rPr>
              <a:t>.</a:t>
            </a:r>
            <a:br>
              <a:rPr lang="ru-RU" sz="1800" dirty="0" smtClean="0">
                <a:solidFill>
                  <a:srgbClr val="000099"/>
                </a:solidFill>
              </a:rPr>
            </a:br>
            <a:r>
              <a:rPr lang="ru-RU" sz="1800" dirty="0" smtClean="0">
                <a:solidFill>
                  <a:srgbClr val="000099"/>
                </a:solidFill>
              </a:rPr>
              <a:t/>
            </a:r>
            <a:br>
              <a:rPr lang="ru-RU" sz="1800" dirty="0" smtClean="0">
                <a:solidFill>
                  <a:srgbClr val="000099"/>
                </a:solidFill>
              </a:rPr>
            </a:br>
            <a:r>
              <a:rPr lang="be-BY" sz="1800" i="1" dirty="0" smtClean="0">
                <a:solidFill>
                  <a:srgbClr val="000099"/>
                </a:solidFill>
              </a:rPr>
              <a:t>Багата ілюстраванае выданне апавядае пра гістарычную, культурную і духоўную спадчыну гэтай самабытнай і прыгожай старонкі нашага краю. </a:t>
            </a:r>
            <a:br>
              <a:rPr lang="be-BY" sz="1800" i="1" dirty="0" smtClean="0">
                <a:solidFill>
                  <a:srgbClr val="000099"/>
                </a:solidFill>
              </a:rPr>
            </a:br>
            <a:r>
              <a:rPr lang="be-BY" sz="1800" i="1" dirty="0" smtClean="0">
                <a:solidFill>
                  <a:srgbClr val="000099"/>
                </a:solidFill>
              </a:rPr>
              <a:t>Для шырокага кола чытачоў.</a:t>
            </a:r>
            <a:endParaRPr lang="ru-RU" sz="1800" i="1" dirty="0">
              <a:solidFill>
                <a:srgbClr val="000099"/>
              </a:solidFill>
            </a:endParaRPr>
          </a:p>
        </p:txBody>
      </p:sp>
      <p:pic>
        <p:nvPicPr>
          <p:cNvPr id="1026" name="Picture 2" descr="D:\Мои документы\Мои рисунки\1 (1).jpg"/>
          <p:cNvPicPr>
            <a:picLocks noChangeAspect="1" noChangeArrowheads="1"/>
          </p:cNvPicPr>
          <p:nvPr/>
        </p:nvPicPr>
        <p:blipFill>
          <a:blip r:embed="rId3">
            <a:lum bright="-20000"/>
          </a:blip>
          <a:srcRect/>
          <a:stretch>
            <a:fillRect/>
          </a:stretch>
        </p:blipFill>
        <p:spPr bwMode="auto">
          <a:xfrm>
            <a:off x="357158" y="500042"/>
            <a:ext cx="3929090" cy="57258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4876" y="274638"/>
            <a:ext cx="4143404" cy="5869006"/>
          </a:xfrm>
        </p:spPr>
        <p:txBody>
          <a:bodyPr>
            <a:normAutofit/>
          </a:bodyPr>
          <a:lstStyle/>
          <a:p>
            <a:pPr algn="l"/>
            <a:r>
              <a:rPr lang="ru-RU" sz="1800" dirty="0" smtClean="0">
                <a:solidFill>
                  <a:srgbClr val="000099"/>
                </a:solidFill>
              </a:rPr>
              <a:t>75.81я20</a:t>
            </a:r>
            <a:br>
              <a:rPr lang="ru-RU" sz="1800" dirty="0" smtClean="0">
                <a:solidFill>
                  <a:srgbClr val="000099"/>
                </a:solidFill>
              </a:rPr>
            </a:br>
            <a:r>
              <a:rPr lang="ru-RU" sz="1800" dirty="0" smtClean="0">
                <a:solidFill>
                  <a:srgbClr val="000099"/>
                </a:solidFill>
              </a:rPr>
              <a:t>Э91</a:t>
            </a:r>
            <a:br>
              <a:rPr lang="ru-RU" sz="1800" dirty="0" smtClean="0">
                <a:solidFill>
                  <a:srgbClr val="000099"/>
                </a:solidFill>
              </a:rPr>
            </a:br>
            <a:r>
              <a:rPr lang="ru-RU" sz="1800" dirty="0" err="1" smtClean="0">
                <a:solidFill>
                  <a:srgbClr val="000099"/>
                </a:solidFill>
              </a:rPr>
              <a:t>Этнакультурныя</a:t>
            </a:r>
            <a:r>
              <a:rPr lang="ru-RU" sz="1800" dirty="0" smtClean="0">
                <a:solidFill>
                  <a:srgbClr val="000099"/>
                </a:solidFill>
              </a:rPr>
              <a:t> </a:t>
            </a:r>
            <a:r>
              <a:rPr lang="ru-RU" sz="1800" dirty="0" err="1" smtClean="0">
                <a:solidFill>
                  <a:srgbClr val="000099"/>
                </a:solidFill>
              </a:rPr>
              <a:t>і</a:t>
            </a:r>
            <a:r>
              <a:rPr lang="ru-RU" sz="1800" dirty="0" smtClean="0">
                <a:solidFill>
                  <a:srgbClr val="000099"/>
                </a:solidFill>
              </a:rPr>
              <a:t> </a:t>
            </a:r>
            <a:r>
              <a:rPr lang="ru-RU" sz="1800" dirty="0" err="1" smtClean="0">
                <a:solidFill>
                  <a:srgbClr val="000099"/>
                </a:solidFill>
              </a:rPr>
              <a:t>прыродныя</a:t>
            </a:r>
            <a:r>
              <a:rPr lang="ru-RU" sz="1800" dirty="0" smtClean="0">
                <a:solidFill>
                  <a:srgbClr val="000099"/>
                </a:solidFill>
              </a:rPr>
              <a:t> </a:t>
            </a:r>
            <a:r>
              <a:rPr lang="ru-RU" sz="1800" dirty="0" err="1" smtClean="0">
                <a:solidFill>
                  <a:srgbClr val="000099"/>
                </a:solidFill>
              </a:rPr>
              <a:t>турыстычныя</a:t>
            </a:r>
            <a:r>
              <a:rPr lang="ru-RU" sz="1800" dirty="0" smtClean="0">
                <a:solidFill>
                  <a:srgbClr val="000099"/>
                </a:solidFill>
              </a:rPr>
              <a:t> </a:t>
            </a:r>
            <a:r>
              <a:rPr lang="ru-RU" sz="1800" dirty="0" err="1" smtClean="0">
                <a:solidFill>
                  <a:srgbClr val="000099"/>
                </a:solidFill>
              </a:rPr>
              <a:t>рэсурсы</a:t>
            </a:r>
            <a:r>
              <a:rPr lang="ru-RU" sz="1800" dirty="0" smtClean="0">
                <a:solidFill>
                  <a:srgbClr val="000099"/>
                </a:solidFill>
              </a:rPr>
              <a:t> </a:t>
            </a:r>
            <a:r>
              <a:rPr lang="ru-RU" sz="1800" dirty="0" err="1" smtClean="0">
                <a:solidFill>
                  <a:srgbClr val="000099"/>
                </a:solidFill>
              </a:rPr>
              <a:t>Гродзеншчыны</a:t>
            </a:r>
            <a:r>
              <a:rPr lang="ru-RU" sz="1800" dirty="0" smtClean="0">
                <a:solidFill>
                  <a:srgbClr val="000099"/>
                </a:solidFill>
              </a:rPr>
              <a:t> </a:t>
            </a:r>
            <a:r>
              <a:rPr lang="ru-RU" sz="1800" dirty="0" err="1" smtClean="0">
                <a:solidFill>
                  <a:srgbClr val="000099"/>
                </a:solidFill>
              </a:rPr>
              <a:t>і</a:t>
            </a:r>
            <a:r>
              <a:rPr lang="ru-RU" sz="1800" dirty="0" smtClean="0">
                <a:solidFill>
                  <a:srgbClr val="000099"/>
                </a:solidFill>
              </a:rPr>
              <a:t> </a:t>
            </a:r>
            <a:r>
              <a:rPr lang="ru-RU" sz="1800" dirty="0" err="1" smtClean="0">
                <a:solidFill>
                  <a:srgbClr val="000099"/>
                </a:solidFill>
              </a:rPr>
              <a:t>Сувальшчыны</a:t>
            </a:r>
            <a:r>
              <a:rPr lang="ru-RU" sz="1800" dirty="0" smtClean="0">
                <a:solidFill>
                  <a:srgbClr val="000099"/>
                </a:solidFill>
              </a:rPr>
              <a:t> : </a:t>
            </a:r>
            <a:r>
              <a:rPr lang="ru-RU" sz="1800" dirty="0" err="1" smtClean="0">
                <a:solidFill>
                  <a:srgbClr val="000099"/>
                </a:solidFill>
              </a:rPr>
              <a:t>энцыкл</a:t>
            </a:r>
            <a:r>
              <a:rPr lang="ru-RU" sz="1800" dirty="0" smtClean="0">
                <a:solidFill>
                  <a:srgbClr val="000099"/>
                </a:solidFill>
              </a:rPr>
              <a:t>. </a:t>
            </a:r>
            <a:r>
              <a:rPr lang="ru-RU" sz="1800" dirty="0" err="1" smtClean="0">
                <a:solidFill>
                  <a:srgbClr val="000099"/>
                </a:solidFill>
              </a:rPr>
              <a:t>даведнік</a:t>
            </a:r>
            <a:r>
              <a:rPr lang="ru-RU" sz="1800" dirty="0" smtClean="0">
                <a:solidFill>
                  <a:srgbClr val="000099"/>
                </a:solidFill>
              </a:rPr>
              <a:t> / [</a:t>
            </a:r>
            <a:r>
              <a:rPr lang="ru-RU" sz="1800" dirty="0" err="1" smtClean="0">
                <a:solidFill>
                  <a:srgbClr val="000099"/>
                </a:solidFill>
              </a:rPr>
              <a:t>аўт</a:t>
            </a:r>
            <a:r>
              <a:rPr lang="ru-RU" sz="1800" dirty="0" smtClean="0">
                <a:solidFill>
                  <a:srgbClr val="000099"/>
                </a:solidFill>
              </a:rPr>
              <a:t>. </a:t>
            </a:r>
            <a:r>
              <a:rPr lang="ru-RU" sz="1800" dirty="0" err="1" smtClean="0">
                <a:solidFill>
                  <a:srgbClr val="000099"/>
                </a:solidFill>
              </a:rPr>
              <a:t>тэкстаў</a:t>
            </a:r>
            <a:r>
              <a:rPr lang="ru-RU" sz="1800" dirty="0" smtClean="0">
                <a:solidFill>
                  <a:srgbClr val="000099"/>
                </a:solidFill>
              </a:rPr>
              <a:t>: В. А. </a:t>
            </a:r>
            <a:r>
              <a:rPr lang="ru-RU" sz="1800" dirty="0" err="1" smtClean="0">
                <a:solidFill>
                  <a:srgbClr val="000099"/>
                </a:solidFill>
              </a:rPr>
              <a:t>Бахараў</a:t>
            </a:r>
            <a:r>
              <a:rPr lang="ru-RU" sz="1800" dirty="0" smtClean="0">
                <a:solidFill>
                  <a:srgbClr val="000099"/>
                </a:solidFill>
              </a:rPr>
              <a:t> </a:t>
            </a:r>
            <a:r>
              <a:rPr lang="ru-RU" sz="1800" dirty="0" err="1" smtClean="0">
                <a:solidFill>
                  <a:srgbClr val="000099"/>
                </a:solidFill>
              </a:rPr>
              <a:t>і</a:t>
            </a:r>
            <a:r>
              <a:rPr lang="ru-RU" sz="1800" dirty="0" smtClean="0">
                <a:solidFill>
                  <a:srgbClr val="000099"/>
                </a:solidFill>
              </a:rPr>
              <a:t> </a:t>
            </a:r>
            <a:r>
              <a:rPr lang="ru-RU" sz="1800" dirty="0" err="1" smtClean="0">
                <a:solidFill>
                  <a:srgbClr val="000099"/>
                </a:solidFill>
              </a:rPr>
              <a:t>інш</a:t>
            </a:r>
            <a:r>
              <a:rPr lang="ru-RU" sz="1800" dirty="0" smtClean="0">
                <a:solidFill>
                  <a:srgbClr val="000099"/>
                </a:solidFill>
              </a:rPr>
              <a:t>.; </a:t>
            </a:r>
            <a:r>
              <a:rPr lang="ru-RU" sz="1800" dirty="0" err="1" smtClean="0">
                <a:solidFill>
                  <a:srgbClr val="000099"/>
                </a:solidFill>
              </a:rPr>
              <a:t>пад</a:t>
            </a:r>
            <a:r>
              <a:rPr lang="ru-RU" sz="1800" dirty="0" smtClean="0">
                <a:solidFill>
                  <a:srgbClr val="000099"/>
                </a:solidFill>
              </a:rPr>
              <a:t> </a:t>
            </a:r>
            <a:r>
              <a:rPr lang="ru-RU" sz="1800" dirty="0" err="1" smtClean="0">
                <a:solidFill>
                  <a:srgbClr val="000099"/>
                </a:solidFill>
              </a:rPr>
              <a:t>рэд</a:t>
            </a:r>
            <a:r>
              <a:rPr lang="ru-RU" sz="1800" dirty="0" smtClean="0">
                <a:solidFill>
                  <a:srgbClr val="000099"/>
                </a:solidFill>
              </a:rPr>
              <a:t>. В. Р. </a:t>
            </a:r>
            <a:r>
              <a:rPr lang="ru-RU" sz="1800" dirty="0" err="1" smtClean="0">
                <a:solidFill>
                  <a:srgbClr val="000099"/>
                </a:solidFill>
              </a:rPr>
              <a:t>Карнелюка</a:t>
            </a:r>
            <a:r>
              <a:rPr lang="ru-RU" sz="1800" dirty="0" smtClean="0">
                <a:solidFill>
                  <a:srgbClr val="000099"/>
                </a:solidFill>
              </a:rPr>
              <a:t>, І. І. </a:t>
            </a:r>
            <a:r>
              <a:rPr lang="ru-RU" sz="1800" dirty="0" err="1" smtClean="0">
                <a:solidFill>
                  <a:srgbClr val="000099"/>
                </a:solidFill>
              </a:rPr>
              <a:t>Трацяка</a:t>
            </a:r>
            <a:r>
              <a:rPr lang="ru-RU" sz="1800" dirty="0" smtClean="0">
                <a:solidFill>
                  <a:srgbClr val="000099"/>
                </a:solidFill>
              </a:rPr>
              <a:t>; фота: А. </a:t>
            </a:r>
            <a:r>
              <a:rPr lang="ru-RU" sz="1800" dirty="0" err="1" smtClean="0">
                <a:solidFill>
                  <a:srgbClr val="000099"/>
                </a:solidFill>
              </a:rPr>
              <a:t>Емяльянаў</a:t>
            </a:r>
            <a:r>
              <a:rPr lang="ru-RU" sz="1800" dirty="0" smtClean="0">
                <a:solidFill>
                  <a:srgbClr val="000099"/>
                </a:solidFill>
              </a:rPr>
              <a:t> </a:t>
            </a:r>
            <a:r>
              <a:rPr lang="ru-RU" sz="1800" dirty="0" err="1" smtClean="0">
                <a:solidFill>
                  <a:srgbClr val="000099"/>
                </a:solidFill>
              </a:rPr>
              <a:t>і</a:t>
            </a:r>
            <a:r>
              <a:rPr lang="ru-RU" sz="1800" dirty="0" smtClean="0">
                <a:solidFill>
                  <a:srgbClr val="000099"/>
                </a:solidFill>
              </a:rPr>
              <a:t> </a:t>
            </a:r>
            <a:r>
              <a:rPr lang="ru-RU" sz="1800" dirty="0" err="1" smtClean="0">
                <a:solidFill>
                  <a:srgbClr val="000099"/>
                </a:solidFill>
              </a:rPr>
              <a:t>інш</a:t>
            </a:r>
            <a:r>
              <a:rPr lang="ru-RU" sz="1800" dirty="0" smtClean="0">
                <a:solidFill>
                  <a:srgbClr val="000099"/>
                </a:solidFill>
              </a:rPr>
              <a:t>.]. - </a:t>
            </a:r>
            <a:r>
              <a:rPr lang="ru-RU" sz="1800" dirty="0" err="1" smtClean="0">
                <a:solidFill>
                  <a:srgbClr val="000099"/>
                </a:solidFill>
              </a:rPr>
              <a:t>Мінск</a:t>
            </a:r>
            <a:r>
              <a:rPr lang="ru-RU" sz="1800" dirty="0" smtClean="0">
                <a:solidFill>
                  <a:srgbClr val="000099"/>
                </a:solidFill>
              </a:rPr>
              <a:t> : </a:t>
            </a:r>
            <a:r>
              <a:rPr lang="ru-RU" sz="1800" dirty="0" err="1" smtClean="0">
                <a:solidFill>
                  <a:srgbClr val="000099"/>
                </a:solidFill>
              </a:rPr>
              <a:t>Беларускі</a:t>
            </a:r>
            <a:r>
              <a:rPr lang="ru-RU" sz="1800" dirty="0" smtClean="0">
                <a:solidFill>
                  <a:srgbClr val="000099"/>
                </a:solidFill>
              </a:rPr>
              <a:t> Дом </a:t>
            </a:r>
            <a:r>
              <a:rPr lang="ru-RU" sz="1800" dirty="0" err="1" smtClean="0">
                <a:solidFill>
                  <a:srgbClr val="000099"/>
                </a:solidFill>
              </a:rPr>
              <a:t>друку</a:t>
            </a:r>
            <a:r>
              <a:rPr lang="ru-RU" sz="1800" dirty="0" smtClean="0">
                <a:solidFill>
                  <a:srgbClr val="000099"/>
                </a:solidFill>
              </a:rPr>
              <a:t>, 2014. - 301, [2] с. : </a:t>
            </a:r>
            <a:r>
              <a:rPr lang="ru-RU" sz="1800" dirty="0" err="1" smtClean="0">
                <a:solidFill>
                  <a:srgbClr val="000099"/>
                </a:solidFill>
              </a:rPr>
              <a:t>іл</a:t>
            </a:r>
            <a:r>
              <a:rPr lang="ru-RU" sz="1800" dirty="0" smtClean="0">
                <a:solidFill>
                  <a:srgbClr val="000099"/>
                </a:solidFill>
              </a:rPr>
              <a:t>.</a:t>
            </a:r>
            <a:br>
              <a:rPr lang="ru-RU" sz="1800" dirty="0" smtClean="0">
                <a:solidFill>
                  <a:srgbClr val="000099"/>
                </a:solidFill>
              </a:rPr>
            </a:br>
            <a:r>
              <a:rPr lang="ru-RU" sz="1800" dirty="0" smtClean="0">
                <a:solidFill>
                  <a:srgbClr val="000099"/>
                </a:solidFill>
              </a:rPr>
              <a:t/>
            </a:r>
            <a:br>
              <a:rPr lang="ru-RU" sz="1800" dirty="0" smtClean="0">
                <a:solidFill>
                  <a:srgbClr val="000099"/>
                </a:solidFill>
              </a:rPr>
            </a:br>
            <a:r>
              <a:rPr lang="ru-RU" sz="1800" i="1" dirty="0" smtClean="0">
                <a:solidFill>
                  <a:srgbClr val="000099"/>
                </a:solidFill>
              </a:rPr>
              <a:t>У </a:t>
            </a:r>
            <a:r>
              <a:rPr lang="ru-RU" sz="1800" i="1" dirty="0" err="1" smtClean="0">
                <a:solidFill>
                  <a:srgbClr val="000099"/>
                </a:solidFill>
              </a:rPr>
              <a:t>энцыклапедычным</a:t>
            </a:r>
            <a:r>
              <a:rPr lang="ru-RU" sz="1800" i="1" dirty="0" smtClean="0">
                <a:solidFill>
                  <a:srgbClr val="000099"/>
                </a:solidFill>
              </a:rPr>
              <a:t> </a:t>
            </a:r>
            <a:r>
              <a:rPr lang="ru-RU" sz="1800" i="1" dirty="0" err="1" smtClean="0">
                <a:solidFill>
                  <a:srgbClr val="000099"/>
                </a:solidFill>
              </a:rPr>
              <a:t>выданні</a:t>
            </a:r>
            <a:r>
              <a:rPr lang="ru-RU" sz="1800" i="1" dirty="0" smtClean="0">
                <a:solidFill>
                  <a:srgbClr val="000099"/>
                </a:solidFill>
              </a:rPr>
              <a:t> </a:t>
            </a:r>
            <a:r>
              <a:rPr lang="ru-RU" sz="1800" i="1" dirty="0" err="1" smtClean="0">
                <a:solidFill>
                  <a:srgbClr val="000099"/>
                </a:solidFill>
              </a:rPr>
              <a:t>прадстаўлены</a:t>
            </a:r>
            <a:r>
              <a:rPr lang="ru-RU" sz="1800" i="1" dirty="0" smtClean="0">
                <a:solidFill>
                  <a:srgbClr val="000099"/>
                </a:solidFill>
              </a:rPr>
              <a:t> </a:t>
            </a:r>
            <a:r>
              <a:rPr lang="ru-RU" sz="1800" i="1" dirty="0" err="1" smtClean="0">
                <a:solidFill>
                  <a:srgbClr val="000099"/>
                </a:solidFill>
              </a:rPr>
              <a:t>матэрыялы</a:t>
            </a:r>
            <a:r>
              <a:rPr lang="ru-RU" sz="1800" i="1" dirty="0" smtClean="0">
                <a:solidFill>
                  <a:srgbClr val="000099"/>
                </a:solidFill>
              </a:rPr>
              <a:t>, </a:t>
            </a:r>
            <a:r>
              <a:rPr lang="ru-RU" sz="1800" i="1" dirty="0" err="1" smtClean="0">
                <a:solidFill>
                  <a:srgbClr val="000099"/>
                </a:solidFill>
              </a:rPr>
              <a:t>якія</a:t>
            </a:r>
            <a:r>
              <a:rPr lang="ru-RU" sz="1800" i="1" dirty="0" smtClean="0">
                <a:solidFill>
                  <a:srgbClr val="000099"/>
                </a:solidFill>
              </a:rPr>
              <a:t> </a:t>
            </a:r>
            <a:r>
              <a:rPr lang="ru-RU" sz="1800" i="1" dirty="0" err="1" smtClean="0">
                <a:solidFill>
                  <a:srgbClr val="000099"/>
                </a:solidFill>
              </a:rPr>
              <a:t>адлюстроўваюць</a:t>
            </a:r>
            <a:r>
              <a:rPr lang="ru-RU" sz="1800" i="1" dirty="0" smtClean="0">
                <a:solidFill>
                  <a:srgbClr val="000099"/>
                </a:solidFill>
              </a:rPr>
              <a:t> </a:t>
            </a:r>
            <a:r>
              <a:rPr lang="ru-RU" sz="1800" i="1" dirty="0" err="1" smtClean="0">
                <a:solidFill>
                  <a:srgbClr val="000099"/>
                </a:solidFill>
              </a:rPr>
              <a:t>этнакультурнае</a:t>
            </a:r>
            <a:r>
              <a:rPr lang="ru-RU" sz="1800" i="1" dirty="0" smtClean="0">
                <a:solidFill>
                  <a:srgbClr val="000099"/>
                </a:solidFill>
              </a:rPr>
              <a:t> </a:t>
            </a:r>
            <a:r>
              <a:rPr lang="ru-RU" sz="1800" i="1" dirty="0" err="1" smtClean="0">
                <a:solidFill>
                  <a:srgbClr val="000099"/>
                </a:solidFill>
              </a:rPr>
              <a:t>і</a:t>
            </a:r>
            <a:r>
              <a:rPr lang="ru-RU" sz="1800" i="1" dirty="0" smtClean="0">
                <a:solidFill>
                  <a:srgbClr val="000099"/>
                </a:solidFill>
              </a:rPr>
              <a:t> </a:t>
            </a:r>
            <a:r>
              <a:rPr lang="ru-RU" sz="1800" i="1" dirty="0" err="1" smtClean="0">
                <a:solidFill>
                  <a:srgbClr val="000099"/>
                </a:solidFill>
              </a:rPr>
              <a:t>прыроднае</a:t>
            </a:r>
            <a:r>
              <a:rPr lang="ru-RU" sz="1800" i="1" dirty="0" smtClean="0">
                <a:solidFill>
                  <a:srgbClr val="000099"/>
                </a:solidFill>
              </a:rPr>
              <a:t> </a:t>
            </a:r>
            <a:r>
              <a:rPr lang="ru-RU" sz="1800" i="1" dirty="0" err="1" smtClean="0">
                <a:solidFill>
                  <a:srgbClr val="000099"/>
                </a:solidFill>
              </a:rPr>
              <a:t>багацце</a:t>
            </a:r>
            <a:r>
              <a:rPr lang="ru-RU" sz="1800" i="1" dirty="0" smtClean="0">
                <a:solidFill>
                  <a:srgbClr val="000099"/>
                </a:solidFill>
              </a:rPr>
              <a:t> </a:t>
            </a:r>
            <a:r>
              <a:rPr lang="ru-RU" sz="1800" i="1" dirty="0" err="1" smtClean="0">
                <a:solidFill>
                  <a:srgbClr val="000099"/>
                </a:solidFill>
              </a:rPr>
              <a:t>Гродзенскай</a:t>
            </a:r>
            <a:r>
              <a:rPr lang="ru-RU" sz="1800" i="1" dirty="0" smtClean="0">
                <a:solidFill>
                  <a:srgbClr val="000099"/>
                </a:solidFill>
              </a:rPr>
              <a:t> </a:t>
            </a:r>
            <a:r>
              <a:rPr lang="ru-RU" sz="1800" i="1" dirty="0" err="1" smtClean="0">
                <a:solidFill>
                  <a:srgbClr val="000099"/>
                </a:solidFill>
              </a:rPr>
              <a:t>вобласці</a:t>
            </a:r>
            <a:r>
              <a:rPr lang="ru-RU" sz="1800" i="1" dirty="0" smtClean="0">
                <a:solidFill>
                  <a:srgbClr val="000099"/>
                </a:solidFill>
              </a:rPr>
              <a:t> </a:t>
            </a:r>
            <a:r>
              <a:rPr lang="ru-RU" sz="1800" i="1" dirty="0" err="1" smtClean="0">
                <a:solidFill>
                  <a:srgbClr val="000099"/>
                </a:solidFill>
              </a:rPr>
              <a:t>і</a:t>
            </a:r>
            <a:r>
              <a:rPr lang="ru-RU" sz="1800" i="1" dirty="0" smtClean="0">
                <a:solidFill>
                  <a:srgbClr val="000099"/>
                </a:solidFill>
              </a:rPr>
              <a:t> </a:t>
            </a:r>
            <a:r>
              <a:rPr lang="ru-RU" sz="1800" i="1" dirty="0" err="1" smtClean="0">
                <a:solidFill>
                  <a:srgbClr val="000099"/>
                </a:solidFill>
              </a:rPr>
              <a:t>Сувальскага</a:t>
            </a:r>
            <a:r>
              <a:rPr lang="ru-RU" sz="1800" i="1" dirty="0" smtClean="0">
                <a:solidFill>
                  <a:srgbClr val="000099"/>
                </a:solidFill>
              </a:rPr>
              <a:t> </a:t>
            </a:r>
            <a:r>
              <a:rPr lang="ru-RU" sz="1800" i="1" dirty="0" err="1" smtClean="0">
                <a:solidFill>
                  <a:srgbClr val="000099"/>
                </a:solidFill>
              </a:rPr>
              <a:t>раёна</a:t>
            </a:r>
            <a:r>
              <a:rPr lang="ru-RU" sz="1800" i="1" dirty="0" smtClean="0">
                <a:solidFill>
                  <a:srgbClr val="000099"/>
                </a:solidFill>
              </a:rPr>
              <a:t> </a:t>
            </a:r>
            <a:r>
              <a:rPr lang="ru-RU" sz="1800" i="1" dirty="0" err="1" smtClean="0">
                <a:solidFill>
                  <a:srgbClr val="000099"/>
                </a:solidFill>
              </a:rPr>
              <a:t>Падлясскага</a:t>
            </a:r>
            <a:r>
              <a:rPr lang="ru-RU" sz="1800" i="1" dirty="0" smtClean="0">
                <a:solidFill>
                  <a:srgbClr val="000099"/>
                </a:solidFill>
              </a:rPr>
              <a:t> </a:t>
            </a:r>
            <a:r>
              <a:rPr lang="ru-RU" sz="1800" i="1" dirty="0" err="1" smtClean="0">
                <a:solidFill>
                  <a:srgbClr val="000099"/>
                </a:solidFill>
              </a:rPr>
              <a:t>ваяводства</a:t>
            </a:r>
            <a:r>
              <a:rPr lang="ru-RU" sz="1800" i="1" dirty="0" smtClean="0">
                <a:solidFill>
                  <a:srgbClr val="000099"/>
                </a:solidFill>
              </a:rPr>
              <a:t>.</a:t>
            </a:r>
            <a:endParaRPr lang="ru-RU" sz="1800" i="1" dirty="0">
              <a:solidFill>
                <a:srgbClr val="000099"/>
              </a:solidFill>
            </a:endParaRPr>
          </a:p>
        </p:txBody>
      </p:sp>
      <p:pic>
        <p:nvPicPr>
          <p:cNvPr id="3074" name="Picture 2" descr="D:\Мои документы\Мои рисунки\40562-1.jpg"/>
          <p:cNvPicPr>
            <a:picLocks noChangeAspect="1" noChangeArrowheads="1"/>
          </p:cNvPicPr>
          <p:nvPr/>
        </p:nvPicPr>
        <p:blipFill>
          <a:blip r:embed="rId3">
            <a:lum bright="-10000" contrast="30000"/>
          </a:blip>
          <a:srcRect/>
          <a:stretch>
            <a:fillRect/>
          </a:stretch>
        </p:blipFill>
        <p:spPr bwMode="auto">
          <a:xfrm>
            <a:off x="357158" y="571480"/>
            <a:ext cx="3944895" cy="55721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00562" y="571480"/>
            <a:ext cx="4357718" cy="6286520"/>
          </a:xfrm>
        </p:spPr>
        <p:txBody>
          <a:bodyPr>
            <a:normAutofit/>
          </a:bodyPr>
          <a:lstStyle/>
          <a:p>
            <a:pPr algn="l"/>
            <a:r>
              <a:rPr lang="ru-RU" sz="1800" dirty="0" smtClean="0">
                <a:solidFill>
                  <a:srgbClr val="000099"/>
                </a:solidFill>
              </a:rPr>
              <a:t>63.3(4Беи-4Гро)</a:t>
            </a:r>
            <a:br>
              <a:rPr lang="ru-RU" sz="1800" dirty="0" smtClean="0">
                <a:solidFill>
                  <a:srgbClr val="000099"/>
                </a:solidFill>
              </a:rPr>
            </a:br>
            <a:r>
              <a:rPr lang="ru-RU" sz="1800" dirty="0" smtClean="0">
                <a:solidFill>
                  <a:srgbClr val="000099"/>
                </a:solidFill>
              </a:rPr>
              <a:t>Ч-467</a:t>
            </a:r>
            <a:br>
              <a:rPr lang="ru-RU" sz="1800" dirty="0" smtClean="0">
                <a:solidFill>
                  <a:srgbClr val="000099"/>
                </a:solidFill>
              </a:rPr>
            </a:br>
            <a:r>
              <a:rPr lang="ru-RU" sz="1800" dirty="0" smtClean="0">
                <a:solidFill>
                  <a:srgbClr val="000099"/>
                </a:solidFill>
              </a:rPr>
              <a:t>Черепица, Валерий Николаевич. </a:t>
            </a:r>
            <a:br>
              <a:rPr lang="ru-RU" sz="1800" dirty="0" smtClean="0">
                <a:solidFill>
                  <a:srgbClr val="000099"/>
                </a:solidFill>
              </a:rPr>
            </a:br>
            <a:r>
              <a:rPr lang="ru-RU" sz="1800" dirty="0" smtClean="0">
                <a:solidFill>
                  <a:srgbClr val="000099"/>
                </a:solidFill>
              </a:rPr>
              <a:t>Город-крепость Гродно в годы Первой мировой войны : мероприятия гражданских и военных властей по обеспечению обороноспоcобности и жизнедеятельности : [монография] / В. Н. Черепица. - Минск : </a:t>
            </a:r>
            <a:r>
              <a:rPr lang="ru-RU" sz="1800" dirty="0" err="1" smtClean="0">
                <a:solidFill>
                  <a:srgbClr val="000099"/>
                </a:solidFill>
              </a:rPr>
              <a:t>Беларуская</a:t>
            </a:r>
            <a:r>
              <a:rPr lang="ru-RU" sz="1800" dirty="0" smtClean="0">
                <a:solidFill>
                  <a:srgbClr val="000099"/>
                </a:solidFill>
              </a:rPr>
              <a:t> </a:t>
            </a:r>
            <a:r>
              <a:rPr lang="ru-RU" sz="1800" dirty="0" err="1" smtClean="0">
                <a:solidFill>
                  <a:srgbClr val="000099"/>
                </a:solidFill>
              </a:rPr>
              <a:t>энцыклапедыя</a:t>
            </a:r>
            <a:r>
              <a:rPr lang="ru-RU" sz="1800" dirty="0" smtClean="0">
                <a:solidFill>
                  <a:srgbClr val="000099"/>
                </a:solidFill>
              </a:rPr>
              <a:t> </a:t>
            </a:r>
            <a:r>
              <a:rPr lang="ru-RU" sz="1800" dirty="0" err="1" smtClean="0">
                <a:solidFill>
                  <a:srgbClr val="000099"/>
                </a:solidFill>
              </a:rPr>
              <a:t>імя</a:t>
            </a:r>
            <a:r>
              <a:rPr lang="ru-RU" sz="1800" dirty="0" smtClean="0">
                <a:solidFill>
                  <a:srgbClr val="000099"/>
                </a:solidFill>
              </a:rPr>
              <a:t> Петруся </a:t>
            </a:r>
            <a:r>
              <a:rPr lang="ru-RU" sz="1800" dirty="0" err="1" smtClean="0">
                <a:solidFill>
                  <a:srgbClr val="000099"/>
                </a:solidFill>
              </a:rPr>
              <a:t>Броўкі</a:t>
            </a:r>
            <a:r>
              <a:rPr lang="ru-RU" sz="1800" dirty="0" smtClean="0">
                <a:solidFill>
                  <a:srgbClr val="000099"/>
                </a:solidFill>
              </a:rPr>
              <a:t>, 2009. - 535 с. : ил.</a:t>
            </a:r>
            <a:br>
              <a:rPr lang="ru-RU" sz="1800" dirty="0" smtClean="0">
                <a:solidFill>
                  <a:srgbClr val="000099"/>
                </a:solidFill>
              </a:rPr>
            </a:br>
            <a:r>
              <a:rPr lang="ru-RU" sz="1800" dirty="0" smtClean="0">
                <a:solidFill>
                  <a:srgbClr val="000099"/>
                </a:solidFill>
              </a:rPr>
              <a:t/>
            </a:r>
            <a:br>
              <a:rPr lang="ru-RU" sz="1800" dirty="0" smtClean="0">
                <a:solidFill>
                  <a:srgbClr val="000099"/>
                </a:solidFill>
              </a:rPr>
            </a:br>
            <a:r>
              <a:rPr lang="ru-RU" sz="1800" i="1" dirty="0" smtClean="0">
                <a:solidFill>
                  <a:srgbClr val="000099"/>
                </a:solidFill>
              </a:rPr>
              <a:t>В монографии, написанной в жанре истории повседневности,  повествуется о самых разнообразных мероприятиях гражданских и военных властей города-крепости Гродно в годы Первой мировой войны, делаются попытки осмысления связи между историческим процессом и повседневным бытом.</a:t>
            </a:r>
            <a:r>
              <a:rPr lang="ru-RU" sz="1800" dirty="0" smtClean="0">
                <a:solidFill>
                  <a:srgbClr val="000099"/>
                </a:solidFill>
              </a:rPr>
              <a:t/>
            </a:r>
            <a:br>
              <a:rPr lang="ru-RU" sz="1800" dirty="0" smtClean="0">
                <a:solidFill>
                  <a:srgbClr val="000099"/>
                </a:solidFill>
              </a:rPr>
            </a:br>
            <a:r>
              <a:rPr lang="ru-RU" sz="1800" dirty="0" smtClean="0">
                <a:solidFill>
                  <a:srgbClr val="000099"/>
                </a:solidFill>
              </a:rPr>
              <a:t/>
            </a:r>
            <a:br>
              <a:rPr lang="ru-RU" sz="1800" dirty="0" smtClean="0">
                <a:solidFill>
                  <a:srgbClr val="000099"/>
                </a:solidFill>
              </a:rPr>
            </a:br>
            <a:endParaRPr lang="ru-RU" sz="1800" dirty="0">
              <a:solidFill>
                <a:srgbClr val="000099"/>
              </a:solidFill>
            </a:endParaRPr>
          </a:p>
        </p:txBody>
      </p:sp>
      <p:pic>
        <p:nvPicPr>
          <p:cNvPr id="4098" name="Picture 2" descr="D:\Мои документы\Мои рисунки\42_3465.jpg"/>
          <p:cNvPicPr>
            <a:picLocks noChangeAspect="1" noChangeArrowheads="1"/>
          </p:cNvPicPr>
          <p:nvPr/>
        </p:nvPicPr>
        <p:blipFill>
          <a:blip r:embed="rId3">
            <a:lum bright="-20000" contrast="30000"/>
          </a:blip>
          <a:srcRect/>
          <a:stretch>
            <a:fillRect/>
          </a:stretch>
        </p:blipFill>
        <p:spPr bwMode="auto">
          <a:xfrm>
            <a:off x="357158" y="714356"/>
            <a:ext cx="3787925" cy="52149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6314" y="357166"/>
            <a:ext cx="4071966" cy="6072230"/>
          </a:xfrm>
        </p:spPr>
        <p:txBody>
          <a:bodyPr>
            <a:normAutofit/>
          </a:bodyPr>
          <a:lstStyle/>
          <a:p>
            <a:pPr algn="l"/>
            <a:r>
              <a:rPr lang="ru-RU" sz="1800" dirty="0" smtClean="0">
                <a:solidFill>
                  <a:srgbClr val="000099"/>
                </a:solidFill>
              </a:rPr>
              <a:t>63.3(4Беи-4Гро)</a:t>
            </a:r>
            <a:br>
              <a:rPr lang="ru-RU" sz="1800" dirty="0" smtClean="0">
                <a:solidFill>
                  <a:srgbClr val="000099"/>
                </a:solidFill>
              </a:rPr>
            </a:br>
            <a:r>
              <a:rPr lang="ru-RU" sz="1800" dirty="0" smtClean="0">
                <a:solidFill>
                  <a:srgbClr val="000099"/>
                </a:solidFill>
              </a:rPr>
              <a:t>А941</a:t>
            </a:r>
            <a:br>
              <a:rPr lang="ru-RU" sz="1800" dirty="0" smtClean="0">
                <a:solidFill>
                  <a:srgbClr val="000099"/>
                </a:solidFill>
              </a:rPr>
            </a:br>
            <a:r>
              <a:rPr lang="ru-RU" sz="1800" dirty="0" smtClean="0">
                <a:solidFill>
                  <a:srgbClr val="000099"/>
                </a:solidFill>
              </a:rPr>
              <a:t>Афанасьева, Татьяна Юрьевна. Гродненские губернаторы : (1801-1917 гг.) : документально-биографические очерки / Т. Ю. Афанасьева, Р. Ф. Горячева, В. В. Швед. - Гродно : Гродненская типография, 2007. - 166, [1] с.</a:t>
            </a:r>
            <a:br>
              <a:rPr lang="ru-RU" sz="1800" dirty="0" smtClean="0">
                <a:solidFill>
                  <a:srgbClr val="000099"/>
                </a:solidFill>
              </a:rPr>
            </a:br>
            <a:r>
              <a:rPr lang="ru-RU" sz="1800" dirty="0" smtClean="0">
                <a:solidFill>
                  <a:srgbClr val="000099"/>
                </a:solidFill>
              </a:rPr>
              <a:t/>
            </a:r>
            <a:br>
              <a:rPr lang="ru-RU" sz="1800" dirty="0" smtClean="0">
                <a:solidFill>
                  <a:srgbClr val="000099"/>
                </a:solidFill>
              </a:rPr>
            </a:br>
            <a:r>
              <a:rPr lang="ru-RU" sz="1800" i="1" dirty="0" smtClean="0">
                <a:solidFill>
                  <a:srgbClr val="000099"/>
                </a:solidFill>
              </a:rPr>
              <a:t>В данном издании составители осуществили попытку с помощью документов осветить в хронологической последовательности деятельность всех «начальников» Гродненской губернии с начала </a:t>
            </a:r>
            <a:r>
              <a:rPr lang="en-US" sz="1800" i="1" dirty="0" smtClean="0">
                <a:solidFill>
                  <a:srgbClr val="000099"/>
                </a:solidFill>
              </a:rPr>
              <a:t>XIX</a:t>
            </a:r>
            <a:r>
              <a:rPr lang="ru-RU" sz="1800" i="1" dirty="0" smtClean="0">
                <a:solidFill>
                  <a:srgbClr val="000099"/>
                </a:solidFill>
              </a:rPr>
              <a:t> в. до 1917 г.</a:t>
            </a:r>
            <a:endParaRPr lang="ru-RU" sz="1800" i="1" dirty="0">
              <a:solidFill>
                <a:srgbClr val="000099"/>
              </a:solidFill>
            </a:endParaRPr>
          </a:p>
        </p:txBody>
      </p:sp>
      <p:pic>
        <p:nvPicPr>
          <p:cNvPr id="5123" name="Picture 3" descr="D:\Мои документы\Мои рисунки\5019560878_0.jpg"/>
          <p:cNvPicPr>
            <a:picLocks noChangeAspect="1" noChangeArrowheads="1"/>
          </p:cNvPicPr>
          <p:nvPr/>
        </p:nvPicPr>
        <p:blipFill>
          <a:blip r:embed="rId3">
            <a:lum bright="10000" contrast="40000"/>
          </a:blip>
          <a:srcRect/>
          <a:stretch>
            <a:fillRect/>
          </a:stretch>
        </p:blipFill>
        <p:spPr bwMode="auto">
          <a:xfrm>
            <a:off x="357158" y="642918"/>
            <a:ext cx="4130938" cy="55007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9124" y="285728"/>
            <a:ext cx="4429156" cy="6215106"/>
          </a:xfrm>
        </p:spPr>
        <p:txBody>
          <a:bodyPr>
            <a:normAutofit/>
          </a:bodyPr>
          <a:lstStyle/>
          <a:p>
            <a:pPr algn="l"/>
            <a:r>
              <a:rPr lang="ru-RU" sz="1800" dirty="0" smtClean="0">
                <a:solidFill>
                  <a:srgbClr val="000099"/>
                </a:solidFill>
              </a:rPr>
              <a:t>91.9:63</a:t>
            </a:r>
            <a:br>
              <a:rPr lang="ru-RU" sz="1800" dirty="0" smtClean="0">
                <a:solidFill>
                  <a:srgbClr val="000099"/>
                </a:solidFill>
              </a:rPr>
            </a:br>
            <a:r>
              <a:rPr lang="ru-RU" sz="1800" dirty="0" smtClean="0">
                <a:solidFill>
                  <a:srgbClr val="000099"/>
                </a:solidFill>
              </a:rPr>
              <a:t>П654</a:t>
            </a:r>
            <a:br>
              <a:rPr lang="ru-RU" sz="1800" dirty="0" smtClean="0">
                <a:solidFill>
                  <a:srgbClr val="000099"/>
                </a:solidFill>
              </a:rPr>
            </a:br>
            <a:r>
              <a:rPr lang="ru-RU" sz="1800" dirty="0" smtClean="0">
                <a:solidFill>
                  <a:srgbClr val="000099"/>
                </a:solidFill>
              </a:rPr>
              <a:t>Почётные граждане города Гродно : биобиблиографический справочник / Государственное учреждение культуры "Централизованная библиотечная система г. Гродно", Гродненская центральная библиотека им. А. </a:t>
            </a:r>
            <a:r>
              <a:rPr lang="ru-RU" sz="1800" dirty="0" err="1" smtClean="0">
                <a:solidFill>
                  <a:srgbClr val="000099"/>
                </a:solidFill>
              </a:rPr>
              <a:t>Макаёнка</a:t>
            </a:r>
            <a:r>
              <a:rPr lang="ru-RU" sz="1800" dirty="0" smtClean="0">
                <a:solidFill>
                  <a:srgbClr val="000099"/>
                </a:solidFill>
              </a:rPr>
              <a:t>" ; составление, подбор материала: И. Н. Илюшина ; под общ. ред. Н. Г. </a:t>
            </a:r>
            <a:r>
              <a:rPr lang="ru-RU" sz="1800" dirty="0" err="1" smtClean="0">
                <a:solidFill>
                  <a:srgbClr val="000099"/>
                </a:solidFill>
              </a:rPr>
              <a:t>Свиридо</a:t>
            </a:r>
            <a:r>
              <a:rPr lang="ru-RU" sz="1800" dirty="0" smtClean="0">
                <a:solidFill>
                  <a:srgbClr val="000099"/>
                </a:solidFill>
              </a:rPr>
              <a:t>. - Гродно : Гродненская типография, 2017. - 159 с. : фот.</a:t>
            </a:r>
            <a:br>
              <a:rPr lang="ru-RU" sz="1800" dirty="0" smtClean="0">
                <a:solidFill>
                  <a:srgbClr val="000099"/>
                </a:solidFill>
              </a:rPr>
            </a:br>
            <a:r>
              <a:rPr lang="ru-RU" sz="1800" dirty="0" smtClean="0">
                <a:solidFill>
                  <a:srgbClr val="000099"/>
                </a:solidFill>
              </a:rPr>
              <a:t/>
            </a:r>
            <a:br>
              <a:rPr lang="ru-RU" sz="1800" dirty="0" smtClean="0">
                <a:solidFill>
                  <a:srgbClr val="000099"/>
                </a:solidFill>
              </a:rPr>
            </a:br>
            <a:r>
              <a:rPr lang="ru-RU" sz="1800" i="1" dirty="0" smtClean="0">
                <a:solidFill>
                  <a:srgbClr val="000099"/>
                </a:solidFill>
              </a:rPr>
              <a:t>Почётные граждане города Гродно… Кто они, сколько их? Когда и за что им было присвоено звание? Ответить на эти и другие вопросы поможет данное издание. Оно содержит биографические справки и библиографические списки документов, которые помогут больше узнать о личностях, удостоенных почести.</a:t>
            </a:r>
            <a:endParaRPr lang="ru-RU" sz="1800" i="1" dirty="0">
              <a:solidFill>
                <a:srgbClr val="000099"/>
              </a:solidFill>
            </a:endParaRPr>
          </a:p>
        </p:txBody>
      </p:sp>
      <p:pic>
        <p:nvPicPr>
          <p:cNvPr id="6147" name="Picture 3" descr="D:\Мои документы\Мои рисунки\201703_15.jpg"/>
          <p:cNvPicPr>
            <a:picLocks noChangeAspect="1" noChangeArrowheads="1"/>
          </p:cNvPicPr>
          <p:nvPr/>
        </p:nvPicPr>
        <p:blipFill>
          <a:blip r:embed="rId3">
            <a:lum contrast="40000"/>
          </a:blip>
          <a:srcRect/>
          <a:stretch>
            <a:fillRect/>
          </a:stretch>
        </p:blipFill>
        <p:spPr bwMode="auto">
          <a:xfrm>
            <a:off x="357158" y="571480"/>
            <a:ext cx="3766037" cy="56545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3438" y="714356"/>
            <a:ext cx="4214842" cy="5715040"/>
          </a:xfrm>
        </p:spPr>
        <p:txBody>
          <a:bodyPr>
            <a:normAutofit fontScale="90000"/>
          </a:bodyPr>
          <a:lstStyle/>
          <a:p>
            <a:pPr algn="l"/>
            <a:r>
              <a:rPr lang="ru-RU" sz="2000" dirty="0" smtClean="0">
                <a:solidFill>
                  <a:srgbClr val="000099"/>
                </a:solidFill>
              </a:rPr>
              <a:t>91.9:63</a:t>
            </a:r>
            <a:br>
              <a:rPr lang="ru-RU" sz="2000" dirty="0" smtClean="0">
                <a:solidFill>
                  <a:srgbClr val="000099"/>
                </a:solidFill>
              </a:rPr>
            </a:br>
            <a:r>
              <a:rPr lang="ru-RU" sz="2000" dirty="0" smtClean="0">
                <a:solidFill>
                  <a:srgbClr val="000099"/>
                </a:solidFill>
              </a:rPr>
              <a:t>К532</a:t>
            </a:r>
            <a:br>
              <a:rPr lang="ru-RU" sz="2000" dirty="0" smtClean="0">
                <a:solidFill>
                  <a:srgbClr val="000099"/>
                </a:solidFill>
              </a:rPr>
            </a:br>
            <a:r>
              <a:rPr lang="ru-RU" sz="2000" dirty="0" smtClean="0">
                <a:solidFill>
                  <a:srgbClr val="000099"/>
                </a:solidFill>
              </a:rPr>
              <a:t>Книга славы города Гродно : биобиблиографический справочник / Государственное учреждение культуры "Централизованная библиотечная система г. Гродно", Гродненская городская центральная библиотека им. А. </a:t>
            </a:r>
            <a:r>
              <a:rPr lang="ru-RU" sz="2000" dirty="0" err="1" smtClean="0">
                <a:solidFill>
                  <a:srgbClr val="000099"/>
                </a:solidFill>
              </a:rPr>
              <a:t>Макаёнка</a:t>
            </a:r>
            <a:r>
              <a:rPr lang="ru-RU" sz="2000" dirty="0" smtClean="0">
                <a:solidFill>
                  <a:srgbClr val="000099"/>
                </a:solidFill>
              </a:rPr>
              <a:t>" ; составление, подбор материала: И. Н. Илюшина, Д. В. </a:t>
            </a:r>
            <a:r>
              <a:rPr lang="ru-RU" sz="2000" dirty="0" err="1" smtClean="0">
                <a:solidFill>
                  <a:srgbClr val="000099"/>
                </a:solidFill>
              </a:rPr>
              <a:t>Крачко</a:t>
            </a:r>
            <a:r>
              <a:rPr lang="ru-RU" sz="2000" dirty="0" smtClean="0">
                <a:solidFill>
                  <a:srgbClr val="000099"/>
                </a:solidFill>
              </a:rPr>
              <a:t> ; под общ. ред. Н. Г. </a:t>
            </a:r>
            <a:r>
              <a:rPr lang="ru-RU" sz="2000" dirty="0" err="1" smtClean="0">
                <a:solidFill>
                  <a:srgbClr val="000099"/>
                </a:solidFill>
              </a:rPr>
              <a:t>Свиридо</a:t>
            </a:r>
            <a:r>
              <a:rPr lang="ru-RU" sz="2000" dirty="0" smtClean="0">
                <a:solidFill>
                  <a:srgbClr val="000099"/>
                </a:solidFill>
              </a:rPr>
              <a:t>. - Гродно : </a:t>
            </a:r>
            <a:r>
              <a:rPr lang="ru-RU" sz="2000" dirty="0" err="1" smtClean="0">
                <a:solidFill>
                  <a:srgbClr val="000099"/>
                </a:solidFill>
              </a:rPr>
              <a:t>ЮрСаПринт</a:t>
            </a:r>
            <a:r>
              <a:rPr lang="ru-RU" sz="2000" dirty="0" smtClean="0">
                <a:solidFill>
                  <a:srgbClr val="000099"/>
                </a:solidFill>
              </a:rPr>
              <a:t>, 2017. - 202 с.</a:t>
            </a:r>
            <a:br>
              <a:rPr lang="ru-RU" sz="2000" dirty="0" smtClean="0">
                <a:solidFill>
                  <a:srgbClr val="000099"/>
                </a:solidFill>
              </a:rPr>
            </a:br>
            <a:r>
              <a:rPr lang="ru-RU" sz="2000" dirty="0" smtClean="0">
                <a:solidFill>
                  <a:srgbClr val="000099"/>
                </a:solidFill>
              </a:rPr>
              <a:t/>
            </a:r>
            <a:br>
              <a:rPr lang="ru-RU" sz="2000" dirty="0" smtClean="0">
                <a:solidFill>
                  <a:srgbClr val="000099"/>
                </a:solidFill>
              </a:rPr>
            </a:br>
            <a:r>
              <a:rPr lang="ru-RU" sz="2000" i="1" dirty="0" smtClean="0">
                <a:solidFill>
                  <a:srgbClr val="000099"/>
                </a:solidFill>
              </a:rPr>
              <a:t>Издание содержит биографические справки и библиографические списки документов, которые помогут больше узнать о личностях, удостоенных чести быть занесёнными в «Книгу славы города Гродно».</a:t>
            </a:r>
            <a:br>
              <a:rPr lang="ru-RU" sz="2000" i="1" dirty="0" smtClean="0">
                <a:solidFill>
                  <a:srgbClr val="000099"/>
                </a:solidFill>
              </a:rPr>
            </a:br>
            <a:r>
              <a:rPr lang="ru-RU" sz="1800" dirty="0" smtClean="0">
                <a:solidFill>
                  <a:srgbClr val="000099"/>
                </a:solidFill>
              </a:rPr>
              <a:t/>
            </a:r>
            <a:br>
              <a:rPr lang="ru-RU" sz="1800" dirty="0" smtClean="0">
                <a:solidFill>
                  <a:srgbClr val="000099"/>
                </a:solidFill>
              </a:rPr>
            </a:br>
            <a:endParaRPr lang="ru-RU" sz="1800" dirty="0">
              <a:solidFill>
                <a:srgbClr val="000099"/>
              </a:solidFill>
            </a:endParaRPr>
          </a:p>
        </p:txBody>
      </p:sp>
      <p:pic>
        <p:nvPicPr>
          <p:cNvPr id="7170" name="Picture 2" descr="D:\Мои документы\Мои рисунки\201712_5.jpg"/>
          <p:cNvPicPr>
            <a:picLocks noChangeAspect="1" noChangeArrowheads="1"/>
          </p:cNvPicPr>
          <p:nvPr/>
        </p:nvPicPr>
        <p:blipFill>
          <a:blip r:embed="rId3">
            <a:lum contrast="40000"/>
          </a:blip>
          <a:srcRect/>
          <a:stretch>
            <a:fillRect/>
          </a:stretch>
        </p:blipFill>
        <p:spPr bwMode="auto">
          <a:xfrm>
            <a:off x="357157" y="540846"/>
            <a:ext cx="3971229" cy="56742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428604"/>
            <a:ext cx="8115328" cy="5857916"/>
          </a:xfrm>
        </p:spPr>
        <p:txBody>
          <a:bodyPr>
            <a:normAutofit/>
          </a:bodyPr>
          <a:lstStyle/>
          <a:p>
            <a:pPr algn="l"/>
            <a:r>
              <a:rPr lang="ru-RU" sz="2000" i="1" dirty="0" smtClean="0">
                <a:solidFill>
                  <a:srgbClr val="000099"/>
                </a:solidFill>
              </a:rPr>
              <a:t>       </a:t>
            </a:r>
            <a:r>
              <a:rPr lang="ru-RU" sz="2400" i="1" dirty="0" smtClean="0">
                <a:solidFill>
                  <a:srgbClr val="000099"/>
                </a:solidFill>
              </a:rPr>
              <a:t>Летописная история Гродно (Городни) начинается с 1127 года. Исторический центр города по праву называют музеем под открытым небом. Прогуливаясь по старым улочкам, площадям и переулкам, можно прикоснуться к прошлому, ощутить его аромат. Посетив </a:t>
            </a:r>
            <a:r>
              <a:rPr lang="ru-RU" sz="2400" i="1" dirty="0">
                <a:solidFill>
                  <a:srgbClr val="000099"/>
                </a:solidFill>
              </a:rPr>
              <a:t>К</a:t>
            </a:r>
            <a:r>
              <a:rPr lang="ru-RU" sz="2400" i="1" dirty="0" smtClean="0">
                <a:solidFill>
                  <a:srgbClr val="000099"/>
                </a:solidFill>
              </a:rPr>
              <a:t>оложскую церковь, поднимаясь на Замковую гору, любуясь на Неман, чувствуется дыхание вечности и связь времен.</a:t>
            </a:r>
            <a:br>
              <a:rPr lang="ru-RU" sz="2400" i="1" dirty="0" smtClean="0">
                <a:solidFill>
                  <a:srgbClr val="000099"/>
                </a:solidFill>
              </a:rPr>
            </a:br>
            <a:r>
              <a:rPr lang="ru-RU" sz="2400" i="1" dirty="0" smtClean="0">
                <a:solidFill>
                  <a:srgbClr val="000099"/>
                </a:solidFill>
              </a:rPr>
              <a:t>       Гродно – один из самых старинных и уникальных городов Беларуси. Его называют королевским за богатое историческое наследие, а также европейским за современный облик, где бережно относятся к собственной истории, где в братской общности живут люди многих национальностей.</a:t>
            </a:r>
            <a:endParaRPr lang="ru-RU" sz="2400" i="1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3857628"/>
            <a:ext cx="8001056" cy="2786082"/>
          </a:xfrm>
        </p:spPr>
        <p:txBody>
          <a:bodyPr>
            <a:normAutofit/>
          </a:bodyPr>
          <a:lstStyle/>
          <a:p>
            <a:pPr algn="just"/>
            <a:r>
              <a:rPr lang="ru-RU" sz="2000" i="1" dirty="0" smtClean="0">
                <a:solidFill>
                  <a:srgbClr val="000099"/>
                </a:solidFill>
              </a:rPr>
              <a:t>       Гродненская область – красивейший край Беларуси на ее северо-западе, граничит с Польшей и Литвой. Географически – здесь центр Европы, перекресток различных культур и народов. Наша земля овеяна седой и богатой историей. Ее памятники, как бриллианты, разбросаны повсюду и сегодня являются уникальным национальным наследием и гордостью страны. Мы уважаем свое прошлое, самоотверженным трудом создаем будущее и с открытыми сердцами гостеприимно встречаем друзей.</a:t>
            </a:r>
            <a:endParaRPr lang="ru-RU" sz="2000" i="1" dirty="0">
              <a:solidFill>
                <a:srgbClr val="000099"/>
              </a:solidFill>
            </a:endParaRPr>
          </a:p>
        </p:txBody>
      </p:sp>
      <p:pic>
        <p:nvPicPr>
          <p:cNvPr id="8196" name="Picture 4" descr="D:\Мои документы\Мои рисунки\fest-2.jpg"/>
          <p:cNvPicPr>
            <a:picLocks noChangeAspect="1" noChangeArrowheads="1"/>
          </p:cNvPicPr>
          <p:nvPr/>
        </p:nvPicPr>
        <p:blipFill>
          <a:blip r:embed="rId3">
            <a:lum contrast="10000"/>
          </a:blip>
          <a:srcRect/>
          <a:stretch>
            <a:fillRect/>
          </a:stretch>
        </p:blipFill>
        <p:spPr bwMode="auto">
          <a:xfrm>
            <a:off x="928662" y="178570"/>
            <a:ext cx="7286676" cy="3643338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Мои документы\Мои рисунки\DSC02742.jpg"/>
          <p:cNvPicPr>
            <a:picLocks noChangeAspect="1" noChangeArrowheads="1"/>
          </p:cNvPicPr>
          <p:nvPr/>
        </p:nvPicPr>
        <p:blipFill>
          <a:blip r:embed="rId3">
            <a:lum contrast="20000"/>
          </a:blip>
          <a:srcRect/>
          <a:stretch>
            <a:fillRect/>
          </a:stretch>
        </p:blipFill>
        <p:spPr bwMode="auto">
          <a:xfrm>
            <a:off x="214524" y="500042"/>
            <a:ext cx="8688200" cy="57864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500042"/>
            <a:ext cx="8001056" cy="5643602"/>
          </a:xfrm>
        </p:spPr>
        <p:txBody>
          <a:bodyPr>
            <a:normAutofit/>
          </a:bodyPr>
          <a:lstStyle/>
          <a:p>
            <a:pPr algn="l"/>
            <a:r>
              <a:rPr lang="en-US" sz="2200" i="1" dirty="0" smtClean="0">
                <a:solidFill>
                  <a:srgbClr val="000099"/>
                </a:solidFill>
              </a:rPr>
              <a:t>       </a:t>
            </a:r>
            <a:r>
              <a:rPr lang="ru-RU" sz="2200" i="1" dirty="0" smtClean="0">
                <a:solidFill>
                  <a:srgbClr val="000099"/>
                </a:solidFill>
              </a:rPr>
              <a:t>Каждые два года в начале лета Гродно превращается в праздничный карнавал – многоголосый, шумный и многонациональный. С 1996 года здесь проходит Фестиваль национальных культур, который с каждым годом собирает все больше участников и гостей со всей </a:t>
            </a:r>
            <a:r>
              <a:rPr lang="en-US" sz="2200" i="1" dirty="0" smtClean="0">
                <a:solidFill>
                  <a:srgbClr val="000099"/>
                </a:solidFill>
              </a:rPr>
              <a:t>   </a:t>
            </a:r>
            <a:r>
              <a:rPr lang="ru-RU" sz="2200" i="1" dirty="0" smtClean="0">
                <a:solidFill>
                  <a:srgbClr val="000099"/>
                </a:solidFill>
              </a:rPr>
              <a:t>Беларуси, ближнего и дальнего зарубежья.</a:t>
            </a:r>
            <a:br>
              <a:rPr lang="ru-RU" sz="2200" i="1" dirty="0" smtClean="0">
                <a:solidFill>
                  <a:srgbClr val="000099"/>
                </a:solidFill>
              </a:rPr>
            </a:br>
            <a:r>
              <a:rPr lang="en-US" sz="2200" i="1" dirty="0" smtClean="0">
                <a:solidFill>
                  <a:srgbClr val="000099"/>
                </a:solidFill>
              </a:rPr>
              <a:t>       </a:t>
            </a:r>
            <a:r>
              <a:rPr lang="ru-RU" sz="2200" i="1" dirty="0" smtClean="0">
                <a:solidFill>
                  <a:srgbClr val="000099"/>
                </a:solidFill>
              </a:rPr>
              <a:t>Песни, танцы, народные игры, национальные костюмы и блюда – в каждом дворике в центре города можно окунуться в атмосферу другой страны и культуры.</a:t>
            </a:r>
            <a:br>
              <a:rPr lang="ru-RU" sz="2200" i="1" dirty="0" smtClean="0">
                <a:solidFill>
                  <a:srgbClr val="000099"/>
                </a:solidFill>
              </a:rPr>
            </a:br>
            <a:r>
              <a:rPr lang="en-US" sz="2200" i="1" dirty="0" smtClean="0">
                <a:solidFill>
                  <a:srgbClr val="000099"/>
                </a:solidFill>
              </a:rPr>
              <a:t>       </a:t>
            </a:r>
            <a:r>
              <a:rPr lang="ru-RU" sz="2200" i="1" dirty="0" smtClean="0">
                <a:solidFill>
                  <a:srgbClr val="000099"/>
                </a:solidFill>
              </a:rPr>
              <a:t>Гродненцам и гостям города предоставляется уникальная возможность за несколько дней совершить путешествие вокруг света и познакомиться с такими разными, необыкновенно яркими и жизнерадостными культурами.</a:t>
            </a:r>
            <a:endParaRPr lang="ru-RU" sz="2200" i="1" dirty="0">
              <a:solidFill>
                <a:srgbClr val="000099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:\Мои документы\Мои рисунки\dd895ad11d5bbbca4cb00fe8ea3ee18c.jpg"/>
          <p:cNvPicPr>
            <a:picLocks noChangeAspect="1" noChangeArrowheads="1"/>
          </p:cNvPicPr>
          <p:nvPr/>
        </p:nvPicPr>
        <p:blipFill>
          <a:blip r:embed="rId3">
            <a:lum contrast="10000"/>
          </a:blip>
          <a:srcRect/>
          <a:stretch>
            <a:fillRect/>
          </a:stretch>
        </p:blipFill>
        <p:spPr bwMode="auto">
          <a:xfrm>
            <a:off x="357158" y="571480"/>
            <a:ext cx="8473678" cy="56436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Мои документы\Мои рисунки\Изображение\Pictures\Odnoklassniki\IMG_20180603_12343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0267" y="214289"/>
            <a:ext cx="4286311" cy="6429467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Мои документы\Мои рисунки\Изображение\Новая папка\IMG_20180604_1034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21702" y="214290"/>
            <a:ext cx="4822065" cy="6429421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D:\Мои документы\Мои рисунки\Изображение\Новая папка\IMG_20180604_103411.jpg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/>
          <a:stretch>
            <a:fillRect/>
          </a:stretch>
        </p:blipFill>
        <p:spPr bwMode="auto">
          <a:xfrm>
            <a:off x="2321703" y="214290"/>
            <a:ext cx="4822065" cy="6429420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Мои документы\Мои рисунки\Изображение\Новая папка\IMG_20180604_103611.jpg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/>
          <a:stretch>
            <a:fillRect/>
          </a:stretch>
        </p:blipFill>
        <p:spPr bwMode="auto">
          <a:xfrm>
            <a:off x="2232424" y="214290"/>
            <a:ext cx="4839908" cy="6453211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Мои документы\Мои рисунки\Изображение\Новая папка\IMG_20180604_103829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2214546" y="214289"/>
            <a:ext cx="4839908" cy="6453209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D:\Мои документы\Мои рисунки\Изображение\Pictures\Odnoklassniki\IMG_20180603_124839.jpg"/>
          <p:cNvPicPr>
            <a:picLocks noChangeAspect="1" noChangeArrowheads="1"/>
          </p:cNvPicPr>
          <p:nvPr/>
        </p:nvPicPr>
        <p:blipFill>
          <a:blip r:embed="rId3">
            <a:lum contrast="10000"/>
          </a:blip>
          <a:srcRect/>
          <a:stretch>
            <a:fillRect/>
          </a:stretch>
        </p:blipFill>
        <p:spPr bwMode="auto">
          <a:xfrm>
            <a:off x="2524095" y="178547"/>
            <a:ext cx="4333921" cy="6500881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Мои документы\Мои рисунки\4426213.jpg"/>
          <p:cNvPicPr>
            <a:picLocks noChangeAspect="1" noChangeArrowheads="1"/>
          </p:cNvPicPr>
          <p:nvPr/>
        </p:nvPicPr>
        <p:blipFill>
          <a:blip r:embed="rId3">
            <a:lum contrast="10000"/>
          </a:blip>
          <a:srcRect/>
          <a:stretch>
            <a:fillRect/>
          </a:stretch>
        </p:blipFill>
        <p:spPr bwMode="auto">
          <a:xfrm>
            <a:off x="285720" y="500042"/>
            <a:ext cx="8608480" cy="5735399"/>
          </a:xfrm>
          <a:prstGeom prst="rect">
            <a:avLst/>
          </a:prstGeom>
          <a:noFill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D:\Мои документы\Мои рисунки\Изображение\Pictures\Odnoklassniki\IMG_20180603_123705.jpg"/>
          <p:cNvPicPr>
            <a:picLocks noChangeAspect="1" noChangeArrowheads="1"/>
          </p:cNvPicPr>
          <p:nvPr/>
        </p:nvPicPr>
        <p:blipFill>
          <a:blip r:embed="rId3">
            <a:lum contrast="20000"/>
          </a:blip>
          <a:srcRect/>
          <a:stretch>
            <a:fillRect/>
          </a:stretch>
        </p:blipFill>
        <p:spPr bwMode="auto">
          <a:xfrm>
            <a:off x="2285983" y="214290"/>
            <a:ext cx="4479093" cy="6407589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Мои документы\Мои рисунки\Изображение\Pictures\Odnoklassniki\IMG_20180603_12321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76484" y="178572"/>
            <a:ext cx="4310093" cy="6465140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Мои документы\Мои рисунки\Изображение\Новая папка\IMG_20180604_0937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32" y="177133"/>
            <a:ext cx="5143536" cy="650373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Мои документы\Мои рисунки\Изображение\Новая папка\IMG_20180604_1041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03863" y="214290"/>
            <a:ext cx="4768484" cy="6429420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Мои документы\Мои рисунки\Изображение\Новая папка\IMG_20180604_1026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8125" y="214290"/>
            <a:ext cx="4768487" cy="6357983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Мои документы\Мои рисунки\Изображение\Новая папка\IMG_20180604_0939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1670" y="190479"/>
            <a:ext cx="4875642" cy="6500856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Мои документы\Мои рисунки\Изображение\Новая папка\IMG_20180604_1040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84" y="190456"/>
            <a:ext cx="4857784" cy="6477045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Мои документы\Мои рисунки\Изображение\Новая папка\IMG_20180604_1043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4546" y="190479"/>
            <a:ext cx="4857783" cy="6477044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Мои документы\Мои рисунки\Изображение\Новая папка\IMG_20180604_104941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2357423" y="190477"/>
            <a:ext cx="4857784" cy="6477045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Мои документы\Мои рисунки\Изображение\Новая папка\IMG_20180604_105125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2250265" y="214290"/>
            <a:ext cx="4804206" cy="6405607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Мои документы\Мои рисунки\f92d01f4070522c087d12cae08bbb12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214290"/>
            <a:ext cx="8429684" cy="6322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Мои документы\Мои рисунки\Изображение\Новая папка\IMG_20180604_104802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2232386" y="190455"/>
            <a:ext cx="4839944" cy="6453255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Мои документы\Мои рисунки\Изображение\Новая папка\IMG_20180604_1050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4546" y="190453"/>
            <a:ext cx="4857784" cy="6477045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Мои документы\Мои рисунки\Изображение\Новая папка\IMG_20180604_105511.jpg"/>
          <p:cNvPicPr>
            <a:picLocks noChangeAspect="1" noChangeArrowheads="1"/>
          </p:cNvPicPr>
          <p:nvPr/>
        </p:nvPicPr>
        <p:blipFill>
          <a:blip r:embed="rId3" cstate="print">
            <a:lum bright="10000" contrast="20000"/>
          </a:blip>
          <a:srcRect/>
          <a:stretch>
            <a:fillRect/>
          </a:stretch>
        </p:blipFill>
        <p:spPr bwMode="auto">
          <a:xfrm>
            <a:off x="2214546" y="190475"/>
            <a:ext cx="4857783" cy="6477044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Мои документы\Мои рисунки\Изображение\Новая папка\IMG_20180604_102929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2196686" y="190475"/>
            <a:ext cx="4875644" cy="6500859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Мои документы\Мои рисунки\Изображение\Новая папка\IMG_20180604_110638.jpg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/>
          <a:stretch>
            <a:fillRect/>
          </a:stretch>
        </p:blipFill>
        <p:spPr bwMode="auto">
          <a:xfrm>
            <a:off x="2321702" y="214291"/>
            <a:ext cx="4822065" cy="6429420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Мои документы\Мои рисунки\Изображение\Новая папка\IMG_20180604_1027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21702" y="214290"/>
            <a:ext cx="4822065" cy="6429420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Мои документы\Мои рисунки\Изображение\Новая папка\IMG_20180604_1021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84" y="261914"/>
            <a:ext cx="4732768" cy="6310357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Мои документы\Мои рисунки\Изображение\Новая папка\IMG_20180604_1023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03860" y="190500"/>
            <a:ext cx="4839908" cy="6453210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:\Мои документы\Мои рисунки\Изображение\Новая папка\IMG_20180604_1032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08" y="190477"/>
            <a:ext cx="4857784" cy="6477046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:\Мои документы\Мои рисунки\Изображение\Pictures\Odnoklassniki\IMG_20180603_1248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1736" y="142852"/>
            <a:ext cx="4357718" cy="6536577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D:\Мои документы\Мои рисунки\4008b48b38138a2412685158b465acb5.jpg"/>
          <p:cNvPicPr>
            <a:picLocks noChangeAspect="1" noChangeArrowheads="1"/>
          </p:cNvPicPr>
          <p:nvPr/>
        </p:nvPicPr>
        <p:blipFill>
          <a:blip r:embed="rId3">
            <a:lum/>
          </a:blip>
          <a:srcRect/>
          <a:stretch>
            <a:fillRect/>
          </a:stretch>
        </p:blipFill>
        <p:spPr bwMode="auto">
          <a:xfrm>
            <a:off x="357158" y="285728"/>
            <a:ext cx="8412162" cy="5643602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5786454"/>
            <a:ext cx="8229600" cy="1071546"/>
          </a:xfrm>
        </p:spPr>
        <p:txBody>
          <a:bodyPr>
            <a:normAutofit/>
          </a:bodyPr>
          <a:lstStyle/>
          <a:p>
            <a:r>
              <a:rPr lang="ru-RU" sz="2800" i="1" dirty="0" smtClean="0">
                <a:solidFill>
                  <a:srgbClr val="000099"/>
                </a:solidFill>
              </a:rPr>
              <a:t>Старый замок, 14 век</a:t>
            </a:r>
            <a:endParaRPr lang="ru-RU" sz="2800" i="1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D:\Мои документы\Мои рисунки\Изображение\Pictures\Odnoklassniki\IMG_20180603_12341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05031" y="142826"/>
            <a:ext cx="4381547" cy="6572321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:\Мои документы\Мои рисунки\Изображение\Pictures\Odnoklassniki\IMG_20180603_121605.jpg"/>
          <p:cNvPicPr>
            <a:picLocks noChangeAspect="1" noChangeArrowheads="1"/>
          </p:cNvPicPr>
          <p:nvPr/>
        </p:nvPicPr>
        <p:blipFill>
          <a:blip r:embed="rId3">
            <a:lum contrast="10000"/>
          </a:blip>
          <a:srcRect/>
          <a:stretch>
            <a:fillRect/>
          </a:stretch>
        </p:blipFill>
        <p:spPr bwMode="auto">
          <a:xfrm>
            <a:off x="2438400" y="228600"/>
            <a:ext cx="4267200" cy="640080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6072206"/>
            <a:ext cx="8043890" cy="500066"/>
          </a:xfrm>
        </p:spPr>
        <p:txBody>
          <a:bodyPr>
            <a:normAutofit/>
          </a:bodyPr>
          <a:lstStyle/>
          <a:p>
            <a:pPr algn="l"/>
            <a:r>
              <a:rPr lang="ru-RU" sz="1800" dirty="0" smtClean="0">
                <a:solidFill>
                  <a:srgbClr val="FFFFFF"/>
                </a:solidFill>
              </a:rPr>
              <a:t>© Библиотека УО ГрГМУ, 2018</a:t>
            </a:r>
            <a:endParaRPr lang="ru-RU" sz="18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786454"/>
            <a:ext cx="8229600" cy="1071546"/>
          </a:xfrm>
        </p:spPr>
        <p:txBody>
          <a:bodyPr>
            <a:normAutofit/>
          </a:bodyPr>
          <a:lstStyle/>
          <a:p>
            <a:r>
              <a:rPr lang="ru-RU" sz="2800" i="1" dirty="0" smtClean="0">
                <a:solidFill>
                  <a:srgbClr val="000099"/>
                </a:solidFill>
              </a:rPr>
              <a:t>Новый замок, 18 век</a:t>
            </a:r>
            <a:endParaRPr lang="ru-RU" sz="2800" i="1" dirty="0">
              <a:solidFill>
                <a:srgbClr val="000099"/>
              </a:solidFill>
            </a:endParaRPr>
          </a:p>
        </p:txBody>
      </p:sp>
      <p:pic>
        <p:nvPicPr>
          <p:cNvPr id="5122" name="Picture 2" descr="D:\Мои документы\Мои рисунки\1456921871.jpg"/>
          <p:cNvPicPr>
            <a:picLocks noChangeAspect="1" noChangeArrowheads="1"/>
          </p:cNvPicPr>
          <p:nvPr/>
        </p:nvPicPr>
        <p:blipFill>
          <a:blip r:embed="rId3">
            <a:lum contrast="10000"/>
          </a:blip>
          <a:srcRect/>
          <a:stretch>
            <a:fillRect/>
          </a:stretch>
        </p:blipFill>
        <p:spPr bwMode="auto">
          <a:xfrm>
            <a:off x="372500" y="285728"/>
            <a:ext cx="8414341" cy="55721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Мои документы\Мои рисунки\399d1c2f619d86c9c43dea364ca7678c.jpg"/>
          <p:cNvPicPr>
            <a:picLocks noChangeAspect="1" noChangeArrowheads="1"/>
          </p:cNvPicPr>
          <p:nvPr/>
        </p:nvPicPr>
        <p:blipFill>
          <a:blip r:embed="rId3">
            <a:lum/>
          </a:blip>
          <a:srcRect/>
          <a:stretch>
            <a:fillRect/>
          </a:stretch>
        </p:blipFill>
        <p:spPr bwMode="auto">
          <a:xfrm>
            <a:off x="389848" y="428604"/>
            <a:ext cx="8374224" cy="5429288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5786454"/>
            <a:ext cx="8229600" cy="1071546"/>
          </a:xfrm>
        </p:spPr>
        <p:txBody>
          <a:bodyPr>
            <a:normAutofit/>
          </a:bodyPr>
          <a:lstStyle/>
          <a:p>
            <a:r>
              <a:rPr lang="ru-RU" sz="2800" i="1" dirty="0" smtClean="0">
                <a:solidFill>
                  <a:srgbClr val="000099"/>
                </a:solidFill>
              </a:rPr>
              <a:t>Борисоглебская (Коложская</a:t>
            </a:r>
            <a:r>
              <a:rPr lang="en-US" sz="2800" i="1" dirty="0" smtClean="0">
                <a:solidFill>
                  <a:srgbClr val="000099"/>
                </a:solidFill>
              </a:rPr>
              <a:t>) </a:t>
            </a:r>
            <a:r>
              <a:rPr lang="ru-RU" sz="2800" i="1" dirty="0" smtClean="0">
                <a:solidFill>
                  <a:srgbClr val="000099"/>
                </a:solidFill>
              </a:rPr>
              <a:t>церковь, 12 век</a:t>
            </a:r>
            <a:endParaRPr lang="ru-RU" sz="2800" i="1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857892"/>
            <a:ext cx="9144000" cy="1000108"/>
          </a:xfrm>
        </p:spPr>
        <p:txBody>
          <a:bodyPr>
            <a:normAutofit/>
          </a:bodyPr>
          <a:lstStyle/>
          <a:p>
            <a:r>
              <a:rPr lang="ru-RU" sz="2700" i="1" dirty="0" smtClean="0">
                <a:solidFill>
                  <a:srgbClr val="000099"/>
                </a:solidFill>
              </a:rPr>
              <a:t>Костёл Святого Франциска Ксаверия (Фарный), 17 век</a:t>
            </a:r>
            <a:endParaRPr lang="ru-RU" sz="2700" i="1" dirty="0">
              <a:solidFill>
                <a:srgbClr val="000099"/>
              </a:solidFill>
            </a:endParaRPr>
          </a:p>
        </p:txBody>
      </p:sp>
      <p:pic>
        <p:nvPicPr>
          <p:cNvPr id="6146" name="Picture 2" descr="D:\Мои документы\Мои рисунки\119352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214290"/>
            <a:ext cx="7620054" cy="57150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1612</TotalTime>
  <Words>275</Words>
  <Application>Microsoft Office PowerPoint</Application>
  <PresentationFormat>Экран (4:3)</PresentationFormat>
  <Paragraphs>29</Paragraphs>
  <Slides>62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62</vt:i4>
      </vt:variant>
    </vt:vector>
  </HeadingPairs>
  <TitlesOfParts>
    <vt:vector size="63" baseType="lpstr">
      <vt:lpstr>Тема Office</vt:lpstr>
      <vt:lpstr>Любимый город над синею рекой</vt:lpstr>
      <vt:lpstr>Герб города</vt:lpstr>
      <vt:lpstr>       Летописная история Гродно (Городни) начинается с 1127 года. Исторический центр города по праву называют музеем под открытым небом. Прогуливаясь по старым улочкам, площадям и переулкам, можно прикоснуться к прошлому, ощутить его аромат. Посетив Коложскую церковь, поднимаясь на Замковую гору, любуясь на Неман, чувствуется дыхание вечности и связь времен.        Гродно – один из самых старинных и уникальных городов Беларуси. Его называют королевским за богатое историческое наследие, а также европейским за современный облик, где бережно относятся к собственной истории, где в братской общности живут люди многих национальностей.</vt:lpstr>
      <vt:lpstr>Слайд 4</vt:lpstr>
      <vt:lpstr>Слайд 5</vt:lpstr>
      <vt:lpstr>Старый замок, 14 век</vt:lpstr>
      <vt:lpstr>Новый замок, 18 век</vt:lpstr>
      <vt:lpstr>Борисоглебская (Коложская) церковь, 12 век</vt:lpstr>
      <vt:lpstr>Костёл Святого Франциска Ксаверия (Фарный), 17 век</vt:lpstr>
      <vt:lpstr>Покровский собор, начало 20 в.</vt:lpstr>
      <vt:lpstr>Монастырь бернардинцев, 16 век</vt:lpstr>
      <vt:lpstr>Большая хоральная синагога, начало 20 в.</vt:lpstr>
      <vt:lpstr>Лютеранская церковь Святого Иоанна, 18 век</vt:lpstr>
      <vt:lpstr>Августовский канал</vt:lpstr>
      <vt:lpstr>Слайд 15</vt:lpstr>
      <vt:lpstr>63.3(4Беи-4Гро) Г863 Гродзенская зямля з вышыні птушынага палёту = Гродненская земля с высоты птичьего полета = The Land of Grodno in a Bird's-Eye View / [уклад. і фота А. І. Ласмінскага ; аўт. тэксту: А. І. Ласмінскі, У. П. Амелька]. - Мінск : Беларусь, 2011. - 323 с. : фот.цв.   Новое издание посвящено одному из древнейших и интереснейших мест Беларуси – Гродненской земле. С высоты птичьего полета откроется читателям красота этого замечательного уголка Беларуси: его удивительная природа, величественные памятники архитектуры, современные города и деревни.  </vt:lpstr>
      <vt:lpstr>63.3(4Беи-4Гро) Г864 Гродна = Гродно = Grodna = Grodna : [фотаальбом / уклад. А. І. Ласмінскі ; аўт. тэксту: С. Сяльверстава ; подпісы да здымкаў І. Трусава, А. Ласмінскага]. - Мінск : Беларусь, 2014. - 189, [10] с.  Перед вами новый фотоальбом о  гостеприимном Гродно. Попробуем осуществить путешествие по древнему городу вместе с авторами этого фотоальбома.      </vt:lpstr>
      <vt:lpstr>63.3(4Беи-4Гро) Г67 Горадна, Горадзен, Гродна : [нарысы] / [аўт. тэксту Алесь Марціновіч ; фотаздымкі - А. Ласмінскага, В. Кавалеўскага, з калекцыі І. Папко, з архіваў Гродз. дзярж. гісторыка-археалагіч. музея]. - Мінск : Мастацкая літаратура, 2008. - 115, [4] с. : ил. - (Твае гарады, Беларусь : засн. у 2005 г.).   Разнастайныя факты з гісторыі Гродна, мноства фотаздымкаў робяць гэтую кнігу цікавай не толькі для юных чытачоў. Яе матэрыялы будуць карысныя для працы настаўнікаў на ўроках гісторыі і занятках па краязнаўстве.  </vt:lpstr>
      <vt:lpstr>63.3(4Беи-4Гро) Г175 Гальпяровіч, Навум Якаўлевіч. Гродна. На заходняй мяжы Айчыны  / Н. Я. Гальпяровіч, Н. Г. Ваніна ; [рэдкал. : Н. Г. Ваніна і інш.]. - Мінск : Пачатковая школа, 2012. - 94, [1] с. : іл. - (Гарады і гістарычныя мясціны Беларусі).  Трэцяя кніга ў серыі «Гарады і гістарычныя мясціны Беларусі» распавядае пра Гродна – горад, у якім гарманічна спалучаюцца гістарычныя і сучасныя часткі, пра людзей, якія ўславілі не толькі Гродзеншчыну, але і ўсю нашу краіну. Таксама кніга змяшчае пытанні і заданні для замацавання чытачамі атрыманых звестак.    </vt:lpstr>
      <vt:lpstr>63.3(4Беи-4Гро) К33 Кебич, Людмила Антоновна.  Гродно - город королей [Текст] : для сред. и ст. шк. возраста / Л. А. Кебич ; [использованы фото О. В. Давидович, А. И. Лосминского]. - Минск : Беларуская энцыклапедыя імя Петруся Броўкі, 2014. - 56 с. : ил.  Новая книга Л. А. Кебич посвящена одному из старейших городов Беларуси – Гродно. Уже во времена Древней Руси город был ее важным бастионом на северо-западном рубеже… У всех любителей  истории и путешествий есть уникальная возможность совершить перемещение во времени, раскрыть неизвестные страницы истории Гродно, ощутить дыхание прошлых столетий и ритм сегодняшних дней…</vt:lpstr>
      <vt:lpstr>63.3(4Беи-4Гро) Г864 Гродназнаўства : Гісторыя еўрапейскага горада / [аўт. тэкста: Госцеў Алесь і інш. ; рэд.: Карнялюк Віталь, Швед, Вячаслаў ]. - Гародня ; Wroclaw : Wroclawska Drukarnia Naukowa PAN, 2012. - 339 с. : ил. - (Гарадзенская бібліятэка ; кн. 15).   Гістарычнае “Гродназнаўства” – гэта аповед пра гродзенскія эпізоды біяграфій вялікіга князя Вітаўта і караля Стэфана Баторыя, змагароў за вольнасць Тадэвуша Кастюшкі і Кастуся Каліноўскага, вядомых дойлідаў Пятра Міланега і Джузепе Сака, рэфарматара Антонія Тызенгаўза і славутых літаратараў Элізы Ажэшкі і Васіля Быкава ды іншых вядомых гістарычных персанажаў і герояў.</vt:lpstr>
      <vt:lpstr>63.3(4Беи-4Гро) П855 Прынёманне : Гродзенская вобласць : [фотаальбом = Принеманье : Гродненская область = Niemanland : Grodno region / уклад. і аўтар подпісаў А. І. Ласмінскі ; аўтар тэксту В. В. Швед ; мастак Т. П. Гушча ; пер. на англ. мову Н. М. Дземіхава]. - 2-е выд. - Мінск : Беларусь, 2007. - 246, [1] с. - На беларус., рус., англ. мовах.  Гісторыя Гродзеншчыны пачынае свой адлік у глыбіні стагоддзяў. Прапануем кароткую гісторыю Гродзенчшыны, умоўна сістэматызаваную па васьмі этапах, каб нашаму чытачу было лепей арыентавацца ў зменах падзей, якія адбываліся з цягам часу на яе тэрыторыі. </vt:lpstr>
      <vt:lpstr>63.3(4Беи-4Гро) А185 Августовский канал  = Augustow Channel = Kanal Augusstowski : фотоальбом / [сост. и авт. текста Александр Лосминский ; пер. на англ. яз. Наталии Демиховой, пер. на польск. яз. Елены Нелепко]. - Минск : Беларусь, 2008. - 92, [4] с. : фото.цв. - На рус., англ., польск. яз.  Настоящее издание наиболее полно и красочно представляет сегодняшний облик белорусской части Августовского канала.</vt:lpstr>
      <vt:lpstr>63.3(4Беи-4Гро)-7 К906 Культура Гродзеншчыны : Факты. Падзеі. Асобы / [аўт. ідэі А. Л. Вярсоцкі ; уклад. Л. В. Мальцава]. - Мінск : Звязда, 2014. - 245 с. : іл.  Багата ілюстраванае выданне апавядае пра гістарычную, культурную і духоўную спадчыну гэтай самабытнай і прыгожай старонкі нашага краю.  Для шырокага кола чытачоў.</vt:lpstr>
      <vt:lpstr>75.81я20 Э91 Этнакультурныя і прыродныя турыстычныя рэсурсы Гродзеншчыны і Сувальшчыны : энцыкл. даведнік / [аўт. тэкстаў: В. А. Бахараў і інш.; пад рэд. В. Р. Карнелюка, І. І. Трацяка; фота: А. Емяльянаў і інш.]. - Мінск : Беларускі Дом друку, 2014. - 301, [2] с. : іл.  У энцыклапедычным выданні прадстаўлены матэрыялы, якія адлюстроўваюць этнакультурнае і прыроднае багацце Гродзенскай вобласці і Сувальскага раёна Падлясскага ваяводства.</vt:lpstr>
      <vt:lpstr>63.3(4Беи-4Гро) Ч-467 Черепица, Валерий Николаевич.  Город-крепость Гродно в годы Первой мировой войны : мероприятия гражданских и военных властей по обеспечению обороноспоcобности и жизнедеятельности : [монография] / В. Н. Черепица. - Минск : Беларуская энцыклапедыя імя Петруся Броўкі, 2009. - 535 с. : ил.  В монографии, написанной в жанре истории повседневности,  повествуется о самых разнообразных мероприятиях гражданских и военных властей города-крепости Гродно в годы Первой мировой войны, делаются попытки осмысления связи между историческим процессом и повседневным бытом.  </vt:lpstr>
      <vt:lpstr>63.3(4Беи-4Гро) А941 Афанасьева, Татьяна Юрьевна. Гродненские губернаторы : (1801-1917 гг.) : документально-биографические очерки / Т. Ю. Афанасьева, Р. Ф. Горячева, В. В. Швед. - Гродно : Гродненская типография, 2007. - 166, [1] с.  В данном издании составители осуществили попытку с помощью документов осветить в хронологической последовательности деятельность всех «начальников» Гродненской губернии с начала XIX в. до 1917 г.</vt:lpstr>
      <vt:lpstr>91.9:63 П654 Почётные граждане города Гродно : биобиблиографический справочник / Государственное учреждение культуры "Централизованная библиотечная система г. Гродно", Гродненская центральная библиотека им. А. Макаёнка" ; составление, подбор материала: И. Н. Илюшина ; под общ. ред. Н. Г. Свиридо. - Гродно : Гродненская типография, 2017. - 159 с. : фот.  Почётные граждане города Гродно… Кто они, сколько их? Когда и за что им было присвоено звание? Ответить на эти и другие вопросы поможет данное издание. Оно содержит биографические справки и библиографические списки документов, которые помогут больше узнать о личностях, удостоенных почести.</vt:lpstr>
      <vt:lpstr>91.9:63 К532 Книга славы города Гродно : биобиблиографический справочник / Государственное учреждение культуры "Централизованная библиотечная система г. Гродно", Гродненская городская центральная библиотека им. А. Макаёнка" ; составление, подбор материала: И. Н. Илюшина, Д. В. Крачко ; под общ. ред. Н. Г. Свиридо. - Гродно : ЮрСаПринт, 2017. - 202 с.  Издание содержит биографические справки и библиографические списки документов, которые помогут больше узнать о личностях, удостоенных чести быть занесёнными в «Книгу славы города Гродно».  </vt:lpstr>
      <vt:lpstr>       Гродненская область – красивейший край Беларуси на ее северо-западе, граничит с Польшей и Литвой. Географически – здесь центр Европы, перекресток различных культур и народов. Наша земля овеяна седой и богатой историей. Ее памятники, как бриллианты, разбросаны повсюду и сегодня являются уникальным национальным наследием и гордостью страны. Мы уважаем свое прошлое, самоотверженным трудом создаем будущее и с открытыми сердцами гостеприимно встречаем друзей.</vt:lpstr>
      <vt:lpstr>Слайд 31</vt:lpstr>
      <vt:lpstr>       Каждые два года в начале лета Гродно превращается в праздничный карнавал – многоголосый, шумный и многонациональный. С 1996 года здесь проходит Фестиваль национальных культур, который с каждым годом собирает все больше участников и гостей со всей    Беларуси, ближнего и дальнего зарубежья.        Песни, танцы, народные игры, национальные костюмы и блюда – в каждом дворике в центре города можно окунуться в атмосферу другой страны и культуры.        Гродненцам и гостям города предоставляется уникальная возможность за несколько дней совершить путешествие вокруг света и познакомиться с такими разными, необыкновенно яркими и жизнерадостными культурами.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© Библиотека УО ГрГМУ, 2018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Город над синею рекой</dc:title>
  <dc:creator>libr</dc:creator>
  <cp:lastModifiedBy>libr</cp:lastModifiedBy>
  <cp:revision>247</cp:revision>
  <dcterms:created xsi:type="dcterms:W3CDTF">2018-05-11T08:56:32Z</dcterms:created>
  <dcterms:modified xsi:type="dcterms:W3CDTF">2018-06-05T08:08:38Z</dcterms:modified>
</cp:coreProperties>
</file>