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65" r:id="rId1"/>
  </p:sldMasterIdLst>
  <p:notesMasterIdLst>
    <p:notesMasterId r:id="rId26"/>
  </p:notesMasterIdLst>
  <p:sldIdLst>
    <p:sldId id="256" r:id="rId2"/>
    <p:sldId id="257" r:id="rId3"/>
    <p:sldId id="258" r:id="rId4"/>
    <p:sldId id="261" r:id="rId5"/>
    <p:sldId id="272" r:id="rId6"/>
    <p:sldId id="262" r:id="rId7"/>
    <p:sldId id="278" r:id="rId8"/>
    <p:sldId id="266" r:id="rId9"/>
    <p:sldId id="279" r:id="rId10"/>
    <p:sldId id="269" r:id="rId11"/>
    <p:sldId id="263" r:id="rId12"/>
    <p:sldId id="264" r:id="rId13"/>
    <p:sldId id="273" r:id="rId14"/>
    <p:sldId id="260" r:id="rId15"/>
    <p:sldId id="280" r:id="rId16"/>
    <p:sldId id="268" r:id="rId17"/>
    <p:sldId id="277" r:id="rId18"/>
    <p:sldId id="270" r:id="rId19"/>
    <p:sldId id="274" r:id="rId20"/>
    <p:sldId id="265" r:id="rId21"/>
    <p:sldId id="275" r:id="rId22"/>
    <p:sldId id="267" r:id="rId23"/>
    <p:sldId id="276" r:id="rId24"/>
    <p:sldId id="271" r:id="rId25"/>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691" autoAdjust="0"/>
    <p:restoredTop sz="94660"/>
  </p:normalViewPr>
  <p:slideViewPr>
    <p:cSldViewPr snapToGrid="0">
      <p:cViewPr varScale="1">
        <p:scale>
          <a:sx n="70" d="100"/>
          <a:sy n="70" d="100"/>
        </p:scale>
        <p:origin x="67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36A6590-31E1-4B8E-830B-06E27364BE0F}" type="datetimeFigureOut">
              <a:rPr lang="ru-RU" smtClean="0"/>
              <a:t>10.01.2018</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6D11BB-703F-4384-B547-421D6A75AAF3}" type="slidenum">
              <a:rPr lang="ru-RU" smtClean="0"/>
              <a:t>‹#›</a:t>
            </a:fld>
            <a:endParaRPr lang="ru-RU"/>
          </a:p>
        </p:txBody>
      </p:sp>
    </p:spTree>
    <p:extLst>
      <p:ext uri="{BB962C8B-B14F-4D97-AF65-F5344CB8AC3E}">
        <p14:creationId xmlns:p14="http://schemas.microsoft.com/office/powerpoint/2010/main" val="24991555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E16D11BB-703F-4384-B547-421D6A75AAF3}" type="slidenum">
              <a:rPr lang="ru-RU" smtClean="0"/>
              <a:t>5</a:t>
            </a:fld>
            <a:endParaRPr lang="ru-RU"/>
          </a:p>
        </p:txBody>
      </p:sp>
    </p:spTree>
    <p:extLst>
      <p:ext uri="{BB962C8B-B14F-4D97-AF65-F5344CB8AC3E}">
        <p14:creationId xmlns:p14="http://schemas.microsoft.com/office/powerpoint/2010/main" val="80674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ru-RU" smtClean="0"/>
              <a:t>Образец заголовка</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gradFill flip="none" rotWithShape="1">
                  <a:gsLst>
                    <a:gs pos="0">
                      <a:schemeClr val="tx1"/>
                    </a:gs>
                    <a:gs pos="100000">
                      <a:schemeClr val="tx1">
                        <a:lumMod val="75000"/>
                      </a:schemeClr>
                    </a:gs>
                  </a:gsLst>
                  <a:lin ang="5400000" scaled="0"/>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E73B5000-6383-401F-AF25-4F96096241EF}" type="datetimeFigureOut">
              <a:rPr lang="ru-RU" smtClean="0"/>
              <a:t>10.01.2018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1E4200F-A08B-4C47-BE45-1E73713CEF4A}" type="slidenum">
              <a:rPr lang="ru-RU" smtClean="0"/>
              <a:t>‹#›</a:t>
            </a:fld>
            <a:endParaRPr lang="ru-RU"/>
          </a:p>
        </p:txBody>
      </p:sp>
    </p:spTree>
    <p:extLst>
      <p:ext uri="{BB962C8B-B14F-4D97-AF65-F5344CB8AC3E}">
        <p14:creationId xmlns:p14="http://schemas.microsoft.com/office/powerpoint/2010/main" val="23855275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E73B5000-6383-401F-AF25-4F96096241EF}" type="datetimeFigureOut">
              <a:rPr lang="ru-RU" smtClean="0"/>
              <a:t>10.01.2018</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C1E4200F-A08B-4C47-BE45-1E73713CEF4A}" type="slidenum">
              <a:rPr lang="ru-RU" smtClean="0"/>
              <a:t>‹#›</a:t>
            </a:fld>
            <a:endParaRPr lang="ru-RU"/>
          </a:p>
        </p:txBody>
      </p:sp>
    </p:spTree>
    <p:extLst>
      <p:ext uri="{BB962C8B-B14F-4D97-AF65-F5344CB8AC3E}">
        <p14:creationId xmlns:p14="http://schemas.microsoft.com/office/powerpoint/2010/main" val="13051073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E73B5000-6383-401F-AF25-4F96096241EF}" type="datetimeFigureOut">
              <a:rPr lang="ru-RU" smtClean="0"/>
              <a:t>10.01.2018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1E4200F-A08B-4C47-BE45-1E73713CEF4A}" type="slidenum">
              <a:rPr lang="ru-RU" smtClean="0"/>
              <a:t>‹#›</a:t>
            </a:fld>
            <a:endParaRPr lang="ru-RU"/>
          </a:p>
        </p:txBody>
      </p:sp>
    </p:spTree>
    <p:extLst>
      <p:ext uri="{BB962C8B-B14F-4D97-AF65-F5344CB8AC3E}">
        <p14:creationId xmlns:p14="http://schemas.microsoft.com/office/powerpoint/2010/main" val="17096899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1141411" y="4343400"/>
            <a:ext cx="9906000" cy="1447800"/>
          </a:xfrm>
        </p:spPr>
        <p:txBody>
          <a:bodyPr vert="horz" lIns="91440" tIns="45720" rIns="91440" bIns="45720" rtlCol="0" anchor="ctr">
            <a:normAutofit/>
          </a:bodyPr>
          <a:lstStyle>
            <a:lvl1pPr>
              <a:buNone/>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ru-RU" smtClean="0"/>
              <a:t>Образец текста</a:t>
            </a:r>
          </a:p>
        </p:txBody>
      </p:sp>
      <p:sp>
        <p:nvSpPr>
          <p:cNvPr id="4" name="Date Placeholder 3"/>
          <p:cNvSpPr>
            <a:spLocks noGrp="1"/>
          </p:cNvSpPr>
          <p:nvPr>
            <p:ph type="dt" sz="half" idx="10"/>
          </p:nvPr>
        </p:nvSpPr>
        <p:spPr/>
        <p:txBody>
          <a:bodyPr/>
          <a:lstStyle/>
          <a:p>
            <a:fld id="{E73B5000-6383-401F-AF25-4F96096241EF}" type="datetimeFigureOut">
              <a:rPr lang="ru-RU" smtClean="0"/>
              <a:t>10.01.2018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1E4200F-A08B-4C47-BE45-1E73713CEF4A}" type="slidenum">
              <a:rPr lang="ru-RU" smtClean="0"/>
              <a:t>‹#›</a:t>
            </a:fld>
            <a:endParaRPr lang="ru-RU"/>
          </a:p>
        </p:txBody>
      </p:sp>
    </p:spTree>
    <p:extLst>
      <p:ext uri="{BB962C8B-B14F-4D97-AF65-F5344CB8AC3E}">
        <p14:creationId xmlns:p14="http://schemas.microsoft.com/office/powerpoint/2010/main" val="2412918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1141410" y="4777381"/>
            <a:ext cx="9906001" cy="860400"/>
          </a:xfrm>
        </p:spPr>
        <p:txBody>
          <a:bodyPr vert="horz" lIns="91440" tIns="45720" rIns="91440" bIns="45720" rtlCol="0" anchor="t">
            <a:normAutofit/>
          </a:bodyPr>
          <a:lstStyle>
            <a:lvl1pPr>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ru-RU" smtClean="0"/>
              <a:t>Образец текста</a:t>
            </a:r>
          </a:p>
        </p:txBody>
      </p:sp>
      <p:sp>
        <p:nvSpPr>
          <p:cNvPr id="4" name="Date Placeholder 3"/>
          <p:cNvSpPr>
            <a:spLocks noGrp="1"/>
          </p:cNvSpPr>
          <p:nvPr>
            <p:ph type="dt" sz="half" idx="10"/>
          </p:nvPr>
        </p:nvSpPr>
        <p:spPr/>
        <p:txBody>
          <a:bodyPr/>
          <a:lstStyle/>
          <a:p>
            <a:fld id="{E73B5000-6383-401F-AF25-4F96096241EF}" type="datetimeFigureOut">
              <a:rPr lang="ru-RU" smtClean="0"/>
              <a:t>10.01.2018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1E4200F-A08B-4C47-BE45-1E73713CEF4A}" type="slidenum">
              <a:rPr lang="ru-RU" smtClean="0"/>
              <a:t>‹#›</a:t>
            </a:fld>
            <a:endParaRPr lang="ru-RU"/>
          </a:p>
        </p:txBody>
      </p:sp>
    </p:spTree>
    <p:extLst>
      <p:ext uri="{BB962C8B-B14F-4D97-AF65-F5344CB8AC3E}">
        <p14:creationId xmlns:p14="http://schemas.microsoft.com/office/powerpoint/2010/main" val="26798124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gradFill flip="none" rotWithShape="1">
                  <a:gsLst>
                    <a:gs pos="0">
                      <a:schemeClr val="tx1"/>
                    </a:gs>
                    <a:gs pos="100000">
                      <a:schemeClr val="tx1">
                        <a:lumMod val="75000"/>
                      </a:schemeClr>
                    </a:gs>
                  </a:gsLst>
                  <a:lin ang="5400000" scaled="0"/>
                  <a:tileRect/>
                </a:gra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ru-RU" smtClean="0"/>
              <a:t>Образец текста</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E73B5000-6383-401F-AF25-4F96096241EF}" type="datetimeFigureOut">
              <a:rPr lang="ru-RU" smtClean="0"/>
              <a:t>10.01.2018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1E4200F-A08B-4C47-BE45-1E73713CEF4A}" type="slidenum">
              <a:rPr lang="ru-RU" smtClean="0"/>
              <a:t>‹#›</a:t>
            </a:fld>
            <a:endParaRPr lang="ru-RU"/>
          </a:p>
        </p:txBody>
      </p:sp>
    </p:spTree>
    <p:extLst>
      <p:ext uri="{BB962C8B-B14F-4D97-AF65-F5344CB8AC3E}">
        <p14:creationId xmlns:p14="http://schemas.microsoft.com/office/powerpoint/2010/main" val="26868612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ru-RU" smtClean="0"/>
              <a:t>Образец заголовка</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ru-RU" smtClean="0"/>
              <a:t>Образец текста</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E73B5000-6383-401F-AF25-4F96096241EF}" type="datetimeFigureOut">
              <a:rPr lang="ru-RU" smtClean="0"/>
              <a:t>10.01.2018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1E4200F-A08B-4C47-BE45-1E73713CEF4A}" type="slidenum">
              <a:rPr lang="ru-RU" smtClean="0"/>
              <a:t>‹#›</a:t>
            </a:fld>
            <a:endParaRPr lang="ru-RU"/>
          </a:p>
        </p:txBody>
      </p:sp>
    </p:spTree>
    <p:extLst>
      <p:ext uri="{BB962C8B-B14F-4D97-AF65-F5344CB8AC3E}">
        <p14:creationId xmlns:p14="http://schemas.microsoft.com/office/powerpoint/2010/main" val="22996002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E73B5000-6383-401F-AF25-4F96096241EF}" type="datetimeFigureOut">
              <a:rPr lang="ru-RU" smtClean="0"/>
              <a:t>10.01.2018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1E4200F-A08B-4C47-BE45-1E73713CEF4A}" type="slidenum">
              <a:rPr lang="ru-RU" smtClean="0"/>
              <a:t>‹#›</a:t>
            </a:fld>
            <a:endParaRPr lang="ru-RU"/>
          </a:p>
        </p:txBody>
      </p:sp>
    </p:spTree>
    <p:extLst>
      <p:ext uri="{BB962C8B-B14F-4D97-AF65-F5344CB8AC3E}">
        <p14:creationId xmlns:p14="http://schemas.microsoft.com/office/powerpoint/2010/main" val="16634361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E73B5000-6383-401F-AF25-4F96096241EF}" type="datetimeFigureOut">
              <a:rPr lang="ru-RU" smtClean="0"/>
              <a:t>10.01.2018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1E4200F-A08B-4C47-BE45-1E73713CEF4A}" type="slidenum">
              <a:rPr lang="ru-RU" smtClean="0"/>
              <a:t>‹#›</a:t>
            </a:fld>
            <a:endParaRPr lang="ru-RU"/>
          </a:p>
        </p:txBody>
      </p:sp>
    </p:spTree>
    <p:extLst>
      <p:ext uri="{BB962C8B-B14F-4D97-AF65-F5344CB8AC3E}">
        <p14:creationId xmlns:p14="http://schemas.microsoft.com/office/powerpoint/2010/main" val="35302628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E73B5000-6383-401F-AF25-4F96096241EF}" type="datetimeFigureOut">
              <a:rPr lang="ru-RU" smtClean="0"/>
              <a:t>10.01.2018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1E4200F-A08B-4C47-BE45-1E73713CEF4A}" type="slidenum">
              <a:rPr lang="ru-RU" smtClean="0"/>
              <a:t>‹#›</a:t>
            </a:fld>
            <a:endParaRPr lang="ru-RU"/>
          </a:p>
        </p:txBody>
      </p:sp>
    </p:spTree>
    <p:extLst>
      <p:ext uri="{BB962C8B-B14F-4D97-AF65-F5344CB8AC3E}">
        <p14:creationId xmlns:p14="http://schemas.microsoft.com/office/powerpoint/2010/main" val="30832212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E73B5000-6383-401F-AF25-4F96096241EF}" type="datetimeFigureOut">
              <a:rPr lang="ru-RU" smtClean="0"/>
              <a:t>10.01.2018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1E4200F-A08B-4C47-BE45-1E73713CEF4A}" type="slidenum">
              <a:rPr lang="ru-RU" smtClean="0"/>
              <a:t>‹#›</a:t>
            </a:fld>
            <a:endParaRPr lang="ru-RU"/>
          </a:p>
        </p:txBody>
      </p:sp>
    </p:spTree>
    <p:extLst>
      <p:ext uri="{BB962C8B-B14F-4D97-AF65-F5344CB8AC3E}">
        <p14:creationId xmlns:p14="http://schemas.microsoft.com/office/powerpoint/2010/main" val="40041419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E73B5000-6383-401F-AF25-4F96096241EF}" type="datetimeFigureOut">
              <a:rPr lang="ru-RU" smtClean="0"/>
              <a:t>10.01.2018</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C1E4200F-A08B-4C47-BE45-1E73713CEF4A}" type="slidenum">
              <a:rPr lang="ru-RU" smtClean="0"/>
              <a:t>‹#›</a:t>
            </a:fld>
            <a:endParaRPr lang="ru-RU"/>
          </a:p>
        </p:txBody>
      </p:sp>
    </p:spTree>
    <p:extLst>
      <p:ext uri="{BB962C8B-B14F-4D97-AF65-F5344CB8AC3E}">
        <p14:creationId xmlns:p14="http://schemas.microsoft.com/office/powerpoint/2010/main" val="31465518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E73B5000-6383-401F-AF25-4F96096241EF}" type="datetimeFigureOut">
              <a:rPr lang="ru-RU" smtClean="0"/>
              <a:t>10.01.2018</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C1E4200F-A08B-4C47-BE45-1E73713CEF4A}" type="slidenum">
              <a:rPr lang="ru-RU" smtClean="0"/>
              <a:t>‹#›</a:t>
            </a:fld>
            <a:endParaRPr lang="ru-RU"/>
          </a:p>
        </p:txBody>
      </p:sp>
    </p:spTree>
    <p:extLst>
      <p:ext uri="{BB962C8B-B14F-4D97-AF65-F5344CB8AC3E}">
        <p14:creationId xmlns:p14="http://schemas.microsoft.com/office/powerpoint/2010/main" val="6001220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E73B5000-6383-401F-AF25-4F96096241EF}" type="datetimeFigureOut">
              <a:rPr lang="ru-RU" smtClean="0"/>
              <a:t>10.01.2018</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C1E4200F-A08B-4C47-BE45-1E73713CEF4A}" type="slidenum">
              <a:rPr lang="ru-RU" smtClean="0"/>
              <a:t>‹#›</a:t>
            </a:fld>
            <a:endParaRPr lang="ru-RU"/>
          </a:p>
        </p:txBody>
      </p:sp>
    </p:spTree>
    <p:extLst>
      <p:ext uri="{BB962C8B-B14F-4D97-AF65-F5344CB8AC3E}">
        <p14:creationId xmlns:p14="http://schemas.microsoft.com/office/powerpoint/2010/main" val="15810060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3B5000-6383-401F-AF25-4F96096241EF}" type="datetimeFigureOut">
              <a:rPr lang="ru-RU" smtClean="0"/>
              <a:t>10.01.2018</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C1E4200F-A08B-4C47-BE45-1E73713CEF4A}" type="slidenum">
              <a:rPr lang="ru-RU" smtClean="0"/>
              <a:t>‹#›</a:t>
            </a:fld>
            <a:endParaRPr lang="ru-RU"/>
          </a:p>
        </p:txBody>
      </p:sp>
    </p:spTree>
    <p:extLst>
      <p:ext uri="{BB962C8B-B14F-4D97-AF65-F5344CB8AC3E}">
        <p14:creationId xmlns:p14="http://schemas.microsoft.com/office/powerpoint/2010/main" val="26323942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ru-RU" smtClean="0"/>
              <a:t>Образец заголовка</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E73B5000-6383-401F-AF25-4F96096241EF}" type="datetimeFigureOut">
              <a:rPr lang="ru-RU" smtClean="0"/>
              <a:t>10.01.2018</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C1E4200F-A08B-4C47-BE45-1E73713CEF4A}" type="slidenum">
              <a:rPr lang="ru-RU" smtClean="0"/>
              <a:t>‹#›</a:t>
            </a:fld>
            <a:endParaRPr lang="ru-RU"/>
          </a:p>
        </p:txBody>
      </p:sp>
    </p:spTree>
    <p:extLst>
      <p:ext uri="{BB962C8B-B14F-4D97-AF65-F5344CB8AC3E}">
        <p14:creationId xmlns:p14="http://schemas.microsoft.com/office/powerpoint/2010/main" val="40352676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ru-RU" smtClean="0"/>
              <a:t>Образец заголовка</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a:xfrm>
            <a:off x="6399212" y="5883275"/>
            <a:ext cx="914400" cy="365125"/>
          </a:xfrm>
        </p:spPr>
        <p:txBody>
          <a:bodyPr/>
          <a:lstStyle/>
          <a:p>
            <a:fld id="{E73B5000-6383-401F-AF25-4F96096241EF}" type="datetimeFigureOut">
              <a:rPr lang="ru-RU" smtClean="0"/>
              <a:t>10.01.2018</a:t>
            </a:fld>
            <a:endParaRPr lang="ru-RU"/>
          </a:p>
        </p:txBody>
      </p:sp>
      <p:sp>
        <p:nvSpPr>
          <p:cNvPr id="6" name="Footer Placeholder 5"/>
          <p:cNvSpPr>
            <a:spLocks noGrp="1"/>
          </p:cNvSpPr>
          <p:nvPr>
            <p:ph type="ftr" sz="quarter" idx="11"/>
          </p:nvPr>
        </p:nvSpPr>
        <p:spPr>
          <a:xfrm>
            <a:off x="1141412" y="5883275"/>
            <a:ext cx="5105400" cy="365125"/>
          </a:xfrm>
        </p:spPr>
        <p:txBody>
          <a:bodyPr/>
          <a:lstStyle/>
          <a:p>
            <a:endParaRPr lang="ru-RU"/>
          </a:p>
        </p:txBody>
      </p:sp>
      <p:sp>
        <p:nvSpPr>
          <p:cNvPr id="7" name="Slide Number Placeholder 6"/>
          <p:cNvSpPr>
            <a:spLocks noGrp="1"/>
          </p:cNvSpPr>
          <p:nvPr>
            <p:ph type="sldNum" sz="quarter" idx="12"/>
          </p:nvPr>
        </p:nvSpPr>
        <p:spPr>
          <a:xfrm>
            <a:off x="10742612" y="5883275"/>
            <a:ext cx="322567" cy="365125"/>
          </a:xfrm>
        </p:spPr>
        <p:txBody>
          <a:bodyPr/>
          <a:lstStyle/>
          <a:p>
            <a:fld id="{C1E4200F-A08B-4C47-BE45-1E73713CEF4A}" type="slidenum">
              <a:rPr lang="ru-RU" smtClean="0"/>
              <a:t>‹#›</a:t>
            </a:fld>
            <a:endParaRPr lang="ru-RU"/>
          </a:p>
        </p:txBody>
      </p:sp>
    </p:spTree>
    <p:extLst>
      <p:ext uri="{BB962C8B-B14F-4D97-AF65-F5344CB8AC3E}">
        <p14:creationId xmlns:p14="http://schemas.microsoft.com/office/powerpoint/2010/main" val="2685086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duotone>
              <a:schemeClr val="bg2">
                <a:shade val="28000"/>
                <a:satMod val="94000"/>
                <a:lumMod val="20000"/>
              </a:schemeClr>
              <a:schemeClr val="bg2">
                <a:tint val="94000"/>
                <a:shade val="84000"/>
                <a:satMod val="148000"/>
                <a:lumMod val="114000"/>
              </a:schemeClr>
            </a:duotone>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E73B5000-6383-401F-AF25-4F96096241EF}" type="datetimeFigureOut">
              <a:rPr lang="ru-RU" smtClean="0"/>
              <a:t>10.01.2018</a:t>
            </a:fld>
            <a:endParaRPr lang="ru-RU"/>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ru-RU"/>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C1E4200F-A08B-4C47-BE45-1E73713CEF4A}" type="slidenum">
              <a:rPr lang="ru-RU" smtClean="0"/>
              <a:t>‹#›</a:t>
            </a:fld>
            <a:endParaRPr lang="ru-RU"/>
          </a:p>
        </p:txBody>
      </p:sp>
    </p:spTree>
    <p:extLst>
      <p:ext uri="{BB962C8B-B14F-4D97-AF65-F5344CB8AC3E}">
        <p14:creationId xmlns:p14="http://schemas.microsoft.com/office/powerpoint/2010/main" val="1821614768"/>
      </p:ext>
    </p:extLst>
  </p:cSld>
  <p:clrMap bg1="dk1" tx1="lt1" bg2="dk2" tx2="lt2" accent1="accent1" accent2="accent2" accent3="accent3" accent4="accent4" accent5="accent5" accent6="accent6" hlink="hlink" folHlink="folHlink"/>
  <p:sldLayoutIdLst>
    <p:sldLayoutId id="2147484066" r:id="rId1"/>
    <p:sldLayoutId id="2147484067" r:id="rId2"/>
    <p:sldLayoutId id="2147484068" r:id="rId3"/>
    <p:sldLayoutId id="2147484069" r:id="rId4"/>
    <p:sldLayoutId id="2147484070" r:id="rId5"/>
    <p:sldLayoutId id="2147484071" r:id="rId6"/>
    <p:sldLayoutId id="2147484072" r:id="rId7"/>
    <p:sldLayoutId id="2147484073" r:id="rId8"/>
    <p:sldLayoutId id="2147484074" r:id="rId9"/>
    <p:sldLayoutId id="2147484075" r:id="rId10"/>
    <p:sldLayoutId id="2147484076" r:id="rId11"/>
    <p:sldLayoutId id="2147484077" r:id="rId12"/>
    <p:sldLayoutId id="2147484078" r:id="rId13"/>
    <p:sldLayoutId id="2147484079" r:id="rId14"/>
    <p:sldLayoutId id="2147484080" r:id="rId15"/>
    <p:sldLayoutId id="2147484081" r:id="rId16"/>
    <p:sldLayoutId id="2147484082" r:id="rId17"/>
  </p:sldLayoutIdLst>
  <p:txStyles>
    <p:title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751012" y="313899"/>
            <a:ext cx="8676222" cy="3496102"/>
          </a:xfrm>
        </p:spPr>
        <p:txBody>
          <a:bodyPr/>
          <a:lstStyle/>
          <a:p>
            <a:endParaRPr lang="ru-RU" dirty="0"/>
          </a:p>
        </p:txBody>
      </p:sp>
      <p:sp>
        <p:nvSpPr>
          <p:cNvPr id="3" name="Подзаголовок 2"/>
          <p:cNvSpPr>
            <a:spLocks noGrp="1"/>
          </p:cNvSpPr>
          <p:nvPr>
            <p:ph type="subTitle" idx="1"/>
          </p:nvPr>
        </p:nvSpPr>
        <p:spPr/>
        <p:txBody>
          <a:bodyPr/>
          <a:lstStyle/>
          <a:p>
            <a:endParaRPr lang="ru-RU"/>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5947875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57600" y="491319"/>
            <a:ext cx="4626591" cy="5923130"/>
          </a:xfrm>
          <a:prstGeom prst="rect">
            <a:avLst/>
          </a:prstGeom>
        </p:spPr>
      </p:pic>
    </p:spTree>
    <p:extLst>
      <p:ext uri="{BB962C8B-B14F-4D97-AF65-F5344CB8AC3E}">
        <p14:creationId xmlns:p14="http://schemas.microsoft.com/office/powerpoint/2010/main" val="4591940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55093" y="682389"/>
            <a:ext cx="10945504" cy="2019868"/>
          </a:xfrm>
        </p:spPr>
        <p:txBody>
          <a:bodyPr>
            <a:normAutofit/>
          </a:bodyPr>
          <a:lstStyle/>
          <a:p>
            <a:pPr algn="l"/>
            <a:r>
              <a:rPr lang="en-US" sz="1800" b="1" u="sng" dirty="0">
                <a:solidFill>
                  <a:schemeClr val="tx1"/>
                </a:solidFill>
                <a:effectLst>
                  <a:glow rad="38100">
                    <a:schemeClr val="bg1">
                      <a:lumMod val="65000"/>
                      <a:lumOff val="35000"/>
                      <a:alpha val="50000"/>
                    </a:schemeClr>
                  </a:glow>
                </a:effectLst>
                <a:latin typeface="Calibri" panose="020F0502020204030204" pitchFamily="34" charset="0"/>
              </a:rPr>
              <a:t>323976</a:t>
            </a:r>
            <a:br>
              <a:rPr lang="en-US" sz="1800" b="1" u="sng" dirty="0">
                <a:solidFill>
                  <a:schemeClr val="tx1"/>
                </a:solidFill>
                <a:effectLst>
                  <a:glow rad="38100">
                    <a:schemeClr val="bg1">
                      <a:lumMod val="65000"/>
                      <a:lumOff val="35000"/>
                      <a:alpha val="50000"/>
                    </a:schemeClr>
                  </a:glow>
                </a:effectLst>
                <a:latin typeface="Calibri" panose="020F0502020204030204" pitchFamily="34" charset="0"/>
              </a:rPr>
            </a:br>
            <a:r>
              <a:rPr lang="en-US" sz="1800" b="1" u="sng" dirty="0">
                <a:solidFill>
                  <a:schemeClr val="tx1"/>
                </a:solidFill>
                <a:effectLst>
                  <a:glow rad="38100">
                    <a:schemeClr val="bg1">
                      <a:lumMod val="65000"/>
                      <a:lumOff val="35000"/>
                      <a:alpha val="50000"/>
                    </a:schemeClr>
                  </a:glow>
                </a:effectLst>
                <a:latin typeface="Calibri" panose="020F0502020204030204" pitchFamily="34" charset="0"/>
              </a:rPr>
              <a:t>616.1/.9(075.8)</a:t>
            </a:r>
            <a:br>
              <a:rPr lang="en-US" sz="1800" b="1" u="sng" dirty="0">
                <a:solidFill>
                  <a:schemeClr val="tx1"/>
                </a:solidFill>
                <a:effectLst>
                  <a:glow rad="38100">
                    <a:schemeClr val="bg1">
                      <a:lumMod val="65000"/>
                      <a:lumOff val="35000"/>
                      <a:alpha val="50000"/>
                    </a:schemeClr>
                  </a:glow>
                </a:effectLst>
                <a:latin typeface="Calibri" panose="020F0502020204030204" pitchFamily="34" charset="0"/>
              </a:rPr>
            </a:br>
            <a:r>
              <a:rPr lang="en-US" sz="1800" b="1" u="sng" dirty="0">
                <a:solidFill>
                  <a:schemeClr val="tx1"/>
                </a:solidFill>
                <a:effectLst>
                  <a:glow rad="38100">
                    <a:schemeClr val="bg1">
                      <a:lumMod val="65000"/>
                      <a:lumOff val="35000"/>
                      <a:alpha val="50000"/>
                    </a:schemeClr>
                  </a:glow>
                </a:effectLst>
                <a:latin typeface="Calibri" panose="020F0502020204030204" pitchFamily="34" charset="0"/>
              </a:rPr>
              <a:t>D26</a:t>
            </a:r>
            <a:br>
              <a:rPr lang="en-US" sz="1800" b="1" u="sng" dirty="0">
                <a:solidFill>
                  <a:schemeClr val="tx1"/>
                </a:solidFill>
                <a:effectLst>
                  <a:glow rad="38100">
                    <a:schemeClr val="bg1">
                      <a:lumMod val="65000"/>
                      <a:lumOff val="35000"/>
                      <a:alpha val="50000"/>
                    </a:schemeClr>
                  </a:glow>
                </a:effectLst>
                <a:latin typeface="Calibri" panose="020F0502020204030204" pitchFamily="34" charset="0"/>
              </a:rPr>
            </a:br>
            <a:r>
              <a:rPr lang="en-US" sz="1800" b="1" u="sng" dirty="0">
                <a:solidFill>
                  <a:schemeClr val="tx1"/>
                </a:solidFill>
                <a:effectLst>
                  <a:glow rad="38100">
                    <a:schemeClr val="bg1">
                      <a:lumMod val="65000"/>
                      <a:lumOff val="35000"/>
                      <a:alpha val="50000"/>
                    </a:schemeClr>
                  </a:glow>
                </a:effectLst>
                <a:latin typeface="Calibri" panose="020F0502020204030204" pitchFamily="34" charset="0"/>
              </a:rPr>
              <a:t>Davidson's principles and practice of </a:t>
            </a:r>
            <a:r>
              <a:rPr lang="en-US" sz="1800" b="1" u="sng" dirty="0" smtClean="0">
                <a:solidFill>
                  <a:schemeClr val="tx1"/>
                </a:solidFill>
                <a:effectLst>
                  <a:glow rad="38100">
                    <a:schemeClr val="bg1">
                      <a:lumMod val="65000"/>
                      <a:lumOff val="35000"/>
                      <a:alpha val="50000"/>
                    </a:schemeClr>
                  </a:glow>
                </a:effectLst>
                <a:latin typeface="Calibri" panose="020F0502020204030204" pitchFamily="34" charset="0"/>
              </a:rPr>
              <a:t>medicine </a:t>
            </a:r>
            <a:r>
              <a:rPr lang="en-US" sz="1800" b="1" u="sng" dirty="0">
                <a:solidFill>
                  <a:schemeClr val="tx1"/>
                </a:solidFill>
                <a:effectLst>
                  <a:glow rad="38100">
                    <a:schemeClr val="bg1">
                      <a:lumMod val="65000"/>
                      <a:lumOff val="35000"/>
                      <a:alpha val="50000"/>
                    </a:schemeClr>
                  </a:glow>
                </a:effectLst>
                <a:latin typeface="Calibri" panose="020F0502020204030204" pitchFamily="34" charset="0"/>
              </a:rPr>
              <a:t>/ edited by: Brian R. Walker [et. al.] ; illustrations by Robert Britton. - 22nd ed. - Edinburgh [etc.] : Churchill Livingstone : Elsevier, 2014. - XIX, 1372 p. : il.</a:t>
            </a:r>
            <a:br>
              <a:rPr lang="en-US" sz="1800" b="1" u="sng" dirty="0">
                <a:solidFill>
                  <a:schemeClr val="tx1"/>
                </a:solidFill>
                <a:effectLst>
                  <a:glow rad="38100">
                    <a:schemeClr val="bg1">
                      <a:lumMod val="65000"/>
                      <a:lumOff val="35000"/>
                      <a:alpha val="50000"/>
                    </a:schemeClr>
                  </a:glow>
                </a:effectLst>
                <a:latin typeface="Calibri" panose="020F0502020204030204" pitchFamily="34" charset="0"/>
              </a:rPr>
            </a:br>
            <a:endParaRPr lang="ru-RU" sz="1800" b="1" u="sng" dirty="0">
              <a:solidFill>
                <a:schemeClr val="tx1"/>
              </a:solidFill>
              <a:effectLst>
                <a:glow rad="38100">
                  <a:schemeClr val="bg1">
                    <a:lumMod val="65000"/>
                    <a:lumOff val="35000"/>
                    <a:alpha val="50000"/>
                  </a:schemeClr>
                </a:glow>
              </a:effectLst>
              <a:latin typeface="Calibri" panose="020F0502020204030204" pitchFamily="34" charset="0"/>
            </a:endParaRPr>
          </a:p>
        </p:txBody>
      </p:sp>
      <p:sp>
        <p:nvSpPr>
          <p:cNvPr id="3" name="Подзаголовок 2"/>
          <p:cNvSpPr>
            <a:spLocks noGrp="1"/>
          </p:cNvSpPr>
          <p:nvPr>
            <p:ph type="subTitle" idx="1"/>
          </p:nvPr>
        </p:nvSpPr>
        <p:spPr>
          <a:xfrm>
            <a:off x="655094" y="2702257"/>
            <a:ext cx="11081980" cy="3903259"/>
          </a:xfrm>
        </p:spPr>
        <p:txBody>
          <a:bodyPr>
            <a:noAutofit/>
          </a:bodyPr>
          <a:lstStyle/>
          <a:p>
            <a:pPr algn="just"/>
            <a:r>
              <a:rPr lang="en-US" sz="2400" b="1" dirty="0">
                <a:solidFill>
                  <a:schemeClr val="tx1"/>
                </a:solidFill>
                <a:effectLst>
                  <a:glow rad="38100">
                    <a:schemeClr val="bg1">
                      <a:lumMod val="50000"/>
                      <a:lumOff val="50000"/>
                      <a:alpha val="20000"/>
                    </a:schemeClr>
                  </a:glow>
                </a:effectLst>
                <a:latin typeface="Calibri" panose="020F0502020204030204" pitchFamily="34" charset="0"/>
              </a:rPr>
              <a:t>More than two million medical students, doctors and other health professionals from around the globe have owned a copy of Davidson’s Principles and Practice of Medicine since it was first published. Today’s readers rely on this beautifully illustrated text to provide up-to-date detail of contemporary medical practice, presented in a style that is concise and yet easy to read. Davidson’s provides the factual knowledge required to practise medicine, explaining it in the context of underlying principles, basic science and research evidence, and shows how to apply this knowledge to the management of patients who present with problems rather than specific diseases</a:t>
            </a:r>
            <a:r>
              <a:rPr lang="en-US" sz="2400" b="1">
                <a:solidFill>
                  <a:schemeClr val="tx1"/>
                </a:solidFill>
                <a:effectLst>
                  <a:glow rad="38100">
                    <a:schemeClr val="bg1">
                      <a:lumMod val="50000"/>
                      <a:lumOff val="50000"/>
                      <a:alpha val="20000"/>
                    </a:schemeClr>
                  </a:glow>
                </a:effectLst>
                <a:latin typeface="Calibri" panose="020F0502020204030204" pitchFamily="34" charset="0"/>
              </a:rPr>
              <a:t>. </a:t>
            </a:r>
            <a:endParaRPr lang="ru-RU" sz="2400" dirty="0"/>
          </a:p>
        </p:txBody>
      </p:sp>
    </p:spTree>
    <p:extLst>
      <p:ext uri="{BB962C8B-B14F-4D97-AF65-F5344CB8AC3E}">
        <p14:creationId xmlns:p14="http://schemas.microsoft.com/office/powerpoint/2010/main" val="999984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62316" y="641445"/>
            <a:ext cx="4517409" cy="5609229"/>
          </a:xfrm>
          <a:prstGeom prst="rect">
            <a:avLst/>
          </a:prstGeom>
        </p:spPr>
      </p:pic>
    </p:spTree>
    <p:extLst>
      <p:ext uri="{BB962C8B-B14F-4D97-AF65-F5344CB8AC3E}">
        <p14:creationId xmlns:p14="http://schemas.microsoft.com/office/powerpoint/2010/main" val="26731347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41412" y="418531"/>
            <a:ext cx="10186229" cy="1905000"/>
          </a:xfrm>
        </p:spPr>
        <p:txBody>
          <a:bodyPr>
            <a:noAutofit/>
          </a:bodyPr>
          <a:lstStyle/>
          <a:p>
            <a:r>
              <a:rPr lang="en-US" sz="1800" b="1" u="sng" dirty="0">
                <a:solidFill>
                  <a:schemeClr val="tx1"/>
                </a:solidFill>
                <a:effectLst>
                  <a:glow rad="38100">
                    <a:schemeClr val="bg1">
                      <a:lumMod val="65000"/>
                      <a:lumOff val="35000"/>
                      <a:alpha val="40000"/>
                    </a:schemeClr>
                  </a:glow>
                </a:effectLst>
                <a:latin typeface="Calibri" panose="020F0502020204030204" pitchFamily="34" charset="0"/>
              </a:rPr>
              <a:t>322145</a:t>
            </a:r>
            <a:br>
              <a:rPr lang="en-US" sz="1800" b="1" u="sng" dirty="0">
                <a:solidFill>
                  <a:schemeClr val="tx1"/>
                </a:solidFill>
                <a:effectLst>
                  <a:glow rad="38100">
                    <a:schemeClr val="bg1">
                      <a:lumMod val="65000"/>
                      <a:lumOff val="35000"/>
                      <a:alpha val="40000"/>
                    </a:schemeClr>
                  </a:glow>
                </a:effectLst>
                <a:latin typeface="Calibri" panose="020F0502020204030204" pitchFamily="34" charset="0"/>
              </a:rPr>
            </a:br>
            <a:r>
              <a:rPr lang="en-US" sz="1800" b="1" u="sng" dirty="0">
                <a:solidFill>
                  <a:schemeClr val="tx1"/>
                </a:solidFill>
                <a:effectLst>
                  <a:glow rad="38100">
                    <a:schemeClr val="bg1">
                      <a:lumMod val="65000"/>
                      <a:lumOff val="35000"/>
                      <a:alpha val="40000"/>
                    </a:schemeClr>
                  </a:glow>
                </a:effectLst>
                <a:latin typeface="Calibri" panose="020F0502020204030204" pitchFamily="34" charset="0"/>
              </a:rPr>
              <a:t>616-053.2(075.8)</a:t>
            </a:r>
            <a:br>
              <a:rPr lang="en-US" sz="1800" b="1" u="sng" dirty="0">
                <a:solidFill>
                  <a:schemeClr val="tx1"/>
                </a:solidFill>
                <a:effectLst>
                  <a:glow rad="38100">
                    <a:schemeClr val="bg1">
                      <a:lumMod val="65000"/>
                      <a:lumOff val="35000"/>
                      <a:alpha val="40000"/>
                    </a:schemeClr>
                  </a:glow>
                </a:effectLst>
                <a:latin typeface="Calibri" panose="020F0502020204030204" pitchFamily="34" charset="0"/>
              </a:rPr>
            </a:br>
            <a:r>
              <a:rPr lang="en-US" sz="1800" b="1" u="sng" dirty="0">
                <a:solidFill>
                  <a:schemeClr val="tx1"/>
                </a:solidFill>
                <a:effectLst>
                  <a:glow rad="38100">
                    <a:schemeClr val="bg1">
                      <a:lumMod val="65000"/>
                      <a:lumOff val="35000"/>
                      <a:alpha val="40000"/>
                    </a:schemeClr>
                  </a:glow>
                </a:effectLst>
                <a:latin typeface="Calibri" panose="020F0502020204030204" pitchFamily="34" charset="0"/>
              </a:rPr>
              <a:t>N38</a:t>
            </a:r>
            <a:br>
              <a:rPr lang="en-US" sz="1800" b="1" u="sng" dirty="0">
                <a:solidFill>
                  <a:schemeClr val="tx1"/>
                </a:solidFill>
                <a:effectLst>
                  <a:glow rad="38100">
                    <a:schemeClr val="bg1">
                      <a:lumMod val="65000"/>
                      <a:lumOff val="35000"/>
                      <a:alpha val="40000"/>
                    </a:schemeClr>
                  </a:glow>
                </a:effectLst>
                <a:latin typeface="Calibri" panose="020F0502020204030204" pitchFamily="34" charset="0"/>
              </a:rPr>
            </a:br>
            <a:r>
              <a:rPr lang="en-US" sz="1800" b="1" u="sng" dirty="0">
                <a:solidFill>
                  <a:schemeClr val="tx1"/>
                </a:solidFill>
                <a:effectLst>
                  <a:glow rad="38100">
                    <a:schemeClr val="bg1">
                      <a:lumMod val="65000"/>
                      <a:lumOff val="35000"/>
                      <a:alpha val="40000"/>
                    </a:schemeClr>
                  </a:glow>
                </a:effectLst>
                <a:latin typeface="Calibri" panose="020F0502020204030204" pitchFamily="34" charset="0"/>
              </a:rPr>
              <a:t>Nelson Textbook of </a:t>
            </a:r>
            <a:r>
              <a:rPr lang="en-US" sz="1800" b="1" u="sng" dirty="0" smtClean="0">
                <a:solidFill>
                  <a:schemeClr val="tx1"/>
                </a:solidFill>
                <a:effectLst>
                  <a:glow rad="38100">
                    <a:schemeClr val="bg1">
                      <a:lumMod val="65000"/>
                      <a:lumOff val="35000"/>
                      <a:alpha val="40000"/>
                    </a:schemeClr>
                  </a:glow>
                </a:effectLst>
                <a:latin typeface="Calibri" panose="020F0502020204030204" pitchFamily="34" charset="0"/>
              </a:rPr>
              <a:t>Pediatrics</a:t>
            </a:r>
            <a:r>
              <a:rPr lang="ru-RU" sz="1800" b="1" u="sng" dirty="0" smtClean="0">
                <a:solidFill>
                  <a:schemeClr val="tx1"/>
                </a:solidFill>
                <a:effectLst>
                  <a:glow rad="38100">
                    <a:schemeClr val="bg1">
                      <a:lumMod val="65000"/>
                      <a:lumOff val="35000"/>
                      <a:alpha val="40000"/>
                    </a:schemeClr>
                  </a:glow>
                </a:effectLst>
                <a:latin typeface="Calibri" panose="020F0502020204030204" pitchFamily="34" charset="0"/>
              </a:rPr>
              <a:t> / </a:t>
            </a:r>
            <a:r>
              <a:rPr lang="en-US" sz="1800" b="1" u="sng" dirty="0">
                <a:solidFill>
                  <a:schemeClr val="tx1"/>
                </a:solidFill>
                <a:effectLst>
                  <a:glow rad="38100">
                    <a:schemeClr val="bg1">
                      <a:lumMod val="65000"/>
                      <a:lumOff val="35000"/>
                      <a:alpha val="40000"/>
                    </a:schemeClr>
                  </a:glow>
                </a:effectLst>
                <a:latin typeface="Calibri" panose="020F0502020204030204" pitchFamily="34" charset="0"/>
              </a:rPr>
              <a:t>Robert M. Kliegman [et al.]. - 19th ed. - Philadelphia : Elsevier Saunders, 2011. - LXVII, 2610 p. : il.</a:t>
            </a:r>
            <a:br>
              <a:rPr lang="en-US" sz="1800" b="1" u="sng" dirty="0">
                <a:solidFill>
                  <a:schemeClr val="tx1"/>
                </a:solidFill>
                <a:effectLst>
                  <a:glow rad="38100">
                    <a:schemeClr val="bg1">
                      <a:lumMod val="65000"/>
                      <a:lumOff val="35000"/>
                      <a:alpha val="40000"/>
                    </a:schemeClr>
                  </a:glow>
                </a:effectLst>
                <a:latin typeface="Calibri" panose="020F0502020204030204" pitchFamily="34" charset="0"/>
              </a:rPr>
            </a:br>
            <a:endParaRPr lang="ru-RU" sz="1800" b="1" u="sng" dirty="0">
              <a:solidFill>
                <a:schemeClr val="tx1"/>
              </a:solidFill>
              <a:effectLst>
                <a:glow rad="38100">
                  <a:schemeClr val="bg1">
                    <a:lumMod val="65000"/>
                    <a:lumOff val="35000"/>
                    <a:alpha val="40000"/>
                  </a:schemeClr>
                </a:glow>
              </a:effectLst>
              <a:latin typeface="Calibri" panose="020F0502020204030204" pitchFamily="34" charset="0"/>
            </a:endParaRPr>
          </a:p>
        </p:txBody>
      </p:sp>
      <p:sp>
        <p:nvSpPr>
          <p:cNvPr id="3" name="Объект 2"/>
          <p:cNvSpPr>
            <a:spLocks noGrp="1"/>
          </p:cNvSpPr>
          <p:nvPr>
            <p:ph idx="1"/>
          </p:nvPr>
        </p:nvSpPr>
        <p:spPr>
          <a:xfrm>
            <a:off x="1141412" y="2858068"/>
            <a:ext cx="10418241" cy="3124201"/>
          </a:xfrm>
        </p:spPr>
        <p:txBody>
          <a:bodyPr>
            <a:noAutofit/>
          </a:bodyPr>
          <a:lstStyle/>
          <a:p>
            <a:pPr marL="0" indent="0" algn="just">
              <a:buNone/>
            </a:pPr>
            <a:r>
              <a:rPr lang="en-US" sz="2400" b="1" dirty="0">
                <a:solidFill>
                  <a:schemeClr val="tx1"/>
                </a:solidFill>
                <a:effectLst>
                  <a:glow rad="38100">
                    <a:schemeClr val="bg1">
                      <a:lumMod val="50000"/>
                      <a:lumOff val="50000"/>
                      <a:alpha val="20000"/>
                    </a:schemeClr>
                  </a:glow>
                </a:effectLst>
                <a:latin typeface="Calibri" panose="020F0502020204030204" pitchFamily="34" charset="0"/>
              </a:rPr>
              <a:t>Nelson Textbook of Pediatrics has been the world’s most trusted pediatrics resource for nearly 75 years. Drs. Robert Kliegman, Bonita Stanton, Richard Behrman, and two new editors - Drs. Joseph St. Geme and Nina Schor - continue to provide the most authoritative coverage of the best approaches to care. This streamlined new edition covers the latest on genetics, neurology, infectious disease, melamine poisoning, sexual identity and adolescent homosexuality, psychosis associated with epilepsy, and more. Best of all, the expanded online access at Expert Consult features the full text, case studies, new references and journal articles, Clinics articles, and exclusive web-only content so that you get even more out of this invaluable reference.</a:t>
            </a:r>
            <a:endParaRPr lang="ru-RU" sz="2400" b="1" dirty="0">
              <a:solidFill>
                <a:schemeClr val="tx1"/>
              </a:solidFill>
              <a:effectLst>
                <a:glow rad="38100">
                  <a:schemeClr val="bg1">
                    <a:lumMod val="50000"/>
                    <a:lumOff val="50000"/>
                    <a:alpha val="20000"/>
                  </a:schemeClr>
                </a:glow>
              </a:effectLst>
              <a:latin typeface="Calibri" panose="020F0502020204030204" pitchFamily="34" charset="0"/>
            </a:endParaRPr>
          </a:p>
        </p:txBody>
      </p:sp>
    </p:spTree>
    <p:extLst>
      <p:ext uri="{BB962C8B-B14F-4D97-AF65-F5344CB8AC3E}">
        <p14:creationId xmlns:p14="http://schemas.microsoft.com/office/powerpoint/2010/main" val="7392038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46461" y="450377"/>
            <a:ext cx="4490112" cy="5718412"/>
          </a:xfrm>
          <a:prstGeom prst="rect">
            <a:avLst/>
          </a:prstGeom>
        </p:spPr>
      </p:pic>
      <p:pic>
        <p:nvPicPr>
          <p:cNvPr id="2" name="Рисунок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9115" y="450377"/>
            <a:ext cx="4449171" cy="5718412"/>
          </a:xfrm>
          <a:prstGeom prst="rect">
            <a:avLst/>
          </a:prstGeom>
        </p:spPr>
      </p:pic>
    </p:spTree>
    <p:extLst>
      <p:ext uri="{BB962C8B-B14F-4D97-AF65-F5344CB8AC3E}">
        <p14:creationId xmlns:p14="http://schemas.microsoft.com/office/powerpoint/2010/main" val="3484619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55888" y="761999"/>
            <a:ext cx="10326345" cy="1905000"/>
          </a:xfrm>
        </p:spPr>
        <p:txBody>
          <a:bodyPr>
            <a:normAutofit/>
          </a:bodyPr>
          <a:lstStyle/>
          <a:p>
            <a:r>
              <a:rPr lang="en-US" sz="1800" b="1" u="sng" dirty="0">
                <a:solidFill>
                  <a:schemeClr val="tx1"/>
                </a:solidFill>
                <a:effectLst>
                  <a:glow rad="38100">
                    <a:schemeClr val="bg1">
                      <a:lumMod val="65000"/>
                      <a:lumOff val="35000"/>
                      <a:alpha val="40000"/>
                    </a:schemeClr>
                  </a:glow>
                </a:effectLst>
                <a:latin typeface="Calibri" panose="020F0502020204030204" pitchFamily="34" charset="0"/>
              </a:rPr>
              <a:t>325164</a:t>
            </a:r>
            <a:br>
              <a:rPr lang="en-US" sz="1800" b="1" u="sng" dirty="0">
                <a:solidFill>
                  <a:schemeClr val="tx1"/>
                </a:solidFill>
                <a:effectLst>
                  <a:glow rad="38100">
                    <a:schemeClr val="bg1">
                      <a:lumMod val="65000"/>
                      <a:lumOff val="35000"/>
                      <a:alpha val="40000"/>
                    </a:schemeClr>
                  </a:glow>
                </a:effectLst>
                <a:latin typeface="Calibri" panose="020F0502020204030204" pitchFamily="34" charset="0"/>
              </a:rPr>
            </a:br>
            <a:r>
              <a:rPr lang="en-US" sz="1800" b="1" u="sng" dirty="0">
                <a:solidFill>
                  <a:schemeClr val="tx1"/>
                </a:solidFill>
                <a:effectLst>
                  <a:glow rad="38100">
                    <a:schemeClr val="bg1">
                      <a:lumMod val="65000"/>
                      <a:lumOff val="35000"/>
                      <a:alpha val="40000"/>
                    </a:schemeClr>
                  </a:glow>
                </a:effectLst>
                <a:latin typeface="Calibri" panose="020F0502020204030204" pitchFamily="34" charset="0"/>
              </a:rPr>
              <a:t>616.1/.9(075.8)</a:t>
            </a:r>
            <a:br>
              <a:rPr lang="en-US" sz="1800" b="1" u="sng" dirty="0">
                <a:solidFill>
                  <a:schemeClr val="tx1"/>
                </a:solidFill>
                <a:effectLst>
                  <a:glow rad="38100">
                    <a:schemeClr val="bg1">
                      <a:lumMod val="65000"/>
                      <a:lumOff val="35000"/>
                      <a:alpha val="40000"/>
                    </a:schemeClr>
                  </a:glow>
                </a:effectLst>
                <a:latin typeface="Calibri" panose="020F0502020204030204" pitchFamily="34" charset="0"/>
              </a:rPr>
            </a:br>
            <a:r>
              <a:rPr lang="en-US" sz="1800" b="1" u="sng" dirty="0">
                <a:solidFill>
                  <a:schemeClr val="tx1"/>
                </a:solidFill>
                <a:effectLst>
                  <a:glow rad="38100">
                    <a:schemeClr val="bg1">
                      <a:lumMod val="65000"/>
                      <a:lumOff val="35000"/>
                      <a:alpha val="40000"/>
                    </a:schemeClr>
                  </a:glow>
                </a:effectLst>
                <a:latin typeface="Calibri" panose="020F0502020204030204" pitchFamily="34" charset="0"/>
              </a:rPr>
              <a:t>H30</a:t>
            </a:r>
            <a:br>
              <a:rPr lang="en-US" sz="1800" b="1" u="sng" dirty="0">
                <a:solidFill>
                  <a:schemeClr val="tx1"/>
                </a:solidFill>
                <a:effectLst>
                  <a:glow rad="38100">
                    <a:schemeClr val="bg1">
                      <a:lumMod val="65000"/>
                      <a:lumOff val="35000"/>
                      <a:alpha val="40000"/>
                    </a:schemeClr>
                  </a:glow>
                </a:effectLst>
                <a:latin typeface="Calibri" panose="020F0502020204030204" pitchFamily="34" charset="0"/>
              </a:rPr>
            </a:br>
            <a:r>
              <a:rPr lang="en-US" sz="1800" b="1" u="sng" dirty="0">
                <a:solidFill>
                  <a:schemeClr val="tx1"/>
                </a:solidFill>
                <a:effectLst>
                  <a:glow rad="38100">
                    <a:schemeClr val="bg1">
                      <a:lumMod val="65000"/>
                      <a:lumOff val="35000"/>
                      <a:alpha val="40000"/>
                    </a:schemeClr>
                  </a:glow>
                </a:effectLst>
                <a:latin typeface="Calibri" panose="020F0502020204030204" pitchFamily="34" charset="0"/>
              </a:rPr>
              <a:t>Harrison`s principles of internal </a:t>
            </a:r>
            <a:r>
              <a:rPr lang="en-US" sz="1800" b="1" u="sng" dirty="0" smtClean="0">
                <a:solidFill>
                  <a:schemeClr val="tx1"/>
                </a:solidFill>
                <a:effectLst>
                  <a:glow rad="38100">
                    <a:schemeClr val="bg1">
                      <a:lumMod val="65000"/>
                      <a:lumOff val="35000"/>
                      <a:alpha val="40000"/>
                    </a:schemeClr>
                  </a:glow>
                </a:effectLst>
                <a:latin typeface="Calibri" panose="020F0502020204030204" pitchFamily="34" charset="0"/>
              </a:rPr>
              <a:t>medicine </a:t>
            </a:r>
            <a:r>
              <a:rPr lang="en-US" sz="1800" b="1" u="sng" dirty="0">
                <a:solidFill>
                  <a:schemeClr val="tx1"/>
                </a:solidFill>
                <a:effectLst>
                  <a:glow rad="38100">
                    <a:schemeClr val="bg1">
                      <a:lumMod val="65000"/>
                      <a:lumOff val="35000"/>
                      <a:alpha val="40000"/>
                    </a:schemeClr>
                  </a:glow>
                </a:effectLst>
                <a:latin typeface="Calibri" panose="020F0502020204030204" pitchFamily="34" charset="0"/>
              </a:rPr>
              <a:t>/ editors: Dan L. Longo [et al.]. - 18th ed. - New York [etc.] : McGraw-Hill, Medical, cop. 2012.</a:t>
            </a:r>
            <a:br>
              <a:rPr lang="en-US" sz="1800" b="1" u="sng" dirty="0">
                <a:solidFill>
                  <a:schemeClr val="tx1"/>
                </a:solidFill>
                <a:effectLst>
                  <a:glow rad="38100">
                    <a:schemeClr val="bg1">
                      <a:lumMod val="65000"/>
                      <a:lumOff val="35000"/>
                      <a:alpha val="40000"/>
                    </a:schemeClr>
                  </a:glow>
                </a:effectLst>
                <a:latin typeface="Calibri" panose="020F0502020204030204" pitchFamily="34" charset="0"/>
              </a:rPr>
            </a:br>
            <a:endParaRPr lang="ru-RU" sz="1800" b="1" u="sng" dirty="0">
              <a:solidFill>
                <a:schemeClr val="tx1"/>
              </a:solidFill>
              <a:effectLst>
                <a:glow rad="38100">
                  <a:schemeClr val="bg1">
                    <a:lumMod val="65000"/>
                    <a:lumOff val="35000"/>
                    <a:alpha val="40000"/>
                  </a:schemeClr>
                </a:glow>
              </a:effectLst>
              <a:latin typeface="Calibri" panose="020F0502020204030204" pitchFamily="34" charset="0"/>
            </a:endParaRPr>
          </a:p>
        </p:txBody>
      </p:sp>
      <p:sp>
        <p:nvSpPr>
          <p:cNvPr id="3" name="Объект 2"/>
          <p:cNvSpPr>
            <a:spLocks noGrp="1"/>
          </p:cNvSpPr>
          <p:nvPr>
            <p:ph idx="1"/>
          </p:nvPr>
        </p:nvSpPr>
        <p:spPr>
          <a:xfrm>
            <a:off x="1055888" y="3131023"/>
            <a:ext cx="10462822" cy="3124201"/>
          </a:xfrm>
        </p:spPr>
        <p:txBody>
          <a:bodyPr/>
          <a:lstStyle/>
          <a:p>
            <a:pPr marL="0" indent="0" algn="just">
              <a:buNone/>
            </a:pPr>
            <a:r>
              <a:rPr lang="en-US" sz="2400" b="1" dirty="0">
                <a:solidFill>
                  <a:schemeClr val="tx1"/>
                </a:solidFill>
                <a:effectLst>
                  <a:glow rad="38100">
                    <a:schemeClr val="bg1">
                      <a:lumMod val="50000"/>
                      <a:lumOff val="50000"/>
                      <a:alpha val="20000"/>
                    </a:schemeClr>
                  </a:glow>
                </a:effectLst>
                <a:latin typeface="Calibri" panose="020F0502020204030204" pitchFamily="34" charset="0"/>
              </a:rPr>
              <a:t>The most widely read textbook in the history of medicine.</a:t>
            </a:r>
          </a:p>
          <a:p>
            <a:pPr marL="0" indent="0" algn="just">
              <a:buNone/>
            </a:pPr>
            <a:r>
              <a:rPr lang="en-US" sz="2400" b="1" dirty="0">
                <a:solidFill>
                  <a:schemeClr val="tx1"/>
                </a:solidFill>
                <a:effectLst>
                  <a:glow rad="38100">
                    <a:schemeClr val="bg1">
                      <a:lumMod val="50000"/>
                      <a:lumOff val="50000"/>
                      <a:alpha val="20000"/>
                    </a:schemeClr>
                  </a:glow>
                </a:effectLst>
                <a:latin typeface="Calibri" panose="020F0502020204030204" pitchFamily="34" charset="0"/>
              </a:rPr>
              <a:t>Through six decades, no resource has matched the encyclopedic scope, esteemed scholarship, and scientific rigor of Harrison’s Principles of Internal Medicine, both as a textbook and as a clinical reference. It remains the most universally respected textbook in all of medical publishing and the pinnacle of current medical knowledge.</a:t>
            </a:r>
          </a:p>
          <a:p>
            <a:pPr marL="0" indent="0" algn="just">
              <a:buNone/>
            </a:pPr>
            <a:r>
              <a:rPr lang="en-US" sz="2400" b="1" dirty="0">
                <a:solidFill>
                  <a:schemeClr val="tx1"/>
                </a:solidFill>
                <a:effectLst>
                  <a:glow rad="38100">
                    <a:schemeClr val="bg1">
                      <a:lumMod val="50000"/>
                      <a:lumOff val="50000"/>
                      <a:alpha val="20000"/>
                    </a:schemeClr>
                  </a:glow>
                </a:effectLst>
                <a:latin typeface="Calibri" panose="020F0502020204030204" pitchFamily="34" charset="0"/>
              </a:rPr>
              <a:t>Presented in two volumes.</a:t>
            </a:r>
          </a:p>
          <a:p>
            <a:endParaRPr lang="ru-RU" dirty="0"/>
          </a:p>
        </p:txBody>
      </p:sp>
    </p:spTree>
    <p:extLst>
      <p:ext uri="{BB962C8B-B14F-4D97-AF65-F5344CB8AC3E}">
        <p14:creationId xmlns:p14="http://schemas.microsoft.com/office/powerpoint/2010/main" val="130774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85147" y="586853"/>
            <a:ext cx="4067032" cy="5732060"/>
          </a:xfrm>
          <a:prstGeom prst="rect">
            <a:avLst/>
          </a:prstGeom>
        </p:spPr>
      </p:pic>
    </p:spTree>
    <p:extLst>
      <p:ext uri="{BB962C8B-B14F-4D97-AF65-F5344CB8AC3E}">
        <p14:creationId xmlns:p14="http://schemas.microsoft.com/office/powerpoint/2010/main" val="8854954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21769" y="761999"/>
            <a:ext cx="10145286" cy="1905000"/>
          </a:xfrm>
        </p:spPr>
        <p:txBody>
          <a:bodyPr>
            <a:noAutofit/>
          </a:bodyPr>
          <a:lstStyle/>
          <a:p>
            <a:r>
              <a:rPr lang="en-US" sz="1800" b="1" u="sng" dirty="0">
                <a:solidFill>
                  <a:schemeClr val="tx1"/>
                </a:solidFill>
                <a:effectLst>
                  <a:glow rad="38100">
                    <a:schemeClr val="bg1">
                      <a:lumMod val="65000"/>
                      <a:lumOff val="35000"/>
                      <a:alpha val="40000"/>
                    </a:schemeClr>
                  </a:glow>
                </a:effectLst>
                <a:latin typeface="Calibri" panose="020F0502020204030204" pitchFamily="34" charset="0"/>
              </a:rPr>
              <a:t>329527</a:t>
            </a:r>
            <a:br>
              <a:rPr lang="en-US" sz="1800" b="1" u="sng" dirty="0">
                <a:solidFill>
                  <a:schemeClr val="tx1"/>
                </a:solidFill>
                <a:effectLst>
                  <a:glow rad="38100">
                    <a:schemeClr val="bg1">
                      <a:lumMod val="65000"/>
                      <a:lumOff val="35000"/>
                      <a:alpha val="40000"/>
                    </a:schemeClr>
                  </a:glow>
                </a:effectLst>
                <a:latin typeface="Calibri" panose="020F0502020204030204" pitchFamily="34" charset="0"/>
              </a:rPr>
            </a:br>
            <a:r>
              <a:rPr lang="en-US" sz="1800" b="1" u="sng" dirty="0">
                <a:solidFill>
                  <a:schemeClr val="tx1"/>
                </a:solidFill>
                <a:effectLst>
                  <a:glow rad="38100">
                    <a:schemeClr val="bg1">
                      <a:lumMod val="65000"/>
                      <a:lumOff val="35000"/>
                      <a:alpha val="40000"/>
                    </a:schemeClr>
                  </a:glow>
                </a:effectLst>
                <a:latin typeface="Calibri" panose="020F0502020204030204" pitchFamily="34" charset="0"/>
              </a:rPr>
              <a:t>614.88(075.8)</a:t>
            </a:r>
            <a:br>
              <a:rPr lang="en-US" sz="1800" b="1" u="sng" dirty="0">
                <a:solidFill>
                  <a:schemeClr val="tx1"/>
                </a:solidFill>
                <a:effectLst>
                  <a:glow rad="38100">
                    <a:schemeClr val="bg1">
                      <a:lumMod val="65000"/>
                      <a:lumOff val="35000"/>
                      <a:alpha val="40000"/>
                    </a:schemeClr>
                  </a:glow>
                </a:effectLst>
                <a:latin typeface="Calibri" panose="020F0502020204030204" pitchFamily="34" charset="0"/>
              </a:rPr>
            </a:br>
            <a:r>
              <a:rPr lang="en-US" sz="1800" b="1" u="sng" dirty="0">
                <a:solidFill>
                  <a:schemeClr val="tx1"/>
                </a:solidFill>
                <a:effectLst>
                  <a:glow rad="38100">
                    <a:schemeClr val="bg1">
                      <a:lumMod val="65000"/>
                      <a:lumOff val="35000"/>
                      <a:alpha val="40000"/>
                    </a:schemeClr>
                  </a:glow>
                </a:effectLst>
                <a:latin typeface="Calibri" panose="020F0502020204030204" pitchFamily="34" charset="0"/>
              </a:rPr>
              <a:t>F56</a:t>
            </a:r>
            <a:br>
              <a:rPr lang="en-US" sz="1800" b="1" u="sng" dirty="0">
                <a:solidFill>
                  <a:schemeClr val="tx1"/>
                </a:solidFill>
                <a:effectLst>
                  <a:glow rad="38100">
                    <a:schemeClr val="bg1">
                      <a:lumMod val="65000"/>
                      <a:lumOff val="35000"/>
                      <a:alpha val="40000"/>
                    </a:schemeClr>
                  </a:glow>
                </a:effectLst>
                <a:latin typeface="Calibri" panose="020F0502020204030204" pitchFamily="34" charset="0"/>
              </a:rPr>
            </a:br>
            <a:r>
              <a:rPr lang="en-US" sz="1800" b="1" u="sng" dirty="0">
                <a:solidFill>
                  <a:schemeClr val="tx1"/>
                </a:solidFill>
                <a:effectLst>
                  <a:glow rad="38100">
                    <a:schemeClr val="bg1">
                      <a:lumMod val="65000"/>
                      <a:lumOff val="35000"/>
                      <a:alpha val="40000"/>
                    </a:schemeClr>
                  </a:glow>
                </a:effectLst>
                <a:latin typeface="Calibri" panose="020F0502020204030204" pitchFamily="34" charset="0"/>
              </a:rPr>
              <a:t>First aid </a:t>
            </a:r>
            <a:r>
              <a:rPr lang="en-US" sz="1800" b="1" u="sng" dirty="0" smtClean="0">
                <a:solidFill>
                  <a:schemeClr val="tx1"/>
                </a:solidFill>
                <a:effectLst>
                  <a:glow rad="38100">
                    <a:schemeClr val="bg1">
                      <a:lumMod val="65000"/>
                      <a:lumOff val="35000"/>
                      <a:alpha val="40000"/>
                    </a:schemeClr>
                  </a:glow>
                </a:effectLst>
                <a:latin typeface="Calibri" panose="020F0502020204030204" pitchFamily="34" charset="0"/>
              </a:rPr>
              <a:t>manual </a:t>
            </a:r>
            <a:r>
              <a:rPr lang="en-US" sz="1800" b="1" u="sng" dirty="0">
                <a:solidFill>
                  <a:schemeClr val="tx1"/>
                </a:solidFill>
                <a:effectLst>
                  <a:glow rad="38100">
                    <a:schemeClr val="bg1">
                      <a:lumMod val="65000"/>
                      <a:lumOff val="35000"/>
                      <a:alpha val="40000"/>
                    </a:schemeClr>
                  </a:glow>
                </a:effectLst>
                <a:latin typeface="Calibri" panose="020F0502020204030204" pitchFamily="34" charset="0"/>
              </a:rPr>
              <a:t>: the authorised manual of St John Ambulance, St Andrew's First Aid and the British Red Cross / Margaret Austin, Rudy Crawford, Barry Klaassen. - 10th ed., revised. - London : Dorling Kindersley, 2016. - 288 p. : il.</a:t>
            </a:r>
            <a:br>
              <a:rPr lang="en-US" sz="1800" b="1" u="sng" dirty="0">
                <a:solidFill>
                  <a:schemeClr val="tx1"/>
                </a:solidFill>
                <a:effectLst>
                  <a:glow rad="38100">
                    <a:schemeClr val="bg1">
                      <a:lumMod val="65000"/>
                      <a:lumOff val="35000"/>
                      <a:alpha val="40000"/>
                    </a:schemeClr>
                  </a:glow>
                </a:effectLst>
                <a:latin typeface="Calibri" panose="020F0502020204030204" pitchFamily="34" charset="0"/>
              </a:rPr>
            </a:br>
            <a:endParaRPr lang="ru-RU" sz="1800" b="1" u="sng" dirty="0">
              <a:solidFill>
                <a:schemeClr val="tx1"/>
              </a:solidFill>
              <a:effectLst>
                <a:glow rad="38100">
                  <a:schemeClr val="bg1">
                    <a:lumMod val="65000"/>
                    <a:lumOff val="35000"/>
                    <a:alpha val="40000"/>
                  </a:schemeClr>
                </a:glow>
              </a:effectLst>
              <a:latin typeface="Calibri" panose="020F0502020204030204" pitchFamily="34" charset="0"/>
            </a:endParaRPr>
          </a:p>
        </p:txBody>
      </p:sp>
      <p:sp>
        <p:nvSpPr>
          <p:cNvPr id="3" name="Объект 2"/>
          <p:cNvSpPr>
            <a:spLocks noGrp="1"/>
          </p:cNvSpPr>
          <p:nvPr>
            <p:ph idx="1"/>
          </p:nvPr>
        </p:nvSpPr>
        <p:spPr>
          <a:xfrm>
            <a:off x="1021769" y="2571465"/>
            <a:ext cx="10336354" cy="3124201"/>
          </a:xfrm>
        </p:spPr>
        <p:txBody>
          <a:bodyPr>
            <a:normAutofit/>
          </a:bodyPr>
          <a:lstStyle/>
          <a:p>
            <a:pPr marL="0" indent="0" algn="just">
              <a:buNone/>
            </a:pPr>
            <a:r>
              <a:rPr lang="en-US" sz="2400" b="1" dirty="0">
                <a:solidFill>
                  <a:schemeClr val="tx1"/>
                </a:solidFill>
                <a:effectLst>
                  <a:glow rad="38100">
                    <a:schemeClr val="bg1">
                      <a:lumMod val="50000"/>
                      <a:lumOff val="50000"/>
                      <a:alpha val="20000"/>
                    </a:schemeClr>
                  </a:glow>
                </a:effectLst>
                <a:latin typeface="Calibri" panose="020F0502020204030204" pitchFamily="34" charset="0"/>
              </a:rPr>
              <a:t>The First Aid Manual, revised 10th edition for 2016 is the most up to date, fully packed and comprehensive guide to first aid. Used as the official training manual for the UK’s leading first aid organisations this book is also suitable for everyone and could be a life saver.</a:t>
            </a:r>
            <a:endParaRPr lang="ru-RU" sz="2400" b="1" dirty="0">
              <a:solidFill>
                <a:schemeClr val="tx1"/>
              </a:solidFill>
              <a:effectLst>
                <a:glow rad="38100">
                  <a:schemeClr val="bg1">
                    <a:lumMod val="50000"/>
                    <a:lumOff val="50000"/>
                    <a:alpha val="20000"/>
                  </a:schemeClr>
                </a:glow>
              </a:effectLst>
              <a:latin typeface="Calibri" panose="020F0502020204030204" pitchFamily="34" charset="0"/>
            </a:endParaRPr>
          </a:p>
        </p:txBody>
      </p:sp>
    </p:spTree>
    <p:extLst>
      <p:ext uri="{BB962C8B-B14F-4D97-AF65-F5344CB8AC3E}">
        <p14:creationId xmlns:p14="http://schemas.microsoft.com/office/powerpoint/2010/main" val="37016140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80429" y="491320"/>
            <a:ext cx="4612943" cy="5868538"/>
          </a:xfrm>
          <a:prstGeom prst="rect">
            <a:avLst/>
          </a:prstGeom>
        </p:spPr>
      </p:pic>
    </p:spTree>
    <p:extLst>
      <p:ext uri="{BB962C8B-B14F-4D97-AF65-F5344CB8AC3E}">
        <p14:creationId xmlns:p14="http://schemas.microsoft.com/office/powerpoint/2010/main" val="20429286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41412" y="609600"/>
            <a:ext cx="10390945" cy="1905000"/>
          </a:xfrm>
        </p:spPr>
        <p:txBody>
          <a:bodyPr>
            <a:noAutofit/>
          </a:bodyPr>
          <a:lstStyle/>
          <a:p>
            <a:r>
              <a:rPr lang="en-US" sz="1800" b="1" u="sng" dirty="0">
                <a:solidFill>
                  <a:schemeClr val="tx1"/>
                </a:solidFill>
                <a:effectLst>
                  <a:glow rad="38100">
                    <a:schemeClr val="bg1">
                      <a:lumMod val="65000"/>
                      <a:lumOff val="35000"/>
                      <a:alpha val="40000"/>
                    </a:schemeClr>
                  </a:glow>
                </a:effectLst>
                <a:latin typeface="Calibri" panose="020F0502020204030204" pitchFamily="34" charset="0"/>
              </a:rPr>
              <a:t>319091</a:t>
            </a:r>
            <a:br>
              <a:rPr lang="en-US" sz="1800" b="1" u="sng" dirty="0">
                <a:solidFill>
                  <a:schemeClr val="tx1"/>
                </a:solidFill>
                <a:effectLst>
                  <a:glow rad="38100">
                    <a:schemeClr val="bg1">
                      <a:lumMod val="65000"/>
                      <a:lumOff val="35000"/>
                      <a:alpha val="40000"/>
                    </a:schemeClr>
                  </a:glow>
                </a:effectLst>
                <a:latin typeface="Calibri" panose="020F0502020204030204" pitchFamily="34" charset="0"/>
              </a:rPr>
            </a:br>
            <a:r>
              <a:rPr lang="en-US" sz="1800" b="1" u="sng" dirty="0">
                <a:solidFill>
                  <a:schemeClr val="tx1"/>
                </a:solidFill>
                <a:effectLst>
                  <a:glow rad="38100">
                    <a:schemeClr val="bg1">
                      <a:lumMod val="65000"/>
                      <a:lumOff val="35000"/>
                      <a:alpha val="40000"/>
                    </a:schemeClr>
                  </a:glow>
                </a:effectLst>
                <a:latin typeface="Calibri" panose="020F0502020204030204" pitchFamily="34" charset="0"/>
              </a:rPr>
              <a:t>617(075.8)</a:t>
            </a:r>
            <a:br>
              <a:rPr lang="en-US" sz="1800" b="1" u="sng" dirty="0">
                <a:solidFill>
                  <a:schemeClr val="tx1"/>
                </a:solidFill>
                <a:effectLst>
                  <a:glow rad="38100">
                    <a:schemeClr val="bg1">
                      <a:lumMod val="65000"/>
                      <a:lumOff val="35000"/>
                      <a:alpha val="40000"/>
                    </a:schemeClr>
                  </a:glow>
                </a:effectLst>
                <a:latin typeface="Calibri" panose="020F0502020204030204" pitchFamily="34" charset="0"/>
              </a:rPr>
            </a:br>
            <a:r>
              <a:rPr lang="en-US" sz="1800" b="1" u="sng" dirty="0">
                <a:solidFill>
                  <a:schemeClr val="tx1"/>
                </a:solidFill>
                <a:effectLst>
                  <a:glow rad="38100">
                    <a:schemeClr val="bg1">
                      <a:lumMod val="65000"/>
                      <a:lumOff val="35000"/>
                      <a:alpha val="40000"/>
                    </a:schemeClr>
                  </a:glow>
                </a:effectLst>
                <a:latin typeface="Calibri" panose="020F0502020204030204" pitchFamily="34" charset="0"/>
              </a:rPr>
              <a:t>S11</a:t>
            </a:r>
            <a:br>
              <a:rPr lang="en-US" sz="1800" b="1" u="sng" dirty="0">
                <a:solidFill>
                  <a:schemeClr val="tx1"/>
                </a:solidFill>
                <a:effectLst>
                  <a:glow rad="38100">
                    <a:schemeClr val="bg1">
                      <a:lumMod val="65000"/>
                      <a:lumOff val="35000"/>
                      <a:alpha val="40000"/>
                    </a:schemeClr>
                  </a:glow>
                </a:effectLst>
                <a:latin typeface="Calibri" panose="020F0502020204030204" pitchFamily="34" charset="0"/>
              </a:rPr>
            </a:br>
            <a:r>
              <a:rPr lang="en-US" sz="1800" b="1" u="sng" dirty="0">
                <a:solidFill>
                  <a:schemeClr val="tx1"/>
                </a:solidFill>
                <a:effectLst>
                  <a:glow rad="38100">
                    <a:schemeClr val="bg1">
                      <a:lumMod val="65000"/>
                      <a:lumOff val="35000"/>
                      <a:alpha val="40000"/>
                    </a:schemeClr>
                  </a:glow>
                </a:effectLst>
                <a:latin typeface="Calibri" panose="020F0502020204030204" pitchFamily="34" charset="0"/>
              </a:rPr>
              <a:t>Sabiston textbook of </a:t>
            </a:r>
            <a:r>
              <a:rPr lang="en-US" sz="1800" b="1" u="sng" dirty="0" smtClean="0">
                <a:solidFill>
                  <a:schemeClr val="tx1"/>
                </a:solidFill>
                <a:effectLst>
                  <a:glow rad="38100">
                    <a:schemeClr val="bg1">
                      <a:lumMod val="65000"/>
                      <a:lumOff val="35000"/>
                      <a:alpha val="40000"/>
                    </a:schemeClr>
                  </a:glow>
                </a:effectLst>
                <a:latin typeface="Calibri" panose="020F0502020204030204" pitchFamily="34" charset="0"/>
              </a:rPr>
              <a:t>surgery</a:t>
            </a:r>
            <a:r>
              <a:rPr lang="ru-RU" sz="1800" b="1" u="sng" dirty="0" smtClean="0">
                <a:solidFill>
                  <a:schemeClr val="tx1"/>
                </a:solidFill>
                <a:effectLst>
                  <a:glow rad="38100">
                    <a:schemeClr val="bg1">
                      <a:lumMod val="65000"/>
                      <a:lumOff val="35000"/>
                      <a:alpha val="40000"/>
                    </a:schemeClr>
                  </a:glow>
                </a:effectLst>
                <a:latin typeface="Calibri" panose="020F0502020204030204" pitchFamily="34" charset="0"/>
              </a:rPr>
              <a:t> </a:t>
            </a:r>
            <a:r>
              <a:rPr lang="en-US" sz="1800" b="1" u="sng" dirty="0" smtClean="0">
                <a:solidFill>
                  <a:schemeClr val="tx1"/>
                </a:solidFill>
                <a:effectLst>
                  <a:glow rad="38100">
                    <a:schemeClr val="bg1">
                      <a:lumMod val="65000"/>
                      <a:lumOff val="35000"/>
                      <a:alpha val="40000"/>
                    </a:schemeClr>
                  </a:glow>
                </a:effectLst>
                <a:latin typeface="Calibri" panose="020F0502020204030204" pitchFamily="34" charset="0"/>
              </a:rPr>
              <a:t>: </a:t>
            </a:r>
            <a:r>
              <a:rPr lang="en-US" sz="1800" b="1" u="sng" dirty="0">
                <a:solidFill>
                  <a:schemeClr val="tx1"/>
                </a:solidFill>
                <a:effectLst>
                  <a:glow rad="38100">
                    <a:schemeClr val="bg1">
                      <a:lumMod val="65000"/>
                      <a:lumOff val="35000"/>
                      <a:alpha val="40000"/>
                    </a:schemeClr>
                  </a:glow>
                </a:effectLst>
                <a:latin typeface="Calibri" panose="020F0502020204030204" pitchFamily="34" charset="0"/>
              </a:rPr>
              <a:t>the biological basis of modern surgical practice / [ed. by] Courtney M. Townsend et al. - 19th ed . - Philadelphia : Elsevier ; [S. l.] : Saunders, 2012. - XXV, 2124 p. : il.</a:t>
            </a:r>
            <a:br>
              <a:rPr lang="en-US" sz="1800" b="1" u="sng" dirty="0">
                <a:solidFill>
                  <a:schemeClr val="tx1"/>
                </a:solidFill>
                <a:effectLst>
                  <a:glow rad="38100">
                    <a:schemeClr val="bg1">
                      <a:lumMod val="65000"/>
                      <a:lumOff val="35000"/>
                      <a:alpha val="40000"/>
                    </a:schemeClr>
                  </a:glow>
                </a:effectLst>
                <a:latin typeface="Calibri" panose="020F0502020204030204" pitchFamily="34" charset="0"/>
              </a:rPr>
            </a:br>
            <a:endParaRPr lang="ru-RU" sz="1800" b="1" u="sng" dirty="0">
              <a:solidFill>
                <a:schemeClr val="tx1"/>
              </a:solidFill>
              <a:effectLst>
                <a:glow rad="38100">
                  <a:schemeClr val="bg1">
                    <a:lumMod val="65000"/>
                    <a:lumOff val="35000"/>
                    <a:alpha val="40000"/>
                  </a:schemeClr>
                </a:glow>
              </a:effectLst>
              <a:latin typeface="Calibri" panose="020F0502020204030204" pitchFamily="34" charset="0"/>
            </a:endParaRPr>
          </a:p>
        </p:txBody>
      </p:sp>
      <p:sp>
        <p:nvSpPr>
          <p:cNvPr id="3" name="Объект 2"/>
          <p:cNvSpPr>
            <a:spLocks noGrp="1"/>
          </p:cNvSpPr>
          <p:nvPr>
            <p:ph idx="1"/>
          </p:nvPr>
        </p:nvSpPr>
        <p:spPr>
          <a:xfrm>
            <a:off x="1141412" y="2926306"/>
            <a:ext cx="10390944" cy="3124201"/>
          </a:xfrm>
        </p:spPr>
        <p:txBody>
          <a:bodyPr>
            <a:normAutofit/>
          </a:bodyPr>
          <a:lstStyle/>
          <a:p>
            <a:pPr marL="0" indent="0" algn="just">
              <a:buNone/>
            </a:pPr>
            <a:r>
              <a:rPr lang="en-US" sz="2400" b="1" dirty="0">
                <a:solidFill>
                  <a:schemeClr val="tx1"/>
                </a:solidFill>
                <a:effectLst>
                  <a:glow rad="38100">
                    <a:schemeClr val="bg1">
                      <a:lumMod val="50000"/>
                      <a:lumOff val="50000"/>
                      <a:alpha val="20000"/>
                    </a:schemeClr>
                  </a:glow>
                </a:effectLst>
                <a:latin typeface="Calibri" panose="020F0502020204030204" pitchFamily="34" charset="0"/>
              </a:rPr>
              <a:t>Since its first publication in 1936, Sabiston Textbook of Surgery has been regarded as the preeminent source for definitive guidance in all areas of general surgery.</a:t>
            </a:r>
          </a:p>
          <a:p>
            <a:pPr marL="0" indent="0" algn="just">
              <a:buNone/>
            </a:pPr>
            <a:r>
              <a:rPr lang="en-US" sz="2400" b="1" dirty="0">
                <a:solidFill>
                  <a:schemeClr val="tx1"/>
                </a:solidFill>
                <a:effectLst>
                  <a:glow rad="38100">
                    <a:schemeClr val="bg1">
                      <a:lumMod val="50000"/>
                      <a:lumOff val="50000"/>
                      <a:alpha val="20000"/>
                    </a:schemeClr>
                  </a:glow>
                </a:effectLst>
                <a:latin typeface="Calibri" panose="020F0502020204030204" pitchFamily="34" charset="0"/>
              </a:rPr>
              <a:t>Sabiston Textbook of Surgery is your ultimate foundation for confident surgical decision making. Covering the very latest science and data affecting your treatment planning, this esteemed medical reference helps you make the most informed choices so you can ensure the best outcome for every patient.</a:t>
            </a:r>
          </a:p>
          <a:p>
            <a:pPr algn="just"/>
            <a:endParaRPr lang="ru-RU" sz="2400" dirty="0">
              <a:latin typeface="Calibri" panose="020F0502020204030204" pitchFamily="34" charset="0"/>
            </a:endParaRPr>
          </a:p>
        </p:txBody>
      </p:sp>
    </p:spTree>
    <p:extLst>
      <p:ext uri="{BB962C8B-B14F-4D97-AF65-F5344CB8AC3E}">
        <p14:creationId xmlns:p14="http://schemas.microsoft.com/office/powerpoint/2010/main" val="15805344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dirty="0"/>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04601870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12191" y="545909"/>
            <a:ext cx="4585648" cy="5773003"/>
          </a:xfrm>
          <a:prstGeom prst="rect">
            <a:avLst/>
          </a:prstGeom>
        </p:spPr>
      </p:pic>
    </p:spTree>
    <p:extLst>
      <p:ext uri="{BB962C8B-B14F-4D97-AF65-F5344CB8AC3E}">
        <p14:creationId xmlns:p14="http://schemas.microsoft.com/office/powerpoint/2010/main" val="350320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41412" y="761999"/>
            <a:ext cx="10377298" cy="1905000"/>
          </a:xfrm>
        </p:spPr>
        <p:txBody>
          <a:bodyPr>
            <a:noAutofit/>
          </a:bodyPr>
          <a:lstStyle/>
          <a:p>
            <a:r>
              <a:rPr lang="en-US" sz="1800" b="1" u="sng" dirty="0">
                <a:solidFill>
                  <a:schemeClr val="tx1"/>
                </a:solidFill>
                <a:effectLst>
                  <a:glow rad="38100">
                    <a:schemeClr val="bg1">
                      <a:lumMod val="65000"/>
                      <a:lumOff val="35000"/>
                      <a:alpha val="40000"/>
                    </a:schemeClr>
                  </a:glow>
                </a:effectLst>
                <a:latin typeface="Calibri" panose="020F0502020204030204" pitchFamily="34" charset="0"/>
              </a:rPr>
              <a:t>323982</a:t>
            </a:r>
            <a:br>
              <a:rPr lang="en-US" sz="1800" b="1" u="sng" dirty="0">
                <a:solidFill>
                  <a:schemeClr val="tx1"/>
                </a:solidFill>
                <a:effectLst>
                  <a:glow rad="38100">
                    <a:schemeClr val="bg1">
                      <a:lumMod val="65000"/>
                      <a:lumOff val="35000"/>
                      <a:alpha val="40000"/>
                    </a:schemeClr>
                  </a:glow>
                </a:effectLst>
                <a:latin typeface="Calibri" panose="020F0502020204030204" pitchFamily="34" charset="0"/>
              </a:rPr>
            </a:br>
            <a:r>
              <a:rPr lang="en-US" sz="1800" b="1" u="sng" dirty="0">
                <a:solidFill>
                  <a:schemeClr val="tx1"/>
                </a:solidFill>
                <a:effectLst>
                  <a:glow rad="38100">
                    <a:schemeClr val="bg1">
                      <a:lumMod val="65000"/>
                      <a:lumOff val="35000"/>
                      <a:alpha val="40000"/>
                    </a:schemeClr>
                  </a:glow>
                </a:effectLst>
                <a:latin typeface="Calibri" panose="020F0502020204030204" pitchFamily="34" charset="0"/>
              </a:rPr>
              <a:t>615.015(075.8)</a:t>
            </a:r>
            <a:br>
              <a:rPr lang="en-US" sz="1800" b="1" u="sng" dirty="0">
                <a:solidFill>
                  <a:schemeClr val="tx1"/>
                </a:solidFill>
                <a:effectLst>
                  <a:glow rad="38100">
                    <a:schemeClr val="bg1">
                      <a:lumMod val="65000"/>
                      <a:lumOff val="35000"/>
                      <a:alpha val="40000"/>
                    </a:schemeClr>
                  </a:glow>
                </a:effectLst>
                <a:latin typeface="Calibri" panose="020F0502020204030204" pitchFamily="34" charset="0"/>
              </a:rPr>
            </a:br>
            <a:r>
              <a:rPr lang="en-US" sz="1800" b="1" u="sng" dirty="0">
                <a:solidFill>
                  <a:schemeClr val="tx1"/>
                </a:solidFill>
                <a:effectLst>
                  <a:glow rad="38100">
                    <a:schemeClr val="bg1">
                      <a:lumMod val="65000"/>
                      <a:lumOff val="35000"/>
                      <a:alpha val="40000"/>
                    </a:schemeClr>
                  </a:glow>
                </a:effectLst>
                <a:latin typeface="Calibri" panose="020F0502020204030204" pitchFamily="34" charset="0"/>
              </a:rPr>
              <a:t>P56</a:t>
            </a:r>
            <a:br>
              <a:rPr lang="en-US" sz="1800" b="1" u="sng" dirty="0">
                <a:solidFill>
                  <a:schemeClr val="tx1"/>
                </a:solidFill>
                <a:effectLst>
                  <a:glow rad="38100">
                    <a:schemeClr val="bg1">
                      <a:lumMod val="65000"/>
                      <a:lumOff val="35000"/>
                      <a:alpha val="40000"/>
                    </a:schemeClr>
                  </a:glow>
                </a:effectLst>
                <a:latin typeface="Calibri" panose="020F0502020204030204" pitchFamily="34" charset="0"/>
              </a:rPr>
            </a:br>
            <a:r>
              <a:rPr lang="en-US" sz="1800" b="1" u="sng" dirty="0" smtClean="0">
                <a:solidFill>
                  <a:schemeClr val="tx1"/>
                </a:solidFill>
                <a:effectLst>
                  <a:glow rad="38100">
                    <a:schemeClr val="bg1">
                      <a:lumMod val="65000"/>
                      <a:lumOff val="35000"/>
                      <a:alpha val="40000"/>
                    </a:schemeClr>
                  </a:glow>
                </a:effectLst>
                <a:latin typeface="Calibri" panose="020F0502020204030204" pitchFamily="34" charset="0"/>
              </a:rPr>
              <a:t>Pharmacology</a:t>
            </a:r>
            <a:r>
              <a:rPr lang="ru-RU" sz="1800" b="1" u="sng" dirty="0" smtClean="0">
                <a:solidFill>
                  <a:schemeClr val="tx1"/>
                </a:solidFill>
                <a:effectLst>
                  <a:glow rad="38100">
                    <a:schemeClr val="bg1">
                      <a:lumMod val="65000"/>
                      <a:lumOff val="35000"/>
                      <a:alpha val="40000"/>
                    </a:schemeClr>
                  </a:glow>
                </a:effectLst>
                <a:latin typeface="Calibri" panose="020F0502020204030204" pitchFamily="34" charset="0"/>
              </a:rPr>
              <a:t> </a:t>
            </a:r>
            <a:r>
              <a:rPr lang="ru-RU" sz="1800" b="1" u="sng" dirty="0">
                <a:solidFill>
                  <a:schemeClr val="tx1"/>
                </a:solidFill>
                <a:effectLst>
                  <a:glow rad="38100">
                    <a:schemeClr val="bg1">
                      <a:lumMod val="65000"/>
                      <a:lumOff val="35000"/>
                      <a:alpha val="40000"/>
                    </a:schemeClr>
                  </a:glow>
                </a:effectLst>
                <a:latin typeface="Calibri" panose="020F0502020204030204" pitchFamily="34" charset="0"/>
              </a:rPr>
              <a:t>/ </a:t>
            </a:r>
            <a:r>
              <a:rPr lang="en-US" sz="1800" b="1" u="sng" dirty="0">
                <a:solidFill>
                  <a:schemeClr val="tx1"/>
                </a:solidFill>
                <a:effectLst>
                  <a:glow rad="38100">
                    <a:schemeClr val="bg1">
                      <a:lumMod val="65000"/>
                      <a:lumOff val="35000"/>
                      <a:alpha val="40000"/>
                    </a:schemeClr>
                  </a:glow>
                </a:effectLst>
                <a:latin typeface="Calibri" panose="020F0502020204030204" pitchFamily="34" charset="0"/>
              </a:rPr>
              <a:t>Michelle A. Clark [et al.]. - 5th ed. - Philadelphia [etc.] : Wolters Kluwer : Lippincott Williams &amp; Wilkins, copyright 2012. - XII, 612 p. : il.</a:t>
            </a:r>
            <a:br>
              <a:rPr lang="en-US" sz="1800" b="1" u="sng" dirty="0">
                <a:solidFill>
                  <a:schemeClr val="tx1"/>
                </a:solidFill>
                <a:effectLst>
                  <a:glow rad="38100">
                    <a:schemeClr val="bg1">
                      <a:lumMod val="65000"/>
                      <a:lumOff val="35000"/>
                      <a:alpha val="40000"/>
                    </a:schemeClr>
                  </a:glow>
                </a:effectLst>
                <a:latin typeface="Calibri" panose="020F0502020204030204" pitchFamily="34" charset="0"/>
              </a:rPr>
            </a:br>
            <a:endParaRPr lang="ru-RU" sz="1800" b="1" u="sng" dirty="0">
              <a:solidFill>
                <a:schemeClr val="tx1"/>
              </a:solidFill>
              <a:effectLst>
                <a:glow rad="38100">
                  <a:schemeClr val="bg1">
                    <a:lumMod val="65000"/>
                    <a:lumOff val="35000"/>
                    <a:alpha val="40000"/>
                  </a:schemeClr>
                </a:glow>
              </a:effectLst>
              <a:latin typeface="Calibri" panose="020F0502020204030204" pitchFamily="34" charset="0"/>
            </a:endParaRPr>
          </a:p>
        </p:txBody>
      </p:sp>
      <p:sp>
        <p:nvSpPr>
          <p:cNvPr id="3" name="Объект 2"/>
          <p:cNvSpPr>
            <a:spLocks noGrp="1"/>
          </p:cNvSpPr>
          <p:nvPr>
            <p:ph idx="1"/>
          </p:nvPr>
        </p:nvSpPr>
        <p:spPr>
          <a:xfrm>
            <a:off x="1141412" y="2666999"/>
            <a:ext cx="10377298" cy="3124201"/>
          </a:xfrm>
        </p:spPr>
        <p:txBody>
          <a:bodyPr>
            <a:normAutofit/>
          </a:bodyPr>
          <a:lstStyle/>
          <a:p>
            <a:pPr marL="0" indent="0" algn="just">
              <a:buNone/>
            </a:pPr>
            <a:r>
              <a:rPr lang="en-US" sz="2400" b="1" dirty="0">
                <a:solidFill>
                  <a:schemeClr val="tx1"/>
                </a:solidFill>
                <a:effectLst>
                  <a:glow rad="38100">
                    <a:schemeClr val="bg1">
                      <a:lumMod val="50000"/>
                      <a:lumOff val="50000"/>
                      <a:alpha val="20000"/>
                    </a:schemeClr>
                  </a:glow>
                </a:effectLst>
                <a:latin typeface="Calibri" panose="020F0502020204030204" pitchFamily="34" charset="0"/>
              </a:rPr>
              <a:t>Lippincott's Illustrated Reviews: Pharmacology, Fifth Edition enables rapid review and assimilation of complex information and focuses on the essentials of medical pharmacology. Clear, sequential pictures </a:t>
            </a:r>
            <a:r>
              <a:rPr lang="en-US" sz="2400" b="1" dirty="0" smtClean="0">
                <a:solidFill>
                  <a:schemeClr val="tx1"/>
                </a:solidFill>
                <a:effectLst>
                  <a:glow rad="38100">
                    <a:schemeClr val="bg1">
                      <a:lumMod val="50000"/>
                      <a:lumOff val="50000"/>
                      <a:alpha val="20000"/>
                    </a:schemeClr>
                  </a:glow>
                </a:effectLst>
                <a:latin typeface="Calibri" panose="020F0502020204030204" pitchFamily="34" charset="0"/>
              </a:rPr>
              <a:t>present</a:t>
            </a:r>
            <a:r>
              <a:rPr lang="ru-RU" sz="2400" b="1" dirty="0" smtClean="0">
                <a:solidFill>
                  <a:schemeClr val="tx1"/>
                </a:solidFill>
                <a:effectLst>
                  <a:glow rad="38100">
                    <a:schemeClr val="bg1">
                      <a:lumMod val="50000"/>
                      <a:lumOff val="50000"/>
                      <a:alpha val="20000"/>
                    </a:schemeClr>
                  </a:glow>
                </a:effectLst>
                <a:latin typeface="Calibri" panose="020F0502020204030204" pitchFamily="34" charset="0"/>
              </a:rPr>
              <a:t> </a:t>
            </a:r>
            <a:r>
              <a:rPr lang="en-US" sz="2400" b="1" dirty="0" smtClean="0">
                <a:solidFill>
                  <a:schemeClr val="tx1"/>
                </a:solidFill>
                <a:effectLst>
                  <a:glow rad="38100">
                    <a:schemeClr val="bg1">
                      <a:lumMod val="50000"/>
                      <a:lumOff val="50000"/>
                      <a:alpha val="20000"/>
                    </a:schemeClr>
                  </a:glow>
                </a:effectLst>
                <a:latin typeface="Calibri" panose="020F0502020204030204" pitchFamily="34" charset="0"/>
              </a:rPr>
              <a:t>mechanisms </a:t>
            </a:r>
            <a:r>
              <a:rPr lang="en-US" sz="2400" b="1" dirty="0">
                <a:solidFill>
                  <a:schemeClr val="tx1"/>
                </a:solidFill>
                <a:effectLst>
                  <a:glow rad="38100">
                    <a:schemeClr val="bg1">
                      <a:lumMod val="50000"/>
                      <a:lumOff val="50000"/>
                      <a:alpha val="20000"/>
                    </a:schemeClr>
                  </a:glow>
                </a:effectLst>
                <a:latin typeface="Calibri" panose="020F0502020204030204" pitchFamily="34" charset="0"/>
              </a:rPr>
              <a:t>of action and actually show, rather than tell, students how drugs work. This book features a signature outline format with more than 500 full-color illustrations and cross-references to other volumes in this bestselling, student-oriented series.</a:t>
            </a:r>
            <a:endParaRPr lang="ru-RU" sz="2400" b="1" dirty="0">
              <a:solidFill>
                <a:schemeClr val="tx1"/>
              </a:solidFill>
              <a:effectLst>
                <a:glow rad="38100">
                  <a:schemeClr val="bg1">
                    <a:lumMod val="50000"/>
                    <a:lumOff val="50000"/>
                    <a:alpha val="20000"/>
                  </a:schemeClr>
                </a:glow>
              </a:effectLst>
              <a:latin typeface="Calibri" panose="020F0502020204030204" pitchFamily="34" charset="0"/>
            </a:endParaRPr>
          </a:p>
        </p:txBody>
      </p:sp>
    </p:spTree>
    <p:extLst>
      <p:ext uri="{BB962C8B-B14F-4D97-AF65-F5344CB8AC3E}">
        <p14:creationId xmlns:p14="http://schemas.microsoft.com/office/powerpoint/2010/main" val="14214789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33427" y="464024"/>
            <a:ext cx="4050513" cy="5923128"/>
          </a:xfrm>
          <a:prstGeom prst="rect">
            <a:avLst/>
          </a:prstGeom>
        </p:spPr>
      </p:pic>
    </p:spTree>
    <p:extLst>
      <p:ext uri="{BB962C8B-B14F-4D97-AF65-F5344CB8AC3E}">
        <p14:creationId xmlns:p14="http://schemas.microsoft.com/office/powerpoint/2010/main" val="31303466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82639" y="609600"/>
            <a:ext cx="10508776" cy="1905000"/>
          </a:xfrm>
        </p:spPr>
        <p:txBody>
          <a:bodyPr>
            <a:normAutofit/>
          </a:bodyPr>
          <a:lstStyle/>
          <a:p>
            <a:r>
              <a:rPr lang="en-US" sz="1800" b="1" u="sng" dirty="0">
                <a:solidFill>
                  <a:schemeClr val="tx1"/>
                </a:solidFill>
                <a:effectLst>
                  <a:glow rad="38100">
                    <a:schemeClr val="bg1">
                      <a:lumMod val="65000"/>
                      <a:lumOff val="35000"/>
                      <a:alpha val="40000"/>
                    </a:schemeClr>
                  </a:glow>
                </a:effectLst>
                <a:latin typeface="Calibri" panose="020F0502020204030204" pitchFamily="34" charset="0"/>
              </a:rPr>
              <a:t>326585</a:t>
            </a:r>
            <a:br>
              <a:rPr lang="en-US" sz="1800" b="1" u="sng" dirty="0">
                <a:solidFill>
                  <a:schemeClr val="tx1"/>
                </a:solidFill>
                <a:effectLst>
                  <a:glow rad="38100">
                    <a:schemeClr val="bg1">
                      <a:lumMod val="65000"/>
                      <a:lumOff val="35000"/>
                      <a:alpha val="40000"/>
                    </a:schemeClr>
                  </a:glow>
                </a:effectLst>
                <a:latin typeface="Calibri" panose="020F0502020204030204" pitchFamily="34" charset="0"/>
              </a:rPr>
            </a:br>
            <a:r>
              <a:rPr lang="en-US" sz="1800" b="1" u="sng" dirty="0">
                <a:solidFill>
                  <a:schemeClr val="tx1"/>
                </a:solidFill>
                <a:effectLst>
                  <a:glow rad="38100">
                    <a:schemeClr val="bg1">
                      <a:lumMod val="65000"/>
                      <a:lumOff val="35000"/>
                      <a:alpha val="40000"/>
                    </a:schemeClr>
                  </a:glow>
                </a:effectLst>
                <a:latin typeface="Calibri" panose="020F0502020204030204" pitchFamily="34" charset="0"/>
              </a:rPr>
              <a:t>616.1/.9(075.8)</a:t>
            </a:r>
            <a:br>
              <a:rPr lang="en-US" sz="1800" b="1" u="sng" dirty="0">
                <a:solidFill>
                  <a:schemeClr val="tx1"/>
                </a:solidFill>
                <a:effectLst>
                  <a:glow rad="38100">
                    <a:schemeClr val="bg1">
                      <a:lumMod val="65000"/>
                      <a:lumOff val="35000"/>
                      <a:alpha val="40000"/>
                    </a:schemeClr>
                  </a:glow>
                </a:effectLst>
                <a:latin typeface="Calibri" panose="020F0502020204030204" pitchFamily="34" charset="0"/>
              </a:rPr>
            </a:br>
            <a:r>
              <a:rPr lang="en-US" sz="1800" b="1" u="sng" dirty="0">
                <a:solidFill>
                  <a:schemeClr val="tx1"/>
                </a:solidFill>
                <a:effectLst>
                  <a:glow rad="38100">
                    <a:schemeClr val="bg1">
                      <a:lumMod val="65000"/>
                      <a:lumOff val="35000"/>
                      <a:alpha val="40000"/>
                    </a:schemeClr>
                  </a:glow>
                </a:effectLst>
                <a:latin typeface="Calibri" panose="020F0502020204030204" pitchFamily="34" charset="0"/>
              </a:rPr>
              <a:t>O-97</a:t>
            </a:r>
            <a:br>
              <a:rPr lang="en-US" sz="1800" b="1" u="sng" dirty="0">
                <a:solidFill>
                  <a:schemeClr val="tx1"/>
                </a:solidFill>
                <a:effectLst>
                  <a:glow rad="38100">
                    <a:schemeClr val="bg1">
                      <a:lumMod val="65000"/>
                      <a:lumOff val="35000"/>
                      <a:alpha val="40000"/>
                    </a:schemeClr>
                  </a:glow>
                </a:effectLst>
                <a:latin typeface="Calibri" panose="020F0502020204030204" pitchFamily="34" charset="0"/>
              </a:rPr>
            </a:br>
            <a:r>
              <a:rPr lang="en-US" sz="1800" b="1" u="sng" dirty="0">
                <a:solidFill>
                  <a:schemeClr val="tx1"/>
                </a:solidFill>
                <a:effectLst>
                  <a:glow rad="38100">
                    <a:schemeClr val="bg1">
                      <a:lumMod val="65000"/>
                      <a:lumOff val="35000"/>
                      <a:alpha val="40000"/>
                    </a:schemeClr>
                  </a:glow>
                </a:effectLst>
                <a:latin typeface="Calibri" panose="020F0502020204030204" pitchFamily="34" charset="0"/>
              </a:rPr>
              <a:t>Oxford handbook of general practice </a:t>
            </a:r>
            <a:r>
              <a:rPr lang="en-US" sz="1800" b="1" u="sng" dirty="0" smtClean="0">
                <a:solidFill>
                  <a:schemeClr val="tx1"/>
                </a:solidFill>
                <a:effectLst>
                  <a:glow rad="38100">
                    <a:schemeClr val="bg1">
                      <a:lumMod val="65000"/>
                      <a:lumOff val="35000"/>
                      <a:alpha val="40000"/>
                    </a:schemeClr>
                  </a:glow>
                </a:effectLst>
                <a:latin typeface="Calibri" panose="020F0502020204030204" pitchFamily="34" charset="0"/>
              </a:rPr>
              <a:t> </a:t>
            </a:r>
            <a:r>
              <a:rPr lang="en-US" sz="1800" b="1" u="sng" dirty="0">
                <a:solidFill>
                  <a:schemeClr val="tx1"/>
                </a:solidFill>
                <a:effectLst>
                  <a:glow rad="38100">
                    <a:schemeClr val="bg1">
                      <a:lumMod val="65000"/>
                      <a:lumOff val="35000"/>
                      <a:alpha val="40000"/>
                    </a:schemeClr>
                  </a:glow>
                </a:effectLst>
                <a:latin typeface="Calibri" panose="020F0502020204030204" pitchFamily="34" charset="0"/>
              </a:rPr>
              <a:t>/ Simon Chantal [et al.]. - 4th ed. - Oxford : Oxford university press, reprinted 2015. - XXVIII, 1157 p. : il.</a:t>
            </a:r>
            <a:br>
              <a:rPr lang="en-US" sz="1800" b="1" u="sng" dirty="0">
                <a:solidFill>
                  <a:schemeClr val="tx1"/>
                </a:solidFill>
                <a:effectLst>
                  <a:glow rad="38100">
                    <a:schemeClr val="bg1">
                      <a:lumMod val="65000"/>
                      <a:lumOff val="35000"/>
                      <a:alpha val="40000"/>
                    </a:schemeClr>
                  </a:glow>
                </a:effectLst>
                <a:latin typeface="Calibri" panose="020F0502020204030204" pitchFamily="34" charset="0"/>
              </a:rPr>
            </a:br>
            <a:endParaRPr lang="ru-RU" sz="1800" b="1" u="sng" dirty="0">
              <a:solidFill>
                <a:schemeClr val="tx1"/>
              </a:solidFill>
              <a:effectLst>
                <a:glow rad="38100">
                  <a:schemeClr val="bg1">
                    <a:lumMod val="65000"/>
                    <a:lumOff val="35000"/>
                    <a:alpha val="40000"/>
                  </a:schemeClr>
                </a:glow>
              </a:effectLst>
              <a:latin typeface="Calibri" panose="020F0502020204030204" pitchFamily="34" charset="0"/>
            </a:endParaRPr>
          </a:p>
        </p:txBody>
      </p:sp>
      <p:sp>
        <p:nvSpPr>
          <p:cNvPr id="3" name="Объект 2"/>
          <p:cNvSpPr>
            <a:spLocks noGrp="1"/>
          </p:cNvSpPr>
          <p:nvPr>
            <p:ph idx="1"/>
          </p:nvPr>
        </p:nvSpPr>
        <p:spPr>
          <a:xfrm>
            <a:off x="982639" y="2844420"/>
            <a:ext cx="10508776" cy="3124201"/>
          </a:xfrm>
        </p:spPr>
        <p:txBody>
          <a:bodyPr>
            <a:noAutofit/>
          </a:bodyPr>
          <a:lstStyle/>
          <a:p>
            <a:pPr marL="0" indent="0" algn="just">
              <a:buNone/>
            </a:pPr>
            <a:r>
              <a:rPr lang="en-US" sz="2400" b="1" dirty="0">
                <a:solidFill>
                  <a:schemeClr val="tx1"/>
                </a:solidFill>
                <a:effectLst>
                  <a:glow rad="38100">
                    <a:schemeClr val="bg1">
                      <a:lumMod val="50000"/>
                      <a:lumOff val="50000"/>
                      <a:alpha val="20000"/>
                    </a:schemeClr>
                  </a:glow>
                </a:effectLst>
                <a:latin typeface="Calibri" panose="020F0502020204030204" pitchFamily="34" charset="0"/>
              </a:rPr>
              <a:t>Fully revised to reflect the new changes to the GP contract and the GP curriculum, this fourth edition of the best-selling Oxford Handbook of General Practice is a practical guide to all aspects of general practice; from vital clinical information, to valuable practical guidance from experienced GPs. This is the essential guide for all those working in general practice. </a:t>
            </a:r>
            <a:endParaRPr lang="en-US" sz="2400" b="1" dirty="0" smtClean="0">
              <a:solidFill>
                <a:schemeClr val="tx1"/>
              </a:solidFill>
              <a:effectLst>
                <a:glow rad="38100">
                  <a:schemeClr val="bg1">
                    <a:lumMod val="50000"/>
                    <a:lumOff val="50000"/>
                    <a:alpha val="20000"/>
                  </a:schemeClr>
                </a:glow>
              </a:effectLst>
              <a:latin typeface="Calibri" panose="020F0502020204030204" pitchFamily="34" charset="0"/>
            </a:endParaRPr>
          </a:p>
          <a:p>
            <a:pPr marL="0" indent="0" algn="just">
              <a:buNone/>
            </a:pPr>
            <a:r>
              <a:rPr lang="en-US" sz="2400" b="1" dirty="0" smtClean="0">
                <a:solidFill>
                  <a:schemeClr val="tx1"/>
                </a:solidFill>
                <a:effectLst>
                  <a:glow rad="38100">
                    <a:schemeClr val="bg1">
                      <a:lumMod val="50000"/>
                      <a:lumOff val="50000"/>
                      <a:alpha val="20000"/>
                    </a:schemeClr>
                  </a:glow>
                </a:effectLst>
                <a:latin typeface="Calibri" panose="020F0502020204030204" pitchFamily="34" charset="0"/>
              </a:rPr>
              <a:t>Comprehensively covering everything a doctor needs to work in, or manage a GP practice, this handbook ensures readers are always up-to-date with the latest guidelines, the most recent protocols, and cutting-edge clinical information. </a:t>
            </a:r>
            <a:endParaRPr lang="ru-RU" sz="2400" b="1" dirty="0">
              <a:solidFill>
                <a:schemeClr val="tx1"/>
              </a:solidFill>
              <a:effectLst>
                <a:glow rad="38100">
                  <a:schemeClr val="bg1">
                    <a:lumMod val="50000"/>
                    <a:lumOff val="50000"/>
                    <a:alpha val="20000"/>
                  </a:schemeClr>
                </a:glow>
              </a:effectLst>
              <a:latin typeface="Calibri" panose="020F0502020204030204" pitchFamily="34" charset="0"/>
            </a:endParaRPr>
          </a:p>
        </p:txBody>
      </p:sp>
    </p:spTree>
    <p:extLst>
      <p:ext uri="{BB962C8B-B14F-4D97-AF65-F5344CB8AC3E}">
        <p14:creationId xmlns:p14="http://schemas.microsoft.com/office/powerpoint/2010/main" val="22456091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6220" y="859809"/>
            <a:ext cx="8270544" cy="5063319"/>
          </a:xfrm>
          <a:prstGeom prst="rect">
            <a:avLst/>
          </a:prstGeom>
        </p:spPr>
      </p:pic>
    </p:spTree>
    <p:extLst>
      <p:ext uri="{BB962C8B-B14F-4D97-AF65-F5344CB8AC3E}">
        <p14:creationId xmlns:p14="http://schemas.microsoft.com/office/powerpoint/2010/main" val="32559633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dirty="0"/>
          </a:p>
        </p:txBody>
      </p:sp>
      <p:pic>
        <p:nvPicPr>
          <p:cNvPr id="7" name="Рисунок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5523629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75713" y="436728"/>
            <a:ext cx="4872251" cy="6032311"/>
          </a:xfrm>
          <a:prstGeom prst="rect">
            <a:avLst/>
          </a:prstGeom>
        </p:spPr>
      </p:pic>
    </p:spTree>
    <p:extLst>
      <p:ext uri="{BB962C8B-B14F-4D97-AF65-F5344CB8AC3E}">
        <p14:creationId xmlns:p14="http://schemas.microsoft.com/office/powerpoint/2010/main" val="3049259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246044" y="709684"/>
            <a:ext cx="10381849" cy="1992573"/>
          </a:xfrm>
        </p:spPr>
        <p:txBody>
          <a:bodyPr>
            <a:noAutofit/>
          </a:bodyPr>
          <a:lstStyle/>
          <a:p>
            <a:pPr algn="l"/>
            <a:r>
              <a:rPr lang="en-US" sz="1800" b="1" u="sng" dirty="0">
                <a:solidFill>
                  <a:schemeClr val="tx1"/>
                </a:solidFill>
                <a:effectLst>
                  <a:glow rad="38100">
                    <a:schemeClr val="bg1">
                      <a:lumMod val="65000"/>
                      <a:lumOff val="35000"/>
                      <a:alpha val="50000"/>
                    </a:schemeClr>
                  </a:glow>
                </a:effectLst>
                <a:latin typeface="Calibri" panose="020F0502020204030204" pitchFamily="34" charset="0"/>
              </a:rPr>
              <a:t>319121</a:t>
            </a:r>
            <a:br>
              <a:rPr lang="en-US" sz="1800" b="1" u="sng" dirty="0">
                <a:solidFill>
                  <a:schemeClr val="tx1"/>
                </a:solidFill>
                <a:effectLst>
                  <a:glow rad="38100">
                    <a:schemeClr val="bg1">
                      <a:lumMod val="65000"/>
                      <a:lumOff val="35000"/>
                      <a:alpha val="50000"/>
                    </a:schemeClr>
                  </a:glow>
                </a:effectLst>
                <a:latin typeface="Calibri" panose="020F0502020204030204" pitchFamily="34" charset="0"/>
              </a:rPr>
            </a:br>
            <a:r>
              <a:rPr lang="en-US" sz="1800" b="1" u="sng" dirty="0">
                <a:solidFill>
                  <a:schemeClr val="tx1"/>
                </a:solidFill>
                <a:effectLst>
                  <a:glow rad="38100">
                    <a:schemeClr val="bg1">
                      <a:lumMod val="65000"/>
                      <a:lumOff val="35000"/>
                      <a:alpha val="50000"/>
                    </a:schemeClr>
                  </a:glow>
                </a:effectLst>
                <a:latin typeface="Calibri" panose="020F0502020204030204" pitchFamily="34" charset="0"/>
              </a:rPr>
              <a:t>616(075.8)</a:t>
            </a:r>
            <a:br>
              <a:rPr lang="en-US" sz="1800" b="1" u="sng" dirty="0">
                <a:solidFill>
                  <a:schemeClr val="tx1"/>
                </a:solidFill>
                <a:effectLst>
                  <a:glow rad="38100">
                    <a:schemeClr val="bg1">
                      <a:lumMod val="65000"/>
                      <a:lumOff val="35000"/>
                      <a:alpha val="50000"/>
                    </a:schemeClr>
                  </a:glow>
                </a:effectLst>
                <a:latin typeface="Calibri" panose="020F0502020204030204" pitchFamily="34" charset="0"/>
              </a:rPr>
            </a:br>
            <a:r>
              <a:rPr lang="en-US" sz="1800" b="1" u="sng" dirty="0">
                <a:solidFill>
                  <a:schemeClr val="tx1"/>
                </a:solidFill>
                <a:effectLst>
                  <a:glow rad="38100">
                    <a:schemeClr val="bg1">
                      <a:lumMod val="65000"/>
                      <a:lumOff val="35000"/>
                      <a:alpha val="50000"/>
                    </a:schemeClr>
                  </a:glow>
                </a:effectLst>
                <a:latin typeface="Calibri" panose="020F0502020204030204" pitchFamily="34" charset="0"/>
              </a:rPr>
              <a:t>C91</a:t>
            </a:r>
            <a:br>
              <a:rPr lang="en-US" sz="1800" b="1" u="sng" dirty="0">
                <a:solidFill>
                  <a:schemeClr val="tx1"/>
                </a:solidFill>
                <a:effectLst>
                  <a:glow rad="38100">
                    <a:schemeClr val="bg1">
                      <a:lumMod val="65000"/>
                      <a:lumOff val="35000"/>
                      <a:alpha val="50000"/>
                    </a:schemeClr>
                  </a:glow>
                </a:effectLst>
                <a:latin typeface="Calibri" panose="020F0502020204030204" pitchFamily="34" charset="0"/>
              </a:rPr>
            </a:br>
            <a:r>
              <a:rPr lang="en-US" sz="1800" b="1" u="sng" dirty="0">
                <a:solidFill>
                  <a:schemeClr val="tx1"/>
                </a:solidFill>
                <a:effectLst>
                  <a:glow rad="38100">
                    <a:schemeClr val="bg1">
                      <a:lumMod val="65000"/>
                      <a:lumOff val="35000"/>
                      <a:alpha val="50000"/>
                    </a:schemeClr>
                  </a:glow>
                </a:effectLst>
                <a:latin typeface="Calibri" panose="020F0502020204030204" pitchFamily="34" charset="0"/>
              </a:rPr>
              <a:t>Clinical </a:t>
            </a:r>
            <a:r>
              <a:rPr lang="en-US" sz="1800" b="1" u="sng" dirty="0" smtClean="0">
                <a:solidFill>
                  <a:schemeClr val="tx1"/>
                </a:solidFill>
                <a:effectLst>
                  <a:glow rad="38100">
                    <a:schemeClr val="bg1">
                      <a:lumMod val="65000"/>
                      <a:lumOff val="35000"/>
                      <a:alpha val="50000"/>
                    </a:schemeClr>
                  </a:glow>
                </a:effectLst>
                <a:latin typeface="Calibri" panose="020F0502020204030204" pitchFamily="34" charset="0"/>
              </a:rPr>
              <a:t>Medicine</a:t>
            </a:r>
            <a:r>
              <a:rPr lang="ru-RU" sz="1800" b="1" u="sng" dirty="0" smtClean="0">
                <a:solidFill>
                  <a:schemeClr val="tx1"/>
                </a:solidFill>
                <a:effectLst>
                  <a:glow rad="38100">
                    <a:schemeClr val="bg1">
                      <a:lumMod val="65000"/>
                      <a:lumOff val="35000"/>
                      <a:alpha val="50000"/>
                    </a:schemeClr>
                  </a:glow>
                </a:effectLst>
                <a:latin typeface="Calibri" panose="020F0502020204030204" pitchFamily="34" charset="0"/>
              </a:rPr>
              <a:t> </a:t>
            </a:r>
            <a:r>
              <a:rPr lang="ru-RU" sz="1800" b="1" u="sng" dirty="0">
                <a:solidFill>
                  <a:schemeClr val="tx1"/>
                </a:solidFill>
                <a:effectLst>
                  <a:glow rad="38100">
                    <a:schemeClr val="bg1">
                      <a:lumMod val="65000"/>
                      <a:lumOff val="35000"/>
                      <a:alpha val="50000"/>
                    </a:schemeClr>
                  </a:glow>
                </a:effectLst>
                <a:latin typeface="Calibri" panose="020F0502020204030204" pitchFamily="34" charset="0"/>
              </a:rPr>
              <a:t>/ </a:t>
            </a:r>
            <a:r>
              <a:rPr lang="en-US" sz="1800" b="1" u="sng" dirty="0">
                <a:solidFill>
                  <a:schemeClr val="tx1"/>
                </a:solidFill>
                <a:effectLst>
                  <a:glow rad="38100">
                    <a:schemeClr val="bg1">
                      <a:lumMod val="65000"/>
                      <a:lumOff val="35000"/>
                      <a:alpha val="50000"/>
                    </a:schemeClr>
                  </a:glow>
                </a:effectLst>
                <a:latin typeface="Calibri" panose="020F0502020204030204" pitchFamily="34" charset="0"/>
              </a:rPr>
              <a:t>ed. by Parveen Kumar, Michael Clark. - 8th ed. - Edinburg [etc.] : Elsevier Saunders, 2012. - XXIII, [2], 1286 p. : il.</a:t>
            </a:r>
            <a:br>
              <a:rPr lang="en-US" sz="1800" b="1" u="sng" dirty="0">
                <a:solidFill>
                  <a:schemeClr val="tx1"/>
                </a:solidFill>
                <a:effectLst>
                  <a:glow rad="38100">
                    <a:schemeClr val="bg1">
                      <a:lumMod val="65000"/>
                      <a:lumOff val="35000"/>
                      <a:alpha val="50000"/>
                    </a:schemeClr>
                  </a:glow>
                </a:effectLst>
                <a:latin typeface="Calibri" panose="020F0502020204030204" pitchFamily="34" charset="0"/>
              </a:rPr>
            </a:br>
            <a:endParaRPr lang="ru-RU" sz="1800" b="1" u="sng" dirty="0">
              <a:solidFill>
                <a:schemeClr val="tx1"/>
              </a:solidFill>
              <a:effectLst>
                <a:glow rad="38100">
                  <a:schemeClr val="bg1">
                    <a:lumMod val="65000"/>
                    <a:lumOff val="35000"/>
                    <a:alpha val="50000"/>
                  </a:schemeClr>
                </a:glow>
              </a:effectLst>
              <a:latin typeface="Calibri" panose="020F0502020204030204" pitchFamily="34" charset="0"/>
            </a:endParaRPr>
          </a:p>
        </p:txBody>
      </p:sp>
      <p:sp>
        <p:nvSpPr>
          <p:cNvPr id="3" name="Подзаголовок 2"/>
          <p:cNvSpPr>
            <a:spLocks noGrp="1"/>
          </p:cNvSpPr>
          <p:nvPr>
            <p:ph type="subTitle" idx="1"/>
          </p:nvPr>
        </p:nvSpPr>
        <p:spPr>
          <a:xfrm>
            <a:off x="1246045" y="2920621"/>
            <a:ext cx="10477382" cy="3370997"/>
          </a:xfrm>
        </p:spPr>
        <p:txBody>
          <a:bodyPr>
            <a:normAutofit/>
          </a:bodyPr>
          <a:lstStyle/>
          <a:p>
            <a:pPr algn="just"/>
            <a:r>
              <a:rPr lang="en-US" sz="2400" b="1" dirty="0">
                <a:solidFill>
                  <a:schemeClr val="tx1"/>
                </a:solidFill>
                <a:effectLst>
                  <a:glow rad="38100">
                    <a:schemeClr val="bg1">
                      <a:lumMod val="50000"/>
                      <a:lumOff val="50000"/>
                      <a:alpha val="20000"/>
                    </a:schemeClr>
                  </a:glow>
                </a:effectLst>
                <a:latin typeface="Calibri" panose="020F0502020204030204" pitchFamily="34" charset="0"/>
              </a:rPr>
              <a:t>Kumar and Clark's Clinical Medicine is known, respected and admired by medical students, doctors and health professionals throughout the world. It provides in one volume a comprehensive and authoritative source of information on the management and treatment of medical problems. Clarity of writing, a hallmark of Kumar and Clark, has been combined with a colourful and attractive presentation and a companion website to produce a complete resource of medical information. Kumar and Clark is now regarded as the one book that every aspiring and qualified doctor should own.</a:t>
            </a:r>
            <a:endParaRPr lang="ru-RU" sz="2400" b="1" dirty="0">
              <a:solidFill>
                <a:schemeClr val="tx1"/>
              </a:solidFill>
              <a:effectLst>
                <a:glow rad="38100">
                  <a:schemeClr val="bg1">
                    <a:lumMod val="50000"/>
                    <a:lumOff val="50000"/>
                    <a:alpha val="20000"/>
                  </a:schemeClr>
                </a:glow>
              </a:effectLst>
              <a:latin typeface="Calibri" panose="020F0502020204030204" pitchFamily="34" charset="0"/>
            </a:endParaRPr>
          </a:p>
        </p:txBody>
      </p:sp>
    </p:spTree>
    <p:extLst>
      <p:ext uri="{BB962C8B-B14F-4D97-AF65-F5344CB8AC3E}">
        <p14:creationId xmlns:p14="http://schemas.microsoft.com/office/powerpoint/2010/main" val="34643531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30305" y="641445"/>
            <a:ext cx="4476465" cy="5718412"/>
          </a:xfrm>
          <a:prstGeom prst="rect">
            <a:avLst/>
          </a:prstGeom>
        </p:spPr>
      </p:pic>
    </p:spTree>
    <p:extLst>
      <p:ext uri="{BB962C8B-B14F-4D97-AF65-F5344CB8AC3E}">
        <p14:creationId xmlns:p14="http://schemas.microsoft.com/office/powerpoint/2010/main" val="40358374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04934" y="761999"/>
            <a:ext cx="10568367" cy="1905000"/>
          </a:xfrm>
        </p:spPr>
        <p:txBody>
          <a:bodyPr>
            <a:noAutofit/>
          </a:bodyPr>
          <a:lstStyle/>
          <a:p>
            <a:r>
              <a:rPr lang="en-US" sz="1800" b="1" u="sng" dirty="0">
                <a:solidFill>
                  <a:schemeClr val="tx1"/>
                </a:solidFill>
                <a:effectLst>
                  <a:glow rad="38100">
                    <a:schemeClr val="bg1">
                      <a:lumMod val="65000"/>
                      <a:lumOff val="35000"/>
                      <a:alpha val="40000"/>
                    </a:schemeClr>
                  </a:glow>
                </a:effectLst>
                <a:latin typeface="Calibri" panose="020F0502020204030204" pitchFamily="34" charset="0"/>
              </a:rPr>
              <a:t>328669</a:t>
            </a:r>
            <a:br>
              <a:rPr lang="en-US" sz="1800" b="1" u="sng" dirty="0">
                <a:solidFill>
                  <a:schemeClr val="tx1"/>
                </a:solidFill>
                <a:effectLst>
                  <a:glow rad="38100">
                    <a:schemeClr val="bg1">
                      <a:lumMod val="65000"/>
                      <a:lumOff val="35000"/>
                      <a:alpha val="40000"/>
                    </a:schemeClr>
                  </a:glow>
                </a:effectLst>
                <a:latin typeface="Calibri" panose="020F0502020204030204" pitchFamily="34" charset="0"/>
              </a:rPr>
            </a:br>
            <a:r>
              <a:rPr lang="en-US" sz="1800" b="1" u="sng" dirty="0">
                <a:solidFill>
                  <a:schemeClr val="tx1"/>
                </a:solidFill>
                <a:effectLst>
                  <a:glow rad="38100">
                    <a:schemeClr val="bg1">
                      <a:lumMod val="65000"/>
                      <a:lumOff val="35000"/>
                      <a:alpha val="40000"/>
                    </a:schemeClr>
                  </a:glow>
                </a:effectLst>
                <a:latin typeface="Calibri" panose="020F0502020204030204" pitchFamily="34" charset="0"/>
              </a:rPr>
              <a:t>577.1(075.8)</a:t>
            </a:r>
            <a:br>
              <a:rPr lang="en-US" sz="1800" b="1" u="sng" dirty="0">
                <a:solidFill>
                  <a:schemeClr val="tx1"/>
                </a:solidFill>
                <a:effectLst>
                  <a:glow rad="38100">
                    <a:schemeClr val="bg1">
                      <a:lumMod val="65000"/>
                      <a:lumOff val="35000"/>
                      <a:alpha val="40000"/>
                    </a:schemeClr>
                  </a:glow>
                </a:effectLst>
                <a:latin typeface="Calibri" panose="020F0502020204030204" pitchFamily="34" charset="0"/>
              </a:rPr>
            </a:br>
            <a:r>
              <a:rPr lang="en-US" sz="1800" b="1" u="sng" dirty="0">
                <a:solidFill>
                  <a:schemeClr val="tx1"/>
                </a:solidFill>
                <a:effectLst>
                  <a:glow rad="38100">
                    <a:schemeClr val="bg1">
                      <a:lumMod val="65000"/>
                      <a:lumOff val="35000"/>
                      <a:alpha val="40000"/>
                    </a:schemeClr>
                  </a:glow>
                </a:effectLst>
                <a:latin typeface="Calibri" panose="020F0502020204030204" pitchFamily="34" charset="0"/>
              </a:rPr>
              <a:t>H29</a:t>
            </a:r>
            <a:br>
              <a:rPr lang="en-US" sz="1800" b="1" u="sng" dirty="0">
                <a:solidFill>
                  <a:schemeClr val="tx1"/>
                </a:solidFill>
                <a:effectLst>
                  <a:glow rad="38100">
                    <a:schemeClr val="bg1">
                      <a:lumMod val="65000"/>
                      <a:lumOff val="35000"/>
                      <a:alpha val="40000"/>
                    </a:schemeClr>
                  </a:glow>
                </a:effectLst>
                <a:latin typeface="Calibri" panose="020F0502020204030204" pitchFamily="34" charset="0"/>
              </a:rPr>
            </a:br>
            <a:r>
              <a:rPr lang="en-US" sz="1800" b="1" u="sng" dirty="0">
                <a:solidFill>
                  <a:schemeClr val="tx1"/>
                </a:solidFill>
                <a:effectLst>
                  <a:glow rad="38100">
                    <a:schemeClr val="bg1">
                      <a:lumMod val="65000"/>
                      <a:lumOff val="35000"/>
                      <a:alpha val="40000"/>
                    </a:schemeClr>
                  </a:glow>
                </a:effectLst>
                <a:latin typeface="Calibri" panose="020F0502020204030204" pitchFamily="34" charset="0"/>
              </a:rPr>
              <a:t>Harper's illustrated </a:t>
            </a:r>
            <a:r>
              <a:rPr lang="en-US" sz="1800" b="1" u="sng" dirty="0" smtClean="0">
                <a:solidFill>
                  <a:schemeClr val="tx1"/>
                </a:solidFill>
                <a:effectLst>
                  <a:glow rad="38100">
                    <a:schemeClr val="bg1">
                      <a:lumMod val="65000"/>
                      <a:lumOff val="35000"/>
                      <a:alpha val="40000"/>
                    </a:schemeClr>
                  </a:glow>
                </a:effectLst>
                <a:latin typeface="Calibri" panose="020F0502020204030204" pitchFamily="34" charset="0"/>
              </a:rPr>
              <a:t>biochemistry </a:t>
            </a:r>
            <a:r>
              <a:rPr lang="en-US" sz="1800" b="1" u="sng" dirty="0">
                <a:solidFill>
                  <a:schemeClr val="tx1"/>
                </a:solidFill>
                <a:effectLst>
                  <a:glow rad="38100">
                    <a:schemeClr val="bg1">
                      <a:lumMod val="65000"/>
                      <a:lumOff val="35000"/>
                      <a:alpha val="40000"/>
                    </a:schemeClr>
                  </a:glow>
                </a:effectLst>
                <a:latin typeface="Calibri" panose="020F0502020204030204" pitchFamily="34" charset="0"/>
              </a:rPr>
              <a:t>/ Victor W. Rodwell [et al.]. - 30th ed., international ed. - New York [etc.] : McGraw-Hill Education, 2015. - XII, </a:t>
            </a:r>
            <a:r>
              <a:rPr lang="en-US" sz="1800" b="1" u="sng" dirty="0" smtClean="0">
                <a:solidFill>
                  <a:schemeClr val="tx1"/>
                </a:solidFill>
                <a:effectLst>
                  <a:glow rad="38100">
                    <a:schemeClr val="bg1">
                      <a:lumMod val="65000"/>
                      <a:lumOff val="35000"/>
                      <a:alpha val="40000"/>
                    </a:schemeClr>
                  </a:glow>
                </a:effectLst>
                <a:latin typeface="Calibri" panose="020F0502020204030204" pitchFamily="34" charset="0"/>
              </a:rPr>
              <a:t>817 </a:t>
            </a:r>
            <a:r>
              <a:rPr lang="en-US" sz="1800" b="1" u="sng" dirty="0">
                <a:solidFill>
                  <a:schemeClr val="tx1"/>
                </a:solidFill>
                <a:effectLst>
                  <a:glow rad="38100">
                    <a:schemeClr val="bg1">
                      <a:lumMod val="65000"/>
                      <a:lumOff val="35000"/>
                      <a:alpha val="40000"/>
                    </a:schemeClr>
                  </a:glow>
                </a:effectLst>
                <a:latin typeface="Calibri" panose="020F0502020204030204" pitchFamily="34" charset="0"/>
              </a:rPr>
              <a:t>p. : il.</a:t>
            </a:r>
            <a:r>
              <a:rPr lang="en-US" sz="1800" dirty="0">
                <a:solidFill>
                  <a:schemeClr val="tx1"/>
                </a:solidFill>
              </a:rPr>
              <a:t/>
            </a:r>
            <a:br>
              <a:rPr lang="en-US" sz="1800" dirty="0">
                <a:solidFill>
                  <a:schemeClr val="tx1"/>
                </a:solidFill>
              </a:rPr>
            </a:br>
            <a:r>
              <a:rPr lang="en-US" sz="1800" dirty="0">
                <a:solidFill>
                  <a:schemeClr val="tx1"/>
                </a:solidFill>
              </a:rPr>
              <a:t/>
            </a:r>
            <a:br>
              <a:rPr lang="en-US" sz="1800" dirty="0">
                <a:solidFill>
                  <a:schemeClr val="tx1"/>
                </a:solidFill>
              </a:rPr>
            </a:br>
            <a:endParaRPr lang="ru-RU" sz="1800" dirty="0">
              <a:solidFill>
                <a:schemeClr val="tx1"/>
              </a:solidFill>
            </a:endParaRPr>
          </a:p>
        </p:txBody>
      </p:sp>
      <p:sp>
        <p:nvSpPr>
          <p:cNvPr id="3" name="Объект 2"/>
          <p:cNvSpPr>
            <a:spLocks noGrp="1"/>
          </p:cNvSpPr>
          <p:nvPr>
            <p:ph idx="1"/>
          </p:nvPr>
        </p:nvSpPr>
        <p:spPr>
          <a:xfrm>
            <a:off x="1073172" y="3008193"/>
            <a:ext cx="10431890" cy="3124201"/>
          </a:xfrm>
        </p:spPr>
        <p:txBody>
          <a:bodyPr>
            <a:normAutofit/>
          </a:bodyPr>
          <a:lstStyle/>
          <a:p>
            <a:pPr marL="0" indent="0" algn="just">
              <a:buNone/>
            </a:pPr>
            <a:r>
              <a:rPr lang="en-US" sz="2400" b="1" dirty="0">
                <a:solidFill>
                  <a:schemeClr val="tx1"/>
                </a:solidFill>
                <a:effectLst>
                  <a:glow rad="38100">
                    <a:schemeClr val="bg1">
                      <a:lumMod val="50000"/>
                      <a:lumOff val="50000"/>
                      <a:alpha val="20000"/>
                    </a:schemeClr>
                  </a:glow>
                </a:effectLst>
                <a:latin typeface="Calibri" panose="020F0502020204030204" pitchFamily="34" charset="0"/>
              </a:rPr>
              <a:t>The Thirtieth Edition of Harper’s Illustrated Biochemistry combines outstanding full-color illustrations with authoritative integrated coverage of biochemical disease and clinical information. Using brevity and numerous medically relevant examples, Harper's presents a clear, succinct review of the fundamentals of biochemistry that every student must understand in order to succeed in medical school.</a:t>
            </a:r>
          </a:p>
          <a:p>
            <a:pPr marL="0" indent="0" algn="just">
              <a:buNone/>
            </a:pPr>
            <a:r>
              <a:rPr lang="en-US" sz="2400" b="1" dirty="0">
                <a:solidFill>
                  <a:schemeClr val="tx1"/>
                </a:solidFill>
                <a:effectLst>
                  <a:glow rad="38100">
                    <a:schemeClr val="bg1">
                      <a:lumMod val="50000"/>
                      <a:lumOff val="50000"/>
                      <a:alpha val="20000"/>
                    </a:schemeClr>
                  </a:glow>
                </a:effectLst>
                <a:latin typeface="Calibri" panose="020F0502020204030204" pitchFamily="34" charset="0"/>
              </a:rPr>
              <a:t>All fifty-eight chapters emphasize the medical relevance of </a:t>
            </a:r>
            <a:r>
              <a:rPr lang="en-US" sz="2400" b="1" dirty="0" smtClean="0">
                <a:solidFill>
                  <a:schemeClr val="tx1"/>
                </a:solidFill>
                <a:effectLst>
                  <a:glow rad="38100">
                    <a:schemeClr val="bg1">
                      <a:lumMod val="50000"/>
                      <a:lumOff val="50000"/>
                      <a:alpha val="20000"/>
                    </a:schemeClr>
                  </a:glow>
                </a:effectLst>
                <a:latin typeface="Calibri" panose="020F0502020204030204" pitchFamily="34" charset="0"/>
              </a:rPr>
              <a:t>biochemistry</a:t>
            </a:r>
            <a:r>
              <a:rPr lang="ru-RU" sz="2400" b="1" dirty="0">
                <a:solidFill>
                  <a:schemeClr val="tx1"/>
                </a:solidFill>
                <a:effectLst>
                  <a:glow rad="38100">
                    <a:schemeClr val="bg1">
                      <a:lumMod val="50000"/>
                      <a:lumOff val="50000"/>
                      <a:alpha val="20000"/>
                    </a:schemeClr>
                  </a:glow>
                </a:effectLst>
                <a:latin typeface="Calibri" panose="020F0502020204030204" pitchFamily="34" charset="0"/>
              </a:rPr>
              <a:t>.</a:t>
            </a:r>
            <a:endParaRPr lang="en-US" sz="2400" b="1" dirty="0">
              <a:solidFill>
                <a:schemeClr val="tx1"/>
              </a:solidFill>
              <a:effectLst>
                <a:glow rad="38100">
                  <a:schemeClr val="bg1">
                    <a:lumMod val="50000"/>
                    <a:lumOff val="50000"/>
                    <a:alpha val="20000"/>
                  </a:schemeClr>
                </a:glow>
              </a:effectLst>
              <a:latin typeface="Calibri" panose="020F0502020204030204" pitchFamily="34" charset="0"/>
            </a:endParaRPr>
          </a:p>
          <a:p>
            <a:pPr marL="0" indent="0" algn="just">
              <a:buNone/>
            </a:pPr>
            <a:endParaRPr lang="ru-RU" sz="2400" b="1" dirty="0">
              <a:solidFill>
                <a:schemeClr val="tx1"/>
              </a:solidFill>
              <a:effectLst>
                <a:glow rad="38100">
                  <a:schemeClr val="bg1">
                    <a:lumMod val="50000"/>
                    <a:lumOff val="50000"/>
                    <a:alpha val="20000"/>
                  </a:schemeClr>
                </a:glow>
              </a:effectLst>
              <a:latin typeface="Calibri" panose="020F0502020204030204" pitchFamily="34" charset="0"/>
            </a:endParaRPr>
          </a:p>
        </p:txBody>
      </p:sp>
    </p:spTree>
    <p:extLst>
      <p:ext uri="{BB962C8B-B14F-4D97-AF65-F5344CB8AC3E}">
        <p14:creationId xmlns:p14="http://schemas.microsoft.com/office/powerpoint/2010/main" val="32977249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21373" y="696035"/>
            <a:ext cx="4462818" cy="5554639"/>
          </a:xfrm>
          <a:prstGeom prst="rect">
            <a:avLst/>
          </a:prstGeom>
        </p:spPr>
      </p:pic>
    </p:spTree>
    <p:extLst>
      <p:ext uri="{BB962C8B-B14F-4D97-AF65-F5344CB8AC3E}">
        <p14:creationId xmlns:p14="http://schemas.microsoft.com/office/powerpoint/2010/main" val="33389751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08122" y="761999"/>
            <a:ext cx="10172580" cy="1905000"/>
          </a:xfrm>
        </p:spPr>
        <p:txBody>
          <a:bodyPr>
            <a:noAutofit/>
          </a:bodyPr>
          <a:lstStyle/>
          <a:p>
            <a:r>
              <a:rPr lang="en-US" sz="1800" b="1" u="sng" dirty="0">
                <a:solidFill>
                  <a:schemeClr val="tx1"/>
                </a:solidFill>
                <a:effectLst>
                  <a:glow rad="38100">
                    <a:schemeClr val="bg1">
                      <a:lumMod val="65000"/>
                      <a:lumOff val="35000"/>
                      <a:alpha val="40000"/>
                    </a:schemeClr>
                  </a:glow>
                </a:effectLst>
                <a:latin typeface="Calibri" panose="020F0502020204030204" pitchFamily="34" charset="0"/>
              </a:rPr>
              <a:t>328833</a:t>
            </a:r>
            <a:br>
              <a:rPr lang="en-US" sz="1800" b="1" u="sng" dirty="0">
                <a:solidFill>
                  <a:schemeClr val="tx1"/>
                </a:solidFill>
                <a:effectLst>
                  <a:glow rad="38100">
                    <a:schemeClr val="bg1">
                      <a:lumMod val="65000"/>
                      <a:lumOff val="35000"/>
                      <a:alpha val="40000"/>
                    </a:schemeClr>
                  </a:glow>
                </a:effectLst>
                <a:latin typeface="Calibri" panose="020F0502020204030204" pitchFamily="34" charset="0"/>
              </a:rPr>
            </a:br>
            <a:r>
              <a:rPr lang="en-US" sz="1800" b="1" u="sng" dirty="0">
                <a:solidFill>
                  <a:schemeClr val="tx1"/>
                </a:solidFill>
                <a:effectLst>
                  <a:glow rad="38100">
                    <a:schemeClr val="bg1">
                      <a:lumMod val="65000"/>
                      <a:lumOff val="35000"/>
                      <a:alpha val="40000"/>
                    </a:schemeClr>
                  </a:glow>
                </a:effectLst>
                <a:latin typeface="Calibri" panose="020F0502020204030204" pitchFamily="34" charset="0"/>
              </a:rPr>
              <a:t>611(084.4)</a:t>
            </a:r>
            <a:br>
              <a:rPr lang="en-US" sz="1800" b="1" u="sng" dirty="0">
                <a:solidFill>
                  <a:schemeClr val="tx1"/>
                </a:solidFill>
                <a:effectLst>
                  <a:glow rad="38100">
                    <a:schemeClr val="bg1">
                      <a:lumMod val="65000"/>
                      <a:lumOff val="35000"/>
                      <a:alpha val="40000"/>
                    </a:schemeClr>
                  </a:glow>
                </a:effectLst>
                <a:latin typeface="Calibri" panose="020F0502020204030204" pitchFamily="34" charset="0"/>
              </a:rPr>
            </a:br>
            <a:r>
              <a:rPr lang="en-US" sz="1800" b="1" u="sng" dirty="0">
                <a:solidFill>
                  <a:schemeClr val="tx1"/>
                </a:solidFill>
                <a:effectLst>
                  <a:glow rad="38100">
                    <a:schemeClr val="bg1">
                      <a:lumMod val="65000"/>
                      <a:lumOff val="35000"/>
                      <a:alpha val="40000"/>
                    </a:schemeClr>
                  </a:glow>
                </a:effectLst>
                <a:latin typeface="Calibri" panose="020F0502020204030204" pitchFamily="34" charset="0"/>
              </a:rPr>
              <a:t>N47</a:t>
            </a:r>
            <a:br>
              <a:rPr lang="en-US" sz="1800" b="1" u="sng" dirty="0">
                <a:solidFill>
                  <a:schemeClr val="tx1"/>
                </a:solidFill>
                <a:effectLst>
                  <a:glow rad="38100">
                    <a:schemeClr val="bg1">
                      <a:lumMod val="65000"/>
                      <a:lumOff val="35000"/>
                      <a:alpha val="40000"/>
                    </a:schemeClr>
                  </a:glow>
                </a:effectLst>
                <a:latin typeface="Calibri" panose="020F0502020204030204" pitchFamily="34" charset="0"/>
              </a:rPr>
            </a:br>
            <a:r>
              <a:rPr lang="en-US" sz="1800" b="1" u="sng" dirty="0">
                <a:solidFill>
                  <a:schemeClr val="tx1"/>
                </a:solidFill>
                <a:effectLst>
                  <a:glow rad="38100">
                    <a:schemeClr val="bg1">
                      <a:lumMod val="65000"/>
                      <a:lumOff val="35000"/>
                      <a:alpha val="40000"/>
                    </a:schemeClr>
                  </a:glow>
                </a:effectLst>
                <a:latin typeface="Calibri" panose="020F0502020204030204" pitchFamily="34" charset="0"/>
              </a:rPr>
              <a:t>Netter, Frank Henri (1906-1991). </a:t>
            </a:r>
            <a:br>
              <a:rPr lang="en-US" sz="1800" b="1" u="sng" dirty="0">
                <a:solidFill>
                  <a:schemeClr val="tx1"/>
                </a:solidFill>
                <a:effectLst>
                  <a:glow rad="38100">
                    <a:schemeClr val="bg1">
                      <a:lumMod val="65000"/>
                      <a:lumOff val="35000"/>
                      <a:alpha val="40000"/>
                    </a:schemeClr>
                  </a:glow>
                </a:effectLst>
                <a:latin typeface="Calibri" panose="020F0502020204030204" pitchFamily="34" charset="0"/>
              </a:rPr>
            </a:br>
            <a:r>
              <a:rPr lang="en-US" sz="1800" b="1" u="sng" dirty="0">
                <a:solidFill>
                  <a:schemeClr val="tx1"/>
                </a:solidFill>
                <a:effectLst>
                  <a:glow rad="38100">
                    <a:schemeClr val="bg1">
                      <a:lumMod val="65000"/>
                      <a:lumOff val="35000"/>
                      <a:alpha val="40000"/>
                    </a:schemeClr>
                  </a:glow>
                </a:effectLst>
                <a:latin typeface="Calibri" panose="020F0502020204030204" pitchFamily="34" charset="0"/>
              </a:rPr>
              <a:t>Atlas of human anatomy </a:t>
            </a:r>
            <a:r>
              <a:rPr lang="ru-RU" sz="1800" b="1" u="sng" dirty="0" smtClean="0">
                <a:solidFill>
                  <a:schemeClr val="tx1"/>
                </a:solidFill>
                <a:effectLst>
                  <a:glow rad="38100">
                    <a:schemeClr val="bg1">
                      <a:lumMod val="65000"/>
                      <a:lumOff val="35000"/>
                      <a:alpha val="40000"/>
                    </a:schemeClr>
                  </a:glow>
                </a:effectLst>
                <a:latin typeface="Calibri" panose="020F0502020204030204" pitchFamily="34" charset="0"/>
              </a:rPr>
              <a:t>/ </a:t>
            </a:r>
            <a:r>
              <a:rPr lang="en-US" sz="1800" b="1" u="sng" dirty="0">
                <a:solidFill>
                  <a:schemeClr val="tx1"/>
                </a:solidFill>
                <a:effectLst>
                  <a:glow rad="38100">
                    <a:schemeClr val="bg1">
                      <a:lumMod val="65000"/>
                      <a:lumOff val="35000"/>
                      <a:alpha val="40000"/>
                    </a:schemeClr>
                  </a:glow>
                </a:effectLst>
                <a:latin typeface="Calibri" panose="020F0502020204030204" pitchFamily="34" charset="0"/>
              </a:rPr>
              <a:t>Frank H. Netter. - 6th ed. - Philadelphia (Pa) : Saunders : Elsevier, 2014. - [12], 531, [6], I-43 p. : il.</a:t>
            </a:r>
            <a:br>
              <a:rPr lang="en-US" sz="1800" b="1" u="sng" dirty="0">
                <a:solidFill>
                  <a:schemeClr val="tx1"/>
                </a:solidFill>
                <a:effectLst>
                  <a:glow rad="38100">
                    <a:schemeClr val="bg1">
                      <a:lumMod val="65000"/>
                      <a:lumOff val="35000"/>
                      <a:alpha val="40000"/>
                    </a:schemeClr>
                  </a:glow>
                </a:effectLst>
                <a:latin typeface="Calibri" panose="020F0502020204030204" pitchFamily="34" charset="0"/>
              </a:rPr>
            </a:br>
            <a:endParaRPr lang="ru-RU" sz="1800" b="1" u="sng" dirty="0">
              <a:solidFill>
                <a:schemeClr val="tx1"/>
              </a:solidFill>
              <a:effectLst>
                <a:glow rad="38100">
                  <a:schemeClr val="bg1">
                    <a:lumMod val="65000"/>
                    <a:lumOff val="35000"/>
                    <a:alpha val="40000"/>
                  </a:schemeClr>
                </a:glow>
              </a:effectLst>
              <a:latin typeface="Calibri" panose="020F0502020204030204" pitchFamily="34" charset="0"/>
            </a:endParaRPr>
          </a:p>
        </p:txBody>
      </p:sp>
      <p:sp>
        <p:nvSpPr>
          <p:cNvPr id="3" name="Объект 2"/>
          <p:cNvSpPr>
            <a:spLocks noGrp="1"/>
          </p:cNvSpPr>
          <p:nvPr>
            <p:ph idx="1"/>
          </p:nvPr>
        </p:nvSpPr>
        <p:spPr>
          <a:xfrm>
            <a:off x="1008122" y="2666999"/>
            <a:ext cx="10401406" cy="3124201"/>
          </a:xfrm>
        </p:spPr>
        <p:txBody>
          <a:bodyPr>
            <a:normAutofit/>
          </a:bodyPr>
          <a:lstStyle/>
          <a:p>
            <a:pPr marL="0" indent="0" algn="just">
              <a:buNone/>
            </a:pPr>
            <a:r>
              <a:rPr lang="en-US" sz="2400" b="1" dirty="0">
                <a:solidFill>
                  <a:schemeClr val="tx1"/>
                </a:solidFill>
                <a:effectLst>
                  <a:glow rad="38100">
                    <a:schemeClr val="bg1">
                      <a:lumMod val="50000"/>
                      <a:lumOff val="50000"/>
                      <a:alpha val="20000"/>
                    </a:schemeClr>
                  </a:glow>
                </a:effectLst>
                <a:latin typeface="Calibri" panose="020F0502020204030204" pitchFamily="34" charset="0"/>
              </a:rPr>
              <a:t>The gold standard of excellence for 25 years, Frank H. Netter, MD’s Atlas of Human Anatomy offers unsurpassed depictions of the human body in clear, brilliant detail – all from a clinician’s perspective. With its emphasis on anatomic relationships and clinically relevant views, Dr. Netter’s work provides a coherent, lasting visual vocabulary for understanding anatomy and how it applies to medicine today.</a:t>
            </a:r>
            <a:endParaRPr lang="ru-RU" sz="2400" b="1" dirty="0">
              <a:solidFill>
                <a:schemeClr val="tx1"/>
              </a:solidFill>
              <a:effectLst>
                <a:glow rad="38100">
                  <a:schemeClr val="bg1">
                    <a:lumMod val="50000"/>
                    <a:lumOff val="50000"/>
                    <a:alpha val="20000"/>
                  </a:schemeClr>
                </a:glow>
              </a:effectLst>
              <a:latin typeface="Calibri" panose="020F0502020204030204" pitchFamily="34" charset="0"/>
            </a:endParaRPr>
          </a:p>
        </p:txBody>
      </p:sp>
    </p:spTree>
    <p:extLst>
      <p:ext uri="{BB962C8B-B14F-4D97-AF65-F5344CB8AC3E}">
        <p14:creationId xmlns:p14="http://schemas.microsoft.com/office/powerpoint/2010/main" val="182034764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Сетка">
  <a:themeElements>
    <a:clrScheme name="Сетка">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Сетка">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Сетка">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TM03457485[[fn=Сетчатая]]</Template>
  <TotalTime>453</TotalTime>
  <Words>858</Words>
  <Application>Microsoft Office PowerPoint</Application>
  <PresentationFormat>Широкоэкранный</PresentationFormat>
  <Paragraphs>26</Paragraphs>
  <Slides>24</Slides>
  <Notes>1</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24</vt:i4>
      </vt:variant>
    </vt:vector>
  </HeadingPairs>
  <TitlesOfParts>
    <vt:vector size="28" baseType="lpstr">
      <vt:lpstr>Arial</vt:lpstr>
      <vt:lpstr>Calibri</vt:lpstr>
      <vt:lpstr>Century Gothic</vt:lpstr>
      <vt:lpstr>Сетка</vt:lpstr>
      <vt:lpstr>Презентация PowerPoint</vt:lpstr>
      <vt:lpstr>Презентация PowerPoint</vt:lpstr>
      <vt:lpstr>Презентация PowerPoint</vt:lpstr>
      <vt:lpstr>Презентация PowerPoint</vt:lpstr>
      <vt:lpstr>319121 616(075.8) C91 Clinical Medicine / ed. by Parveen Kumar, Michael Clark. - 8th ed. - Edinburg [etc.] : Elsevier Saunders, 2012. - XXIII, [2], 1286 p. : il. </vt:lpstr>
      <vt:lpstr>Презентация PowerPoint</vt:lpstr>
      <vt:lpstr>328669 577.1(075.8) H29 Harper's illustrated biochemistry / Victor W. Rodwell [et al.]. - 30th ed., international ed. - New York [etc.] : McGraw-Hill Education, 2015. - XII, 817 p. : il.  </vt:lpstr>
      <vt:lpstr>Презентация PowerPoint</vt:lpstr>
      <vt:lpstr>328833 611(084.4) N47 Netter, Frank Henri (1906-1991).  Atlas of human anatomy / Frank H. Netter. - 6th ed. - Philadelphia (Pa) : Saunders : Elsevier, 2014. - [12], 531, [6], I-43 p. : il. </vt:lpstr>
      <vt:lpstr>Презентация PowerPoint</vt:lpstr>
      <vt:lpstr>323976 616.1/.9(075.8) D26 Davidson's principles and practice of medicine / edited by: Brian R. Walker [et. al.] ; illustrations by Robert Britton. - 22nd ed. - Edinburgh [etc.] : Churchill Livingstone : Elsevier, 2014. - XIX, 1372 p. : il. </vt:lpstr>
      <vt:lpstr>Презентация PowerPoint</vt:lpstr>
      <vt:lpstr>322145 616-053.2(075.8) N38 Nelson Textbook of Pediatrics / Robert M. Kliegman [et al.]. - 19th ed. - Philadelphia : Elsevier Saunders, 2011. - LXVII, 2610 p. : il. </vt:lpstr>
      <vt:lpstr>Презентация PowerPoint</vt:lpstr>
      <vt:lpstr>325164 616.1/.9(075.8) H30 Harrison`s principles of internal medicine / editors: Dan L. Longo [et al.]. - 18th ed. - New York [etc.] : McGraw-Hill, Medical, cop. 2012. </vt:lpstr>
      <vt:lpstr>Презентация PowerPoint</vt:lpstr>
      <vt:lpstr>329527 614.88(075.8) F56 First aid manual : the authorised manual of St John Ambulance, St Andrew's First Aid and the British Red Cross / Margaret Austin, Rudy Crawford, Barry Klaassen. - 10th ed., revised. - London : Dorling Kindersley, 2016. - 288 p. : il. </vt:lpstr>
      <vt:lpstr>Презентация PowerPoint</vt:lpstr>
      <vt:lpstr>319091 617(075.8) S11 Sabiston textbook of surgery : the biological basis of modern surgical practice / [ed. by] Courtney M. Townsend et al. - 19th ed . - Philadelphia : Elsevier ; [S. l.] : Saunders, 2012. - XXV, 2124 p. : il. </vt:lpstr>
      <vt:lpstr>Презентация PowerPoint</vt:lpstr>
      <vt:lpstr>323982 615.015(075.8) P56 Pharmacology / Michelle A. Clark [et al.]. - 5th ed. - Philadelphia [etc.] : Wolters Kluwer : Lippincott Williams &amp; Wilkins, copyright 2012. - XII, 612 p. : il. </vt:lpstr>
      <vt:lpstr>Презентация PowerPoint</vt:lpstr>
      <vt:lpstr>326585 616.1/.9(075.8) O-97 Oxford handbook of general practice  / Simon Chantal [et al.]. - 4th ed. - Oxford : Oxford university press, reprinted 2015. - XXVIII, 1157 p. : il. </vt:lpstr>
      <vt:lpstr>Презентация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Пользователь</dc:creator>
  <cp:lastModifiedBy>Пользователь</cp:lastModifiedBy>
  <cp:revision>53</cp:revision>
  <dcterms:created xsi:type="dcterms:W3CDTF">2017-12-08T09:31:17Z</dcterms:created>
  <dcterms:modified xsi:type="dcterms:W3CDTF">2018-01-10T09:05:25Z</dcterms:modified>
</cp:coreProperties>
</file>