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50021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D472A-AC2C-4094-8C7A-15490614894B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0006-5C53-4692-91B1-38BA4ECA9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Autofit/>
          </a:bodyPr>
          <a:lstStyle/>
          <a:p>
            <a:r>
              <a:rPr lang="ru-RU" sz="4700" b="1" i="1" dirty="0" smtClean="0">
                <a:solidFill>
                  <a:srgbClr val="A50021"/>
                </a:solidFill>
              </a:rPr>
              <a:t>По страницам научных</a:t>
            </a:r>
            <a:br>
              <a:rPr lang="ru-RU" sz="4700" b="1" i="1" dirty="0" smtClean="0">
                <a:solidFill>
                  <a:srgbClr val="A50021"/>
                </a:solidFill>
              </a:rPr>
            </a:br>
            <a:r>
              <a:rPr lang="ru-RU" sz="4700" b="1" i="1" dirty="0" smtClean="0">
                <a:solidFill>
                  <a:srgbClr val="A50021"/>
                </a:solidFill>
              </a:rPr>
              <a:t>и научно-популярных журналов</a:t>
            </a:r>
            <a:r>
              <a:rPr lang="ru-RU" sz="4600" b="1" i="1" dirty="0" smtClean="0">
                <a:solidFill>
                  <a:srgbClr val="000066"/>
                </a:solidFill>
              </a:rPr>
              <a:t/>
            </a:r>
            <a:br>
              <a:rPr lang="ru-RU" sz="4600" b="1" i="1" dirty="0" smtClean="0">
                <a:solidFill>
                  <a:srgbClr val="000066"/>
                </a:solidFill>
              </a:rPr>
            </a:br>
            <a:endParaRPr lang="ru-RU" sz="4600" b="1" i="1" dirty="0"/>
          </a:p>
        </p:txBody>
      </p:sp>
      <p:pic>
        <p:nvPicPr>
          <p:cNvPr id="6146" name="Picture 2" descr="D:\Мои документы\Мои рисунки\520614ba5204d1e922c7d977b2daa91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7000924" cy="46672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72.16.0.2\public\Библиотека\Челпан\Сканированные обложки журналов\111000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597568" y="274793"/>
            <a:ext cx="4020302" cy="629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1f873425fc090cd80b88f8110f9e2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500570"/>
            <a:ext cx="3249275" cy="216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444024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0066"/>
                </a:solidFill>
              </a:rPr>
              <a:t>«Хотелось бы надеяться, что такой до странного простой способ борьбы с болезнью Альцгеймера, как </a:t>
            </a:r>
            <a:r>
              <a:rPr lang="ru-RU" sz="2700" b="1" i="1" dirty="0" err="1" smtClean="0">
                <a:solidFill>
                  <a:srgbClr val="000066"/>
                </a:solidFill>
              </a:rPr>
              <a:t>светотерапия</a:t>
            </a:r>
            <a:r>
              <a:rPr lang="ru-RU" sz="2700" b="1" i="1" dirty="0" smtClean="0">
                <a:solidFill>
                  <a:srgbClr val="000066"/>
                </a:solidFill>
              </a:rPr>
              <a:t>, действительно окажется эффективным и в клинических испытаниях. И конечно, еще остается выяснить, как </a:t>
            </a:r>
            <a:r>
              <a:rPr lang="ru-RU" sz="2700" b="1" i="1" dirty="0" err="1" smtClean="0">
                <a:solidFill>
                  <a:srgbClr val="000066"/>
                </a:solidFill>
              </a:rPr>
              <a:t>светотерапия</a:t>
            </a:r>
            <a:r>
              <a:rPr lang="ru-RU" sz="2700" b="1" i="1" dirty="0" smtClean="0">
                <a:solidFill>
                  <a:srgbClr val="000066"/>
                </a:solidFill>
              </a:rPr>
              <a:t> отражается на </a:t>
            </a:r>
            <a:r>
              <a:rPr lang="ru-RU" sz="2700" b="1" i="1" dirty="0" err="1" smtClean="0">
                <a:solidFill>
                  <a:srgbClr val="000066"/>
                </a:solidFill>
              </a:rPr>
              <a:t>когнитивно-поведенческих</a:t>
            </a:r>
            <a:r>
              <a:rPr lang="ru-RU" sz="2700" b="1" i="1" dirty="0" smtClean="0">
                <a:solidFill>
                  <a:srgbClr val="000066"/>
                </a:solidFill>
              </a:rPr>
              <a:t> симптомах болезни – то, что в первую очередь интересует как врачей, так и самих больных».</a:t>
            </a:r>
            <a:br>
              <a:rPr lang="ru-RU" sz="27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2700" b="1" i="1" dirty="0" smtClean="0">
                <a:solidFill>
                  <a:srgbClr val="000066"/>
                </a:solidFill>
              </a:rPr>
              <a:t>Кирилл </a:t>
            </a:r>
            <a:r>
              <a:rPr lang="ru-RU" sz="2700" b="1" i="1" dirty="0" err="1" smtClean="0">
                <a:solidFill>
                  <a:srgbClr val="000066"/>
                </a:solidFill>
              </a:rPr>
              <a:t>Стасевич</a:t>
            </a:r>
            <a:r>
              <a:rPr lang="ru-RU" sz="2700" b="1" i="1" dirty="0" smtClean="0">
                <a:solidFill>
                  <a:srgbClr val="000066"/>
                </a:solidFill>
              </a:rPr>
              <a:t/>
            </a:r>
            <a:br>
              <a:rPr lang="ru-RU" sz="2700" b="1" i="1" dirty="0" smtClean="0">
                <a:solidFill>
                  <a:srgbClr val="000066"/>
                </a:solidFill>
              </a:rPr>
            </a:br>
            <a:r>
              <a:rPr lang="ru-RU" sz="2700" b="1" i="1" dirty="0" smtClean="0">
                <a:solidFill>
                  <a:srgbClr val="A50021"/>
                </a:solidFill>
              </a:rPr>
              <a:t>«Мерцающая надежда: можно ли вылечить болезнь Альцгеймера с помощью света?»</a:t>
            </a:r>
            <a:r>
              <a:rPr lang="ru-RU" sz="2700" b="1" i="1" dirty="0" smtClean="0">
                <a:solidFill>
                  <a:srgbClr val="000066"/>
                </a:solidFill>
              </a:rPr>
              <a:t/>
            </a:r>
            <a:br>
              <a:rPr lang="ru-RU" sz="2700" b="1" i="1" dirty="0" smtClean="0">
                <a:solidFill>
                  <a:srgbClr val="000066"/>
                </a:solidFill>
              </a:rPr>
            </a:br>
            <a:r>
              <a:rPr lang="ru-RU" sz="2700" b="1" i="1" dirty="0" smtClean="0">
                <a:solidFill>
                  <a:srgbClr val="000066"/>
                </a:solidFill>
              </a:rPr>
              <a:t>«Наука и жизнь № 1, 2017</a:t>
            </a: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72.16.0.2\public\Библиотека\Челпан\Сканированные обложки журналов\111000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428860" y="341741"/>
            <a:ext cx="4286280" cy="617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ои рисунки\stykovka-korablya-na-ma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14818"/>
            <a:ext cx="3663232" cy="241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43576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«Неудержимый мечтатель с миллиардным состоянием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Илон</a:t>
            </a:r>
            <a:r>
              <a:rPr lang="ru-RU" sz="2400" b="1" i="1" dirty="0" smtClean="0">
                <a:solidFill>
                  <a:srgbClr val="000066"/>
                </a:solidFill>
              </a:rPr>
              <a:t>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Маск</a:t>
            </a:r>
            <a:r>
              <a:rPr lang="ru-RU" sz="2400" b="1" i="1" dirty="0" smtClean="0">
                <a:solidFill>
                  <a:srgbClr val="000066"/>
                </a:solidFill>
              </a:rPr>
              <a:t>, следуя за мечтой – побывать на Марсе до своей смерти, - недавно представил концепцию полета на Красную планету. Проект межпланетной транспортной системы, предназначенной для колонизации Марса, был представлен на 67-м конгрессе Международной федерации астронавтики, прошедшем  в мексиканской Гвадалахаре».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Егор Бельский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A50021"/>
                </a:solidFill>
              </a:rPr>
              <a:t>«Марс ближе, чем кажется»</a:t>
            </a: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«Планета» № 1, 2017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0826" y="6215082"/>
            <a:ext cx="2643174" cy="6429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66"/>
                </a:solidFill>
              </a:rPr>
              <a:t>Библиотека </a:t>
            </a:r>
            <a:r>
              <a:rPr lang="ru-RU" sz="1800" dirty="0" err="1" smtClean="0">
                <a:solidFill>
                  <a:srgbClr val="000066"/>
                </a:solidFill>
              </a:rPr>
              <a:t>ГрГМУ</a:t>
            </a:r>
            <a:r>
              <a:rPr lang="ru-RU" sz="1800" dirty="0" smtClean="0">
                <a:solidFill>
                  <a:srgbClr val="000066"/>
                </a:solidFill>
              </a:rPr>
              <a:t>, 2017</a:t>
            </a:r>
            <a:endParaRPr lang="ru-RU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72.16.0.2\public\Библиотека\Челпан\Сканированные обложки журналов\1110003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17688" y="357166"/>
            <a:ext cx="4709845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428652"/>
            <a:ext cx="8715436" cy="521497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0066"/>
                </a:solidFill>
              </a:rPr>
              <a:t>                                    </a:t>
            </a:r>
            <a:br>
              <a:rPr lang="ru-RU" sz="2000" b="1" i="1" dirty="0" smtClean="0">
                <a:solidFill>
                  <a:srgbClr val="000066"/>
                </a:solidFill>
              </a:rPr>
            </a:br>
            <a:r>
              <a:rPr lang="ru-RU" sz="2000" b="1" i="1" dirty="0">
                <a:solidFill>
                  <a:srgbClr val="000066"/>
                </a:solidFill>
              </a:rPr>
              <a:t/>
            </a:r>
            <a:br>
              <a:rPr lang="ru-RU" sz="2000" b="1" i="1" dirty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«В последнее десятилетие в процессе создания новых лекарственных препаратов возрастает роль методов компьютерного молекулярного моделирования, позволяющих значительно сократить сроки разработки лекарств и существенно уменьшить финансовые расходы».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Ю.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Корноушенко</a:t>
            </a:r>
            <a:r>
              <a:rPr lang="ru-RU" sz="2400" b="1" i="1" dirty="0" smtClean="0">
                <a:solidFill>
                  <a:srgbClr val="000066"/>
                </a:solidFill>
              </a:rPr>
              <a:t>, А. Тузиков, М. Кисель, А. Андрианов </a:t>
            </a:r>
            <a:r>
              <a:rPr lang="ru-RU" sz="2400" b="1" i="1" dirty="0" smtClean="0">
                <a:solidFill>
                  <a:srgbClr val="A50021"/>
                </a:solidFill>
              </a:rPr>
              <a:t>«Методы компьютерного моделирования для разработки новых лекарственных препаратов против ВИЧ- 1»</a:t>
            </a:r>
            <a:br>
              <a:rPr lang="ru-RU" sz="2400" b="1" i="1" dirty="0" smtClean="0">
                <a:solidFill>
                  <a:srgbClr val="A50021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«Наука и инновации» № 1, 2017</a:t>
            </a:r>
            <a:r>
              <a:rPr lang="ru-RU" sz="2400" b="1" i="1" dirty="0" smtClean="0">
                <a:solidFill>
                  <a:srgbClr val="A50021"/>
                </a:solidFill>
              </a:rPr>
              <a:t/>
            </a:r>
            <a:br>
              <a:rPr lang="ru-RU" sz="2400" b="1" i="1" dirty="0" smtClean="0">
                <a:solidFill>
                  <a:srgbClr val="A50021"/>
                </a:solidFill>
              </a:rPr>
            </a:br>
            <a:endParaRPr lang="ru-RU" sz="2400" b="1" i="1" dirty="0">
              <a:solidFill>
                <a:srgbClr val="A50021"/>
              </a:solidFill>
            </a:endParaRPr>
          </a:p>
        </p:txBody>
      </p:sp>
      <p:pic>
        <p:nvPicPr>
          <p:cNvPr id="7170" name="Picture 2" descr="D:\Мои документы\Мои рисунки\моделирование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357694"/>
            <a:ext cx="3429025" cy="21420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72.16.0.2\public\Библиотека\Челпан\Сканированные обложки журналов\1110005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428860" y="285728"/>
            <a:ext cx="4286280" cy="625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00042"/>
            <a:ext cx="5214974" cy="607223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«Валентина Владимировна Терешкова является первой женщиной-космонавтом Земли. Она почетный гражданин города Витебска и еще более двадцати городов во многих странах мира. Валентина Владимировна не только первая «Чайка» планеты Земля, но и единственная женщина, слетавшая в космос в качестве командира космического корабля, хотя и в одиночку».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Г.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Лянькевич</a:t>
            </a:r>
            <a:r>
              <a:rPr lang="ru-RU" sz="2400" b="1" i="1" dirty="0" smtClean="0">
                <a:solidFill>
                  <a:srgbClr val="000066"/>
                </a:solidFill>
              </a:rPr>
              <a:t>, В. Осипов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A50021"/>
                </a:solidFill>
              </a:rPr>
              <a:t>«Звездная «Чайка»</a:t>
            </a:r>
            <a:br>
              <a:rPr lang="ru-RU" sz="2400" b="1" i="1" dirty="0" smtClean="0">
                <a:solidFill>
                  <a:srgbClr val="A50021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«Белая вежа» № 3, 2017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endParaRPr lang="ru-RU" sz="2400" b="1" i="1" dirty="0">
              <a:solidFill>
                <a:srgbClr val="A50021"/>
              </a:solidFill>
            </a:endParaRPr>
          </a:p>
        </p:txBody>
      </p:sp>
      <p:pic>
        <p:nvPicPr>
          <p:cNvPr id="1026" name="Picture 2" descr="D:\Мои документы\Мои рисунки\f02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310482" cy="4058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5357826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72.16.0.2\public\Библиотека\Челпан\Сканированные обложки журналов\111000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428828" y="285729"/>
            <a:ext cx="4286312" cy="623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072494" cy="392906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«Минский программист создал кибернетический протез для отца и выложил чертежи в Интернет, чтобы разработкой смогли воспользоваться все, кому это необходимо. Олег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Гальцев</a:t>
            </a:r>
            <a:r>
              <a:rPr lang="ru-RU" sz="2400" b="1" i="1" dirty="0" smtClean="0">
                <a:solidFill>
                  <a:srgbClr val="000066"/>
                </a:solidFill>
              </a:rPr>
              <a:t> вместе с друзьями создавал протез около двух лет».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Мария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Элешевич</a:t>
            </a: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A50021"/>
                </a:solidFill>
              </a:rPr>
              <a:t>«Рука помощи»</a:t>
            </a:r>
            <a:br>
              <a:rPr lang="ru-RU" sz="2400" b="1" i="1" dirty="0" smtClean="0">
                <a:solidFill>
                  <a:srgbClr val="A50021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«Союзное государство» № 1-2, 2017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2052" name="Picture 4" descr="D:\Мои документы\Мои рисунки\1025822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14752"/>
            <a:ext cx="4357718" cy="273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72.16.0.2\public\Библиотека\Челпан\Сканированные обложки журналов\1110006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05065" y="357166"/>
            <a:ext cx="4732283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педиатрия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143380"/>
            <a:ext cx="4429156" cy="233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42862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>«</a:t>
            </a:r>
            <a:r>
              <a:rPr lang="ru-RU" sz="2400" b="1" i="1" dirty="0" err="1" smtClean="0">
                <a:solidFill>
                  <a:srgbClr val="000066"/>
                </a:solidFill>
              </a:rPr>
              <a:t>Телемедицина</a:t>
            </a:r>
            <a:r>
              <a:rPr lang="ru-RU" sz="2400" b="1" i="1" dirty="0" smtClean="0">
                <a:solidFill>
                  <a:srgbClr val="000066"/>
                </a:solidFill>
              </a:rPr>
              <a:t> – метод предоставления медицинских услуг населению, проживающему в труднодоступных и территориально удаленных от организаций здравоохранения регионах, реализуемый на основе разработки и повсеместного внедрения информационно-коммуникационных технологий».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500" b="1" i="1" dirty="0" smtClean="0">
                <a:solidFill>
                  <a:srgbClr val="000066"/>
                </a:solidFill>
              </a:rPr>
              <a:t/>
            </a:r>
            <a:br>
              <a:rPr lang="ru-RU" sz="5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В. Жерносек, Т.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Дюбкова</a:t>
            </a:r>
            <a:r>
              <a:rPr lang="ru-RU" sz="2400" b="1" i="1" dirty="0" smtClean="0">
                <a:solidFill>
                  <a:srgbClr val="000066"/>
                </a:solidFill>
              </a:rPr>
              <a:t>, А.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Почкайло</a:t>
            </a: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A50021"/>
                </a:solidFill>
              </a:rPr>
              <a:t>«Телекоммуникационные технологии в педиатрии»</a:t>
            </a:r>
            <a:br>
              <a:rPr lang="ru-RU" sz="2400" b="1" i="1" dirty="0" smtClean="0">
                <a:solidFill>
                  <a:srgbClr val="A50021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«Наука и инновации» № 2, 2017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237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 страницам научных и научно-популярных журналов </vt:lpstr>
      <vt:lpstr>Слайд 2</vt:lpstr>
      <vt:lpstr>                                      «В последнее десятилетие в процессе создания новых лекарственных препаратов возрастает роль методов компьютерного молекулярного моделирования, позволяющих значительно сократить сроки разработки лекарств и существенно уменьшить финансовые расходы».   Ю. Корноушенко, А. Тузиков, М. Кисель, А. Андрианов «Методы компьютерного моделирования для разработки новых лекарственных препаратов против ВИЧ- 1» «Наука и инновации» № 1, 2017 </vt:lpstr>
      <vt:lpstr>Слайд 4</vt:lpstr>
      <vt:lpstr>«Валентина Владимировна Терешкова является первой женщиной-космонавтом Земли. Она почетный гражданин города Витебска и еще более двадцати городов во многих странах мира. Валентина Владимировна не только первая «Чайка» планеты Земля, но и единственная женщина, слетавшая в космос в качестве командира космического корабля, хотя и в одиночку».   Г. Лянькевич, В. Осипов «Звездная «Чайка» «Белая вежа» № 3, 2017 </vt:lpstr>
      <vt:lpstr>Слайд 6</vt:lpstr>
      <vt:lpstr>«Минский программист создал кибернетический протез для отца и выложил чертежи в Интернет, чтобы разработкой смогли воспользоваться все, кому это необходимо. Олег Гальцев вместе с друзьями создавал протез около двух лет».   Мария Элешевич «Рука помощи» «Союзное государство» № 1-2, 2017</vt:lpstr>
      <vt:lpstr>Слайд 8</vt:lpstr>
      <vt:lpstr>«Телемедицина – метод предоставления медицинских услуг населению, проживающему в труднодоступных и территориально удаленных от организаций здравоохранения регионах, реализуемый на основе разработки и повсеместного внедрения информационно-коммуникационных технологий».   В. Жерносек, Т. Дюбкова, А. Почкайло «Телекоммуникационные технологии в педиатрии» «Наука и инновации» № 2, 2017</vt:lpstr>
      <vt:lpstr>Слайд 10</vt:lpstr>
      <vt:lpstr>«Хотелось бы надеяться, что такой до странного простой способ борьбы с болезнью Альцгеймера, как светотерапия, действительно окажется эффективным и в клинических испытаниях. И конечно, еще остается выяснить, как светотерапия отражается на когнитивно-поведенческих симптомах болезни – то, что в первую очередь интересует как врачей, так и самих больных».   Кирилл Стасевич «Мерцающая надежда: можно ли вылечить болезнь Альцгеймера с помощью света?» «Наука и жизнь № 1, 2017 </vt:lpstr>
      <vt:lpstr>Слайд 12</vt:lpstr>
      <vt:lpstr>«Неудержимый мечтатель с миллиардным состоянием Илон Маск, следуя за мечтой – побывать на Марсе до своей смерти, - недавно представил концепцию полета на Красную планету. Проект межпланетной транспортной системы, предназначенной для колонизации Марса, был представлен на 67-м конгрессе Международной федерации астронавтики, прошедшем  в мексиканской Гвадалахаре».   Егор Бельский «Марс ближе, чем кажется» «Планета» № 1, 2017</vt:lpstr>
      <vt:lpstr>Библиотека ГрГМУ, 2017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</dc:creator>
  <cp:lastModifiedBy>libr</cp:lastModifiedBy>
  <cp:revision>82</cp:revision>
  <dcterms:created xsi:type="dcterms:W3CDTF">2017-06-08T10:25:52Z</dcterms:created>
  <dcterms:modified xsi:type="dcterms:W3CDTF">2017-06-13T11:14:45Z</dcterms:modified>
</cp:coreProperties>
</file>