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990000"/>
    <a:srgbClr val="6600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2B9C-76A0-4ADE-9B11-F0EF3BD6E94B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9F90-F550-4413-9552-172242435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0"/>
          </a:xfrm>
        </p:spPr>
        <p:txBody>
          <a:bodyPr>
            <a:normAutofit/>
          </a:bodyPr>
          <a:lstStyle/>
          <a:p>
            <a:r>
              <a:rPr lang="be-BY" sz="4900" b="1" i="1" dirty="0" smtClean="0">
                <a:solidFill>
                  <a:srgbClr val="000066"/>
                </a:solidFill>
                <a:latin typeface="Cambria" pitchFamily="18" charset="0"/>
                <a:cs typeface="Arial" pitchFamily="34" charset="0"/>
              </a:rPr>
              <a:t>Старажытнейшая,</a:t>
            </a:r>
            <a:br>
              <a:rPr lang="be-BY" sz="4900" b="1" i="1" dirty="0" smtClean="0">
                <a:solidFill>
                  <a:srgbClr val="000066"/>
                </a:solidFill>
                <a:latin typeface="Cambria" pitchFamily="18" charset="0"/>
                <a:cs typeface="Arial" pitchFamily="34" charset="0"/>
              </a:rPr>
            </a:br>
            <a:r>
              <a:rPr lang="be-BY" sz="4900" b="1" i="1" dirty="0" smtClean="0">
                <a:solidFill>
                  <a:srgbClr val="000066"/>
                </a:solidFill>
                <a:latin typeface="Cambria" pitchFamily="18" charset="0"/>
                <a:cs typeface="Arial" pitchFamily="34" charset="0"/>
              </a:rPr>
              <a:t> самая славянская,</a:t>
            </a:r>
            <a:br>
              <a:rPr lang="be-BY" sz="4900" b="1" i="1" dirty="0" smtClean="0">
                <a:solidFill>
                  <a:srgbClr val="000066"/>
                </a:solidFill>
                <a:latin typeface="Cambria" pitchFamily="18" charset="0"/>
                <a:cs typeface="Arial" pitchFamily="34" charset="0"/>
              </a:rPr>
            </a:br>
            <a:r>
              <a:rPr lang="be-BY" sz="4900" b="1" i="1" dirty="0" smtClean="0">
                <a:solidFill>
                  <a:srgbClr val="000066"/>
                </a:solidFill>
                <a:latin typeface="Cambria" pitchFamily="18" charset="0"/>
                <a:cs typeface="Arial" pitchFamily="34" charset="0"/>
              </a:rPr>
              <a:t>мова беларуская мая</a:t>
            </a:r>
            <a:endParaRPr lang="ru-RU" sz="4900" b="1" i="1" dirty="0">
              <a:solidFill>
                <a:srgbClr val="000066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Библиотека\Челпан\Кніжная спадчына Беларусі\1110016.jp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214283" y="714356"/>
            <a:ext cx="3837945" cy="542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57148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С185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Саннікава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Ала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Уладзіміраўна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Цётка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(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Алаіза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Пашкевіч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)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аўтар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першых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вучэбных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дапаможнікаў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на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беларускай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мове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[Текст]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вучэб.-метад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дапаможнік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/ А. У.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Саннікава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; Бел.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дзярж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мед. ун-т, Каф.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беларус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рус.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моў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БДМУ, 2003. - 64, [3] с.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928934"/>
            <a:ext cx="4500594" cy="35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</a:rPr>
              <a:t>У </a:t>
            </a:r>
            <a:r>
              <a:rPr lang="ru-RU" b="1" i="1" dirty="0" err="1" smtClean="0">
                <a:ea typeface="Times New Roman" pitchFamily="18" charset="0"/>
              </a:rPr>
              <a:t>рабоце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адлюстравана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дзейнасць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вядомай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беларускай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паэткі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Алаізы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Пашкевіч</a:t>
            </a:r>
            <a:r>
              <a:rPr lang="ru-RU" b="1" i="1" dirty="0" smtClean="0">
                <a:ea typeface="Times New Roman" pitchFamily="18" charset="0"/>
              </a:rPr>
              <a:t> (</a:t>
            </a:r>
            <a:r>
              <a:rPr lang="ru-RU" b="1" i="1" dirty="0" err="1" smtClean="0">
                <a:ea typeface="Times New Roman" pitchFamily="18" charset="0"/>
              </a:rPr>
              <a:t>Цёткі</a:t>
            </a:r>
            <a:r>
              <a:rPr lang="ru-RU" b="1" i="1" dirty="0" smtClean="0">
                <a:ea typeface="Times New Roman" pitchFamily="18" charset="0"/>
              </a:rPr>
              <a:t>) </a:t>
            </a:r>
            <a:r>
              <a:rPr lang="ru-RU" b="1" i="1" dirty="0" err="1" smtClean="0">
                <a:ea typeface="Times New Roman" pitchFamily="18" charset="0"/>
              </a:rPr>
              <a:t>у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галіне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асветы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і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адукацыі</a:t>
            </a:r>
            <a:r>
              <a:rPr lang="ru-RU" b="1" i="1" dirty="0" smtClean="0">
                <a:ea typeface="Times New Roman" pitchFamily="18" charset="0"/>
              </a:rPr>
              <a:t>, </a:t>
            </a:r>
            <a:r>
              <a:rPr lang="ru-RU" b="1" i="1" dirty="0" err="1" smtClean="0">
                <a:ea typeface="Times New Roman" pitchFamily="18" charset="0"/>
              </a:rPr>
              <a:t>яе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праца</a:t>
            </a:r>
            <a:r>
              <a:rPr lang="ru-RU" b="1" i="1" dirty="0" smtClean="0">
                <a:ea typeface="Times New Roman" pitchFamily="18" charset="0"/>
              </a:rPr>
              <a:t> па </a:t>
            </a:r>
            <a:r>
              <a:rPr lang="ru-RU" b="1" i="1" dirty="0" err="1" smtClean="0">
                <a:ea typeface="Times New Roman" pitchFamily="18" charset="0"/>
              </a:rPr>
              <a:t>стварэнні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беларускіх</a:t>
            </a:r>
            <a:r>
              <a:rPr lang="ru-RU" b="1" i="1" dirty="0" smtClean="0">
                <a:ea typeface="Times New Roman" pitchFamily="18" charset="0"/>
              </a:rPr>
              <a:t> школ, </a:t>
            </a:r>
            <a:r>
              <a:rPr lang="ru-RU" b="1" i="1" dirty="0" err="1" smtClean="0">
                <a:ea typeface="Times New Roman" pitchFamily="18" charset="0"/>
              </a:rPr>
              <a:t>напісанні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першых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дапаможнікаў</a:t>
            </a:r>
            <a:r>
              <a:rPr lang="ru-RU" b="1" i="1" dirty="0" smtClean="0">
                <a:ea typeface="Times New Roman" pitchFamily="18" charset="0"/>
              </a:rPr>
              <a:t> для </a:t>
            </a:r>
            <a:r>
              <a:rPr lang="ru-RU" b="1" i="1" dirty="0" err="1" smtClean="0">
                <a:ea typeface="Times New Roman" pitchFamily="18" charset="0"/>
              </a:rPr>
              <a:t>пачатковай</a:t>
            </a:r>
            <a:r>
              <a:rPr lang="ru-RU" b="1" i="1" dirty="0" smtClean="0">
                <a:ea typeface="Times New Roman" pitchFamily="18" charset="0"/>
              </a:rPr>
              <a:t> школы — «</a:t>
            </a:r>
            <a:r>
              <a:rPr lang="ru-RU" b="1" i="1" dirty="0" err="1" smtClean="0">
                <a:ea typeface="Times New Roman" pitchFamily="18" charset="0"/>
              </a:rPr>
              <a:t>Беларускага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лемантара</a:t>
            </a:r>
            <a:r>
              <a:rPr lang="ru-RU" b="1" i="1" dirty="0" smtClean="0">
                <a:ea typeface="Times New Roman" pitchFamily="18" charset="0"/>
              </a:rPr>
              <a:t>», «</a:t>
            </a:r>
            <a:r>
              <a:rPr lang="ru-RU" b="1" i="1" dirty="0" err="1" smtClean="0">
                <a:ea typeface="Times New Roman" pitchFamily="18" charset="0"/>
              </a:rPr>
              <a:t>Першага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чытання</a:t>
            </a:r>
            <a:r>
              <a:rPr lang="ru-RU" b="1" i="1" dirty="0" smtClean="0">
                <a:ea typeface="Times New Roman" pitchFamily="18" charset="0"/>
              </a:rPr>
              <a:t> для </a:t>
            </a:r>
            <a:r>
              <a:rPr lang="ru-RU" b="1" i="1" dirty="0" err="1" smtClean="0">
                <a:ea typeface="Times New Roman" pitchFamily="18" charset="0"/>
              </a:rPr>
              <a:t>дзетак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беларусаў</a:t>
            </a:r>
            <a:r>
              <a:rPr lang="ru-RU" b="1" i="1" dirty="0" smtClean="0">
                <a:ea typeface="Times New Roman" pitchFamily="18" charset="0"/>
              </a:rPr>
              <a:t>». </a:t>
            </a:r>
            <a:r>
              <a:rPr lang="ru-RU" b="1" i="1" dirty="0" err="1" smtClean="0">
                <a:ea typeface="Times New Roman" pitchFamily="18" charset="0"/>
              </a:rPr>
              <a:t>Вучэбна-метадычны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дапаможнік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прызначаны</a:t>
            </a:r>
            <a:r>
              <a:rPr lang="ru-RU" b="1" i="1" dirty="0" smtClean="0">
                <a:ea typeface="Times New Roman" pitchFamily="18" charset="0"/>
              </a:rPr>
              <a:t> для </a:t>
            </a:r>
            <a:r>
              <a:rPr lang="ru-RU" b="1" i="1" dirty="0" err="1" smtClean="0">
                <a:ea typeface="Times New Roman" pitchFamily="18" charset="0"/>
              </a:rPr>
              <a:t>студэнтаў</a:t>
            </a:r>
            <a:r>
              <a:rPr lang="ru-RU" b="1" i="1" dirty="0" smtClean="0">
                <a:ea typeface="Times New Roman" pitchFamily="18" charset="0"/>
              </a:rPr>
              <a:t>, </a:t>
            </a:r>
            <a:r>
              <a:rPr lang="ru-RU" b="1" i="1" dirty="0" err="1" smtClean="0">
                <a:ea typeface="Times New Roman" pitchFamily="18" charset="0"/>
              </a:rPr>
              <a:t>якія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вывучаюць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беларускую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мову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і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гісторыю</a:t>
            </a:r>
            <a:r>
              <a:rPr lang="ru-RU" b="1" i="1" dirty="0" smtClean="0">
                <a:ea typeface="Times New Roman" pitchFamily="18" charset="0"/>
              </a:rPr>
              <a:t> </a:t>
            </a:r>
            <a:r>
              <a:rPr lang="ru-RU" b="1" i="1" dirty="0" err="1" smtClean="0">
                <a:ea typeface="Times New Roman" pitchFamily="18" charset="0"/>
              </a:rPr>
              <a:t>Беларусі</a:t>
            </a:r>
            <a:r>
              <a:rPr lang="ru-RU" b="1" i="1" dirty="0" smtClean="0">
                <a:ea typeface="Times New Roman" pitchFamily="18" charset="0"/>
              </a:rPr>
              <a:t>.</a:t>
            </a:r>
            <a:endParaRPr lang="ru-RU" b="1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:\Библиотека\Челпан\Кніжная спадчына Беларусі\Есть на сайте уже\201312_23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04256" y="642918"/>
            <a:ext cx="386015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500042"/>
            <a:ext cx="47863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К92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Купала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Колас, вы нас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гадавалі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[Текст]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дакументы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матэрыялы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: у 2 кн. / уклад.: В.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Дз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Селяменеў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В. У.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Скалабан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; [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рэдкал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.: М. І.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Мушынскі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(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гал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рэд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.)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інш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.] ;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Дэпартамент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па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архівах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справаводству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М-ва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юстыцыі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Рэсп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Беларусь,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Нац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архіў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Рэсп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Беларусь,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Федэральнае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архіўнае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агенцтва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Расіі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Расійскі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дзярж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архіў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літ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мастацтва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Літаратура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Мастацтва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2010 - 2012.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286125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Публікуюцца невядомыя дакументы, у тым ліку аўтографы класікаў, матэрыялы біяграфічнага характару, сведчанні пра грамадскае і літаратурнае акружэнне песняроў, увекавечанне іх памяці. Аснову сборніка складаюць дакументы Нацыянальнага архіва Рэспублікі Беларусь, Дзяржаўнага архіва Расійскай Федэрацыі, Расійскага дзяржаўнага архіва літаратуры і мастацтва.</a:t>
            </a:r>
            <a:endParaRPr lang="be-BY" b="1" i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Библиотека\Челпан\Кніжная спадчына Беларусі\111000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65310" y="785793"/>
            <a:ext cx="3735186" cy="522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1071546"/>
            <a:ext cx="3929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84(4Беи)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Г47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Гілевіч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Ніл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Сымонавіч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Выбраныя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творы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[Текст] : у 2-х т. /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Ніл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Гілевіч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Мастац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літ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., 1991.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Т. 1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Вершы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паэмы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п'есы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- 1991. - 478 с.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429000"/>
            <a:ext cx="3857652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</a:rPr>
              <a:t>В двухтомник избранных произведений народного поэта Беларуси включены лучшие произведения, написанные им за сорок лет творческой деятельности.</a:t>
            </a:r>
            <a:endParaRPr lang="ru-RU" b="1" i="1" dirty="0" smtClean="0"/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</a:rPr>
              <a:t>В первый том вошли стихи, поэмы и пьесы.</a:t>
            </a:r>
            <a:endParaRPr lang="ru-RU" b="1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stlit.by/wp-content/uploads/2017/01/%D0%9A%D1%83%D0%BF%D0%B0%D0%BB%D0%B0-626x701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4" y="785794"/>
            <a:ext cx="4228758" cy="525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642918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К92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Янка Купала. Для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тых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якіх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люблю [Текст]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успаміны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эсэ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вершы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паэмы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п'еса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[да 135-годдзя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з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дня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нараджэння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Я. Купалы / уклад. В.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Шніпа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; мастак У.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Свентахоўскі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].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Мастацкая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літаратура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2017. - 317, [1] с.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143248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</a:t>
            </a:r>
            <a:r>
              <a:rPr lang="be-BY" b="1" i="1" dirty="0" smtClean="0"/>
              <a:t>кнігу ўвайшлі ўспаміны і эсэ пра Песняра беларускай зямлі Янку Купалу, напісаныя ягонымі сучаснікамі і даследчыкамі літаратуры, </a:t>
            </a:r>
            <a:r>
              <a:rPr lang="ru-RU" b="1" i="1" dirty="0" smtClean="0"/>
              <a:t>а </a:t>
            </a:r>
            <a:r>
              <a:rPr lang="be-BY" b="1" i="1" dirty="0" smtClean="0"/>
              <a:t>таксама вядомыя творы класіка </a:t>
            </a:r>
            <a:r>
              <a:rPr lang="ru-RU" b="1" i="1" dirty="0" err="1" smtClean="0"/>
              <a:t>беларускай</a:t>
            </a:r>
            <a:r>
              <a:rPr lang="ru-RU" b="1" i="1" dirty="0" smtClean="0"/>
              <a:t> </a:t>
            </a:r>
            <a:r>
              <a:rPr lang="be-BY" b="1" i="1" dirty="0" smtClean="0"/>
              <a:t>літаратуры. Кніга багата ілюстраваная і выдаецца ў падарункавым фармаце </a:t>
            </a:r>
            <a:r>
              <a:rPr lang="ru-RU" b="1" i="1" dirty="0" smtClean="0"/>
              <a:t>да 1</a:t>
            </a:r>
            <a:r>
              <a:rPr lang="be-BY" b="1" i="1" dirty="0" smtClean="0"/>
              <a:t>35-годдзя з </a:t>
            </a:r>
            <a:r>
              <a:rPr lang="ru-RU" b="1" i="1" dirty="0" smtClean="0"/>
              <a:t>дня </a:t>
            </a:r>
            <a:r>
              <a:rPr lang="be-BY" b="1" i="1" dirty="0" smtClean="0"/>
              <a:t>нараджэння Янкі Купалы.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======================Для сайта==============================\vystavka\1000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714356"/>
            <a:ext cx="428628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785793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Б142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Максім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Багдановіч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Я не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самотны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… [Текст]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успаміны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артыкулы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вершы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пераклады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[да 125-годдзя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з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дня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нараджэння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М.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Багдановіча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/ уклад.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Віктар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Шніп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; мастак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Уладзімір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Свентахоўскі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].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Мастацкая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літаратура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2016. - 334, [1] с.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iл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429000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</a:t>
            </a:r>
            <a:r>
              <a:rPr lang="be-BY" b="1" i="1" dirty="0" smtClean="0"/>
              <a:t>кнігу ўвайшлі ўспаміны і артыкулы пра генія беларускай зямлі Максіма Багдановіча, напісаныя ягонымі сучаснікамі, </a:t>
            </a:r>
            <a:r>
              <a:rPr lang="ru-RU" b="1" i="1" dirty="0" smtClean="0"/>
              <a:t>а </a:t>
            </a:r>
            <a:r>
              <a:rPr lang="be-BY" b="1" i="1" dirty="0" smtClean="0"/>
              <a:t>таксама амаль </a:t>
            </a:r>
            <a:r>
              <a:rPr lang="ru-RU" b="1" i="1" dirty="0" smtClean="0"/>
              <a:t>усе </a:t>
            </a:r>
            <a:r>
              <a:rPr lang="be-BY" b="1" i="1" dirty="0" smtClean="0"/>
              <a:t>паэтычныя творы паэта. Кніга багата ілюстраваная і выдаецца ў падарункавым фармаце </a:t>
            </a:r>
            <a:r>
              <a:rPr lang="ru-RU" b="1" i="1" dirty="0" smtClean="0"/>
              <a:t>да </a:t>
            </a:r>
            <a:r>
              <a:rPr lang="be-BY" b="1" i="1" dirty="0" smtClean="0"/>
              <a:t>125-годдзя з </a:t>
            </a:r>
            <a:r>
              <a:rPr lang="ru-RU" b="1" i="1" dirty="0" smtClean="0"/>
              <a:t>дня </a:t>
            </a:r>
            <a:r>
              <a:rPr lang="be-BY" b="1" i="1" dirty="0" smtClean="0"/>
              <a:t>нараджэння Максіма Багдановіча.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-214338"/>
            <a:ext cx="6500858" cy="6858048"/>
          </a:xfrm>
        </p:spPr>
        <p:txBody>
          <a:bodyPr>
            <a:normAutofit/>
          </a:bodyPr>
          <a:lstStyle/>
          <a:p>
            <a:pPr algn="r"/>
            <a:r>
              <a:rPr lang="be-BY" sz="2200" b="1" i="1" dirty="0" smtClean="0">
                <a:solidFill>
                  <a:srgbClr val="000066"/>
                </a:solidFill>
              </a:rPr>
              <a:t>Роднае матчына слова!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Не забыць мне цябе, не згубіць.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Ты, як водар, напоены хлебам,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Ты, як птушка, што ў небе ляціць.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Не пачуўшы цябе, паміраю.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А пачуўшы, ускрэсну ізноў.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Як матулю, цябе я кахаю,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Да цябе не пагасне любоў!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І ліецца ад краю да краю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Мова нашых бацькоў і дзядоў.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І таму я ўсім наракаю:</a:t>
            </a:r>
            <a:br>
              <a:rPr lang="be-BY" sz="2200" b="1" i="1" dirty="0" smtClean="0">
                <a:solidFill>
                  <a:srgbClr val="000066"/>
                </a:solidFill>
              </a:rPr>
            </a:br>
            <a:r>
              <a:rPr lang="be-BY" sz="2200" b="1" i="1" dirty="0" smtClean="0">
                <a:solidFill>
                  <a:srgbClr val="000066"/>
                </a:solidFill>
              </a:rPr>
              <a:t>Не згубіце вы матчыных слоў! </a:t>
            </a:r>
            <a:r>
              <a:rPr lang="en-US" sz="2200" b="1" i="1" dirty="0" smtClean="0">
                <a:solidFill>
                  <a:srgbClr val="000066"/>
                </a:solidFill>
              </a:rPr>
              <a:t/>
            </a:r>
            <a:br>
              <a:rPr lang="en-US" sz="2200" b="1" i="1" dirty="0" smtClean="0">
                <a:solidFill>
                  <a:srgbClr val="000066"/>
                </a:solidFill>
              </a:rPr>
            </a:br>
            <a:r>
              <a:rPr lang="en-US" sz="500" b="1" i="1" dirty="0" smtClean="0">
                <a:solidFill>
                  <a:srgbClr val="000066"/>
                </a:solidFill>
              </a:rPr>
              <a:t/>
            </a:r>
            <a:br>
              <a:rPr lang="en-US" sz="500" b="1" i="1" dirty="0" smtClean="0">
                <a:solidFill>
                  <a:srgbClr val="000066"/>
                </a:solidFill>
              </a:rPr>
            </a:br>
            <a:r>
              <a:rPr lang="en-US" sz="500" b="1" i="1" dirty="0" smtClean="0">
                <a:solidFill>
                  <a:srgbClr val="000066"/>
                </a:solidFill>
              </a:rPr>
              <a:t/>
            </a:r>
            <a:br>
              <a:rPr lang="en-US" sz="500" b="1" i="1" dirty="0" smtClean="0">
                <a:solidFill>
                  <a:srgbClr val="000066"/>
                </a:solidFill>
              </a:rPr>
            </a:br>
            <a:r>
              <a:rPr lang="be-BY" sz="2000" b="1" i="1" dirty="0" smtClean="0">
                <a:solidFill>
                  <a:srgbClr val="000066"/>
                </a:solidFill>
              </a:rPr>
              <a:t>Надзея Шылавец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3" y="571480"/>
            <a:ext cx="385765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84(4Беи)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М349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Матчына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слова [Текст] 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кніга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пра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беларускую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мову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/ [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прадм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Ніла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Гілевіча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; уклад.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Уладзіміра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Паўлава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]. -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Мінск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Мастац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літ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., 1991. - 335 с.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071678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«Не только живет человек хлебом..., но наиболее словом»,— сказал великий сын нашего народа Франциск </a:t>
            </a:r>
            <a:r>
              <a:rPr lang="ru-RU" b="1" i="1" dirty="0" err="1" smtClean="0"/>
              <a:t>Скарина</a:t>
            </a:r>
            <a:r>
              <a:rPr lang="ru-RU" b="1" i="1" dirty="0" smtClean="0"/>
              <a:t>. Но не так уж и много найдется народов, у слова которых была бы такая трагическая судьба. И все же была у нашего народа с его «самым гармоническим...» (Адам Мицкевич) языком великая вера, без которой он, говоря словами Достоевского, «не спас бы себя никогда».  </a:t>
            </a:r>
            <a:br>
              <a:rPr lang="ru-RU" b="1" i="1" dirty="0" smtClean="0"/>
            </a:br>
            <a:r>
              <a:rPr lang="ru-RU" b="1" i="1" dirty="0" smtClean="0"/>
              <a:t>В этой книге собраны произведения самых разных жанров, в которых — и этот трагизм, и наша святая вера в свое слово, в его бессмертие.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rary.grsmu.by/img/vystavka/tem/29.Belarus_u_maim_sercy/8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3" y="571480"/>
            <a:ext cx="3857651" cy="571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2" y="714356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83.3(4Беи)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Л889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Лыч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Леанід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Міхайлавіч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Беларуская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нацыя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мова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[Текст] 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літаратурна-гістарычныя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артыкулы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Леанід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Лыч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Мінск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Мастац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літ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., 1994. - 277 с.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786058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Кніга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Беларуская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нацыя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», </a:t>
            </a:r>
            <a:r>
              <a:rPr lang="ru-RU" b="1" i="1" dirty="0" err="1" smtClean="0"/>
              <a:t>аўтарам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з'яўляецца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доктар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гістарычных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навук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Леанід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Лыч</a:t>
            </a:r>
            <a:r>
              <a:rPr lang="ru-RU" b="1" i="1" dirty="0" smtClean="0"/>
              <a:t>, — </a:t>
            </a:r>
            <a:r>
              <a:rPr lang="ru-RU" b="1" i="1" dirty="0" err="1" smtClean="0"/>
              <a:t>хвалюючы</a:t>
            </a:r>
            <a:r>
              <a:rPr lang="ru-RU" b="1" i="1" dirty="0" smtClean="0"/>
              <a:t> сказ </a:t>
            </a:r>
            <a:r>
              <a:rPr lang="ru-RU" b="1" i="1" dirty="0" err="1" smtClean="0"/>
              <a:t>пра</a:t>
            </a:r>
            <a:r>
              <a:rPr lang="ru-RU" b="1" i="1" dirty="0" smtClean="0"/>
              <a:t> тое, як у </a:t>
            </a:r>
            <a:r>
              <a:rPr lang="ru-RU" b="1" i="1" dirty="0" err="1" smtClean="0"/>
              <a:t>неспрьіяльных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умовах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нашы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далёкія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продкі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выракаліся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сваіх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каранёў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захавалі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мову</a:t>
            </a:r>
            <a:r>
              <a:rPr lang="ru-RU" b="1" i="1" dirty="0" smtClean="0"/>
              <a:t>, культуру, </a:t>
            </a:r>
            <a:r>
              <a:rPr lang="ru-RU" b="1" i="1" dirty="0" err="1" smtClean="0"/>
              <a:t>побыт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звычкі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чым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заслужылі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вялікую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пашану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ў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сваіх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нашчадкаў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далі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ім</a:t>
            </a:r>
            <a:r>
              <a:rPr lang="ru-RU" b="1" i="1" dirty="0" smtClean="0"/>
              <a:t> добры </a:t>
            </a:r>
            <a:r>
              <a:rPr lang="ru-RU" b="1" i="1" dirty="0" err="1" smtClean="0"/>
              <a:t>прыклад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таго</a:t>
            </a:r>
            <a:r>
              <a:rPr lang="ru-RU" b="1" i="1" dirty="0" smtClean="0"/>
              <a:t>, як </a:t>
            </a:r>
            <a:r>
              <a:rPr lang="ru-RU" b="1" i="1" dirty="0" err="1" smtClean="0"/>
              <a:t>патрэбна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шанаваць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адстойваць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бацькоўскія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традыцыі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======================Для сайта==============================\vystavka\1000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4282" y="571480"/>
            <a:ext cx="3643338" cy="565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285729"/>
            <a:ext cx="50006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Б43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Беларусіка=Albaruthenica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[Текст].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Навука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тэхніка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1993 - 1995.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Кн. 1 /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рэд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А.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Мальдзіс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інш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.] ;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Міжнародная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асацыяцыя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беларусістаў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Нацыянальны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навукова-асветны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цэнтр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імя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Францішка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Скарыны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- 1993. - 350 с.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428868"/>
            <a:ext cx="47863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У </a:t>
            </a:r>
            <a:r>
              <a:rPr lang="be-BY" sz="1600" b="1" i="1" dirty="0" smtClean="0"/>
              <a:t>выданні </a:t>
            </a:r>
            <a:r>
              <a:rPr lang="ru-RU" sz="1600" b="1" i="1" dirty="0" err="1" smtClean="0"/>
              <a:t>шырока</a:t>
            </a:r>
            <a:r>
              <a:rPr lang="ru-RU" sz="1600" b="1" i="1" dirty="0" smtClean="0"/>
              <a:t> </a:t>
            </a:r>
            <a:r>
              <a:rPr lang="be-BY" sz="1600" b="1" i="1" dirty="0" smtClean="0"/>
              <a:t>прадстаўлены </a:t>
            </a:r>
            <a:r>
              <a:rPr lang="ru-RU" sz="1600" b="1" i="1" dirty="0" err="1" smtClean="0"/>
              <a:t>матэрыялы</a:t>
            </a:r>
            <a:r>
              <a:rPr lang="ru-RU" sz="1600" b="1" i="1" dirty="0" smtClean="0"/>
              <a:t> </a:t>
            </a:r>
            <a:r>
              <a:rPr lang="be-BY" sz="1600" b="1" i="1" dirty="0" smtClean="0"/>
              <a:t>Міжнароднага </a:t>
            </a:r>
            <a:r>
              <a:rPr lang="ru-RU" sz="1600" b="1" i="1" dirty="0" err="1" smtClean="0"/>
              <a:t>кангрэсу</a:t>
            </a:r>
            <a:r>
              <a:rPr lang="ru-RU" sz="1600" b="1" i="1" dirty="0" smtClean="0"/>
              <a:t> </a:t>
            </a:r>
            <a:r>
              <a:rPr lang="be-BY" sz="1600" b="1" i="1" dirty="0" smtClean="0"/>
              <a:t>беларусістаў, які адбыўся ў Мінску </a:t>
            </a:r>
            <a:r>
              <a:rPr lang="ru-RU" sz="1600" b="1" i="1" dirty="0" smtClean="0"/>
              <a:t>25—27 мая 1991 г.,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Міжнароднай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навуковай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сесіі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праведзенай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Акадэміяй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навук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Беларусі</a:t>
            </a:r>
            <a:r>
              <a:rPr lang="ru-RU" sz="1600" b="1" i="1" dirty="0" smtClean="0"/>
              <a:t> да </a:t>
            </a:r>
            <a:r>
              <a:rPr lang="be-BY" sz="1600" b="1" i="1" dirty="0" smtClean="0"/>
              <a:t>500-годдзя з </a:t>
            </a:r>
            <a:r>
              <a:rPr lang="ru-RU" sz="1600" b="1" i="1" dirty="0" smtClean="0"/>
              <a:t>часу </a:t>
            </a:r>
            <a:r>
              <a:rPr lang="ru-RU" sz="1600" b="1" i="1" dirty="0" err="1" smtClean="0"/>
              <a:t>нараджэння</a:t>
            </a:r>
            <a:r>
              <a:rPr lang="ru-RU" sz="1600" b="1" i="1" dirty="0" smtClean="0"/>
              <a:t> Ф. </a:t>
            </a:r>
            <a:r>
              <a:rPr lang="ru-RU" sz="1600" b="1" i="1" dirty="0" err="1" smtClean="0"/>
              <a:t>Скарыны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Аўтары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выдання</a:t>
            </a:r>
            <a:r>
              <a:rPr lang="ru-RU" sz="1600" b="1" i="1" dirty="0" smtClean="0"/>
              <a:t> — </a:t>
            </a:r>
            <a:r>
              <a:rPr lang="be-BY" sz="1600" b="1" i="1" dirty="0" smtClean="0"/>
              <a:t>вядучыя беларускія і зарубежныя гісторыкі, літаратуразнаўцы, мовазнаўцы, мастацтвазнаўцы. Іх працы прысвечаны адраджэнню беларускай нацыянальнай свядомасці, вяртанню мастацка-духоўнай спадчыны, пашырэнню </a:t>
            </a:r>
            <a:r>
              <a:rPr lang="ru-RU" sz="1600" b="1" i="1" dirty="0" err="1" smtClean="0"/>
              <a:t>беларускай</a:t>
            </a:r>
            <a:r>
              <a:rPr lang="ru-RU" sz="1600" b="1" i="1" dirty="0" smtClean="0"/>
              <a:t> культуры </a:t>
            </a:r>
            <a:r>
              <a:rPr lang="be-BY" sz="1600" b="1" i="1" dirty="0" smtClean="0"/>
              <a:t>ў свеце.</a:t>
            </a:r>
          </a:p>
          <a:p>
            <a:r>
              <a:rPr lang="be-BY" sz="1600" b="1" i="1" dirty="0" smtClean="0"/>
              <a:t>Разлічана </a:t>
            </a:r>
            <a:r>
              <a:rPr lang="ru-RU" sz="1600" b="1" i="1" dirty="0" smtClean="0"/>
              <a:t>як на </a:t>
            </a:r>
            <a:r>
              <a:rPr lang="be-BY" sz="1600" b="1" i="1" dirty="0" smtClean="0"/>
              <a:t>даследчыкаў-беларусазнаўцаў (у тым ліку і </a:t>
            </a:r>
            <a:r>
              <a:rPr lang="ru-RU" sz="1600" b="1" i="1" dirty="0" smtClean="0"/>
              <a:t>зарубежных), так </a:t>
            </a:r>
            <a:r>
              <a:rPr lang="be-BY" sz="1600" b="1" i="1" dirty="0" smtClean="0"/>
              <a:t>і </a:t>
            </a:r>
            <a:r>
              <a:rPr lang="ru-RU" sz="1600" b="1" i="1" dirty="0" smtClean="0"/>
              <a:t>на </a:t>
            </a:r>
            <a:r>
              <a:rPr lang="ru-RU" sz="1600" b="1" i="1" dirty="0" err="1" smtClean="0"/>
              <a:t>шырокага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чытача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усіх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тых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каму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блізкая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дарагая</a:t>
            </a:r>
            <a:r>
              <a:rPr lang="ru-RU" sz="1600" b="1" i="1" dirty="0" smtClean="0"/>
              <a:t> </a:t>
            </a:r>
            <a:r>
              <a:rPr lang="be-BY" sz="1600" b="1" i="1" dirty="0" smtClean="0"/>
              <a:t>беларуская </a:t>
            </a:r>
            <a:r>
              <a:rPr lang="ru-RU" sz="1600" b="1" i="1" dirty="0" smtClean="0"/>
              <a:t>культура.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======================Для сайта==============================\vystavka\1000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36762" y="651742"/>
            <a:ext cx="3763734" cy="549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428604"/>
            <a:ext cx="4857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84(4Беи)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Г47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Гілевіч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Ніл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Сяменавіч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Любоў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прасветлая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[Текст]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роздумы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ў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вершах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прозе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аб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роднай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мове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лірыка-публіцыстычная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хроніка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1947- 1995 /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Ніл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Гілевіч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Навука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тэхніка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, 1996. - 544 с.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357430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i="1" dirty="0" smtClean="0"/>
              <a:t>Кніга народнага паэта Беларусі, заслужанага дзеяча навукі, прафесара Н. С. Гілевіча пісалася амаль паўстагоддзя. </a:t>
            </a:r>
            <a:r>
              <a:rPr lang="ru-RU" b="1" i="1" dirty="0" smtClean="0"/>
              <a:t>Яна не </a:t>
            </a:r>
            <a:r>
              <a:rPr lang="be-BY" b="1" i="1" dirty="0" smtClean="0"/>
              <a:t>толькі </a:t>
            </a:r>
            <a:r>
              <a:rPr lang="ru-RU" b="1" i="1" dirty="0" smtClean="0"/>
              <a:t>ярка </a:t>
            </a:r>
            <a:r>
              <a:rPr lang="be-BY" b="1" i="1" dirty="0" smtClean="0"/>
              <a:t>выяўляе яго сыноўнюю любоў </a:t>
            </a:r>
            <a:r>
              <a:rPr lang="ru-RU" b="1" i="1" dirty="0" smtClean="0"/>
              <a:t>да </a:t>
            </a:r>
            <a:r>
              <a:rPr lang="ru-RU" b="1" i="1" dirty="0" err="1" smtClean="0"/>
              <a:t>роднай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мовы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грамадзянскую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заклапочанасць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яе</a:t>
            </a:r>
            <a:r>
              <a:rPr lang="ru-RU" b="1" i="1" dirty="0" smtClean="0"/>
              <a:t> лёсам. У </a:t>
            </a:r>
            <a:r>
              <a:rPr lang="be-BY" b="1" i="1" dirty="0" smtClean="0"/>
              <a:t>кнізе </a:t>
            </a:r>
            <a:r>
              <a:rPr lang="ru-RU" b="1" i="1" dirty="0" smtClean="0"/>
              <a:t>— </a:t>
            </a:r>
            <a:r>
              <a:rPr lang="be-BY" b="1" i="1" dirty="0" smtClean="0"/>
              <a:t>назіранні, думкі і высновы аўтара па такіх праблемах, як мова і дзяржава, мова і гістарычны лёс </a:t>
            </a:r>
            <a:r>
              <a:rPr lang="ru-RU" b="1" i="1" dirty="0" smtClean="0"/>
              <a:t>народа,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асоба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чалавека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нацыяльная</a:t>
            </a:r>
            <a:r>
              <a:rPr lang="ru-RU" b="1" i="1" dirty="0" smtClean="0"/>
              <a:t> культура,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</a:t>
            </a:r>
            <a:r>
              <a:rPr lang="be-BY" b="1" i="1" dirty="0" smtClean="0"/>
              <a:t>і </a:t>
            </a:r>
            <a:r>
              <a:rPr lang="ru-RU" b="1" i="1" dirty="0" smtClean="0"/>
              <a:t>школа,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</a:t>
            </a:r>
            <a:r>
              <a:rPr lang="be-BY" b="1" i="1" dirty="0" smtClean="0"/>
              <a:t>гутарковая і літаратурная,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</a:t>
            </a:r>
            <a:r>
              <a:rPr lang="be-BY" b="1" i="1" dirty="0" smtClean="0"/>
              <a:t>як рабочы інструмент пісьменніка і інш.</a:t>
            </a:r>
          </a:p>
          <a:p>
            <a:r>
              <a:rPr lang="be-BY" b="1" i="1" dirty="0" smtClean="0"/>
              <a:t>Разлічана </a:t>
            </a:r>
            <a:r>
              <a:rPr lang="ru-RU" b="1" i="1" dirty="0" smtClean="0"/>
              <a:t>на </a:t>
            </a:r>
            <a:r>
              <a:rPr lang="be-BY" b="1" i="1" dirty="0" smtClean="0"/>
              <a:t>шырокае </a:t>
            </a:r>
            <a:r>
              <a:rPr lang="ru-RU" b="1" i="1" dirty="0" smtClean="0"/>
              <a:t>кола </a:t>
            </a:r>
            <a:r>
              <a:rPr lang="be-BY" b="1" i="1" dirty="0" smtClean="0"/>
              <a:t>чытачоў.</a:t>
            </a:r>
            <a:endParaRPr lang="be-BY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xport.by/images/uploads/2017/01/25/59022-1485332507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199220" y="642918"/>
            <a:ext cx="3812284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428604"/>
            <a:ext cx="4572032" cy="201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63.3(4Беи)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Д798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Дубянецкі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Эдуард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Станіслававіч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5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Асветнікі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Беларусі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Ефрасіння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Полацкая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Кірыла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Тураўскі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Францыск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Скарына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[Текст] / Эдуард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Дубянецкі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Беларуская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Энцыклапедыя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імя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Петруся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Броўкі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2016. - 71, [1] с.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іл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- (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Ганаруся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табой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Беларусь).</a:t>
            </a:r>
            <a:endParaRPr lang="ru-RU" sz="15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500306"/>
            <a:ext cx="46434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/>
              <a:t>У </a:t>
            </a:r>
            <a:r>
              <a:rPr lang="ru-RU" sz="1700" b="1" i="1" dirty="0" err="1" smtClean="0"/>
              <a:t>кнізе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папулярнай</a:t>
            </a:r>
            <a:r>
              <a:rPr lang="ru-RU" sz="1700" b="1" i="1" dirty="0" smtClean="0"/>
              <a:t> форме </a:t>
            </a:r>
            <a:r>
              <a:rPr lang="ru-RU" sz="1700" b="1" i="1" dirty="0" err="1" smtClean="0"/>
              <a:t>апавядаецца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жыццёвы</a:t>
            </a:r>
            <a:r>
              <a:rPr lang="ru-RU" sz="1700" b="1" i="1" dirty="0" smtClean="0"/>
              <a:t> шлях, </a:t>
            </a:r>
            <a:r>
              <a:rPr lang="ru-RU" sz="1700" b="1" i="1" dirty="0" err="1" smtClean="0"/>
              <a:t>светапогляд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шматгранную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асветніцкую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дзейнасць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хрысціянскай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падзвіжніцы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ігуменні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манастыра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Святога</a:t>
            </a:r>
            <a:r>
              <a:rPr lang="ru-RU" sz="1700" b="1" i="1" dirty="0" smtClean="0"/>
              <a:t> Спаса </a:t>
            </a:r>
            <a:r>
              <a:rPr lang="ru-RU" sz="1700" b="1" i="1" dirty="0" err="1" smtClean="0"/>
              <a:t>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Полацку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Ефрасінні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Полацкай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багаслова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царкоўнага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пісьменніка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епіскапа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Кірылы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Тураўскага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беларускага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усходнеславянскага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першадрукара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культурнага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дзеяча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мысліцеля-гуманіста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Францыска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Скарыны</a:t>
            </a:r>
            <a:r>
              <a:rPr lang="ru-RU" sz="1700" b="1" i="1" dirty="0" smtClean="0"/>
              <a:t>. </a:t>
            </a:r>
            <a:r>
              <a:rPr lang="ru-RU" sz="1700" b="1" i="1" dirty="0" err="1" smtClean="0"/>
              <a:t>Кніга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прызначана</a:t>
            </a:r>
            <a:r>
              <a:rPr lang="ru-RU" sz="1700" b="1" i="1" dirty="0" smtClean="0"/>
              <a:t> для </a:t>
            </a:r>
            <a:r>
              <a:rPr lang="ru-RU" sz="1700" b="1" i="1" dirty="0" err="1" smtClean="0"/>
              <a:t>навучэнцаў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выкладчыкаў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навучальных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устаноў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нашай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краіны</a:t>
            </a:r>
            <a:r>
              <a:rPr lang="ru-RU" sz="1700" b="1" i="1" dirty="0" smtClean="0"/>
              <a:t>, а </a:t>
            </a:r>
            <a:r>
              <a:rPr lang="ru-RU" sz="1700" b="1" i="1" dirty="0" err="1" smtClean="0"/>
              <a:t>таксама</a:t>
            </a:r>
            <a:r>
              <a:rPr lang="ru-RU" sz="1700" b="1" i="1" dirty="0" smtClean="0"/>
              <a:t> для </a:t>
            </a:r>
            <a:r>
              <a:rPr lang="ru-RU" sz="1700" b="1" i="1" dirty="0" err="1" smtClean="0"/>
              <a:t>ўсіх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хто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цікавіцца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гісторыка-культурнай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спадчынай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беларускага</a:t>
            </a:r>
            <a:r>
              <a:rPr lang="ru-RU" sz="1700" b="1" i="1" dirty="0" smtClean="0"/>
              <a:t> народа. </a:t>
            </a:r>
            <a:endParaRPr lang="ru-RU" sz="17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xport.by/images/uploads/2017/01/25/64086-148533285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10201" y="609716"/>
            <a:ext cx="3790295" cy="56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428604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63.3(4Беи)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Д798</a:t>
            </a:r>
            <a:br>
              <a:rPr lang="ru-RU" sz="15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Дубянецкі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Эдуард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Станіслававіч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5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Асветнікі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Беларусі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Сымон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Будны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Васіль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Цяпінскі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Іпацій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Пацей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[Текст] / Эдуард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Дубянецкі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Беларуская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Энцыклапедыя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імя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Петруся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Броўкі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2016. - 71 с. :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іл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. - (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Ганаруся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err="1" smtClean="0">
                <a:latin typeface="Arial" pitchFamily="34" charset="0"/>
                <a:ea typeface="Times New Roman" pitchFamily="18" charset="0"/>
              </a:rPr>
              <a:t>табой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, Беларусь).</a:t>
            </a:r>
            <a:endParaRPr lang="ru-RU" sz="15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500307"/>
            <a:ext cx="457203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/>
              <a:t>У </a:t>
            </a:r>
            <a:r>
              <a:rPr lang="ru-RU" sz="1700" b="1" i="1" dirty="0" err="1" smtClean="0"/>
              <a:t>кнізе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папулярнай</a:t>
            </a:r>
            <a:r>
              <a:rPr lang="ru-RU" sz="1700" b="1" i="1" dirty="0" smtClean="0"/>
              <a:t> форме </a:t>
            </a:r>
            <a:r>
              <a:rPr lang="ru-RU" sz="1700" b="1" i="1" dirty="0" err="1" smtClean="0"/>
              <a:t>распавядаецца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жыццёвы</a:t>
            </a:r>
            <a:r>
              <a:rPr lang="ru-RU" sz="1700" b="1" i="1" dirty="0" smtClean="0"/>
              <a:t> шлях, </a:t>
            </a:r>
            <a:r>
              <a:rPr lang="ru-RU" sz="1700" b="1" i="1" dirty="0" err="1" smtClean="0"/>
              <a:t>светапогляд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шматгранную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асветніцкую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дзейнасць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трох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хрысціянскіх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асветнікаў</a:t>
            </a:r>
            <a:r>
              <a:rPr lang="ru-RU" sz="1700" b="1" i="1" dirty="0" smtClean="0"/>
              <a:t> 16—17 </a:t>
            </a:r>
            <a:r>
              <a:rPr lang="ru-RU" sz="1700" b="1" i="1" dirty="0" err="1" smtClean="0"/>
              <a:t>стагоддзяў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якія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нягледзячы</a:t>
            </a:r>
            <a:r>
              <a:rPr lang="ru-RU" sz="1700" b="1" i="1" dirty="0" smtClean="0"/>
              <a:t> на </a:t>
            </a:r>
            <a:r>
              <a:rPr lang="ru-RU" sz="1700" b="1" i="1" dirty="0" err="1" smtClean="0"/>
              <a:t>розніцу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рэлігійных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філасофскіх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поглядах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унеслі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значны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ўклад</a:t>
            </a:r>
            <a:r>
              <a:rPr lang="ru-RU" sz="1700" b="1" i="1" dirty="0" smtClean="0"/>
              <a:t> у </a:t>
            </a:r>
            <a:r>
              <a:rPr lang="ru-RU" sz="1700" b="1" i="1" dirty="0" err="1" smtClean="0"/>
              <a:t>развіццё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пісьменнасці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кніжных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ведаў</a:t>
            </a:r>
            <a:r>
              <a:rPr lang="ru-RU" sz="1700" b="1" i="1" dirty="0" smtClean="0"/>
              <a:t> на </a:t>
            </a:r>
            <a:r>
              <a:rPr lang="ru-RU" sz="1700" b="1" i="1" dirty="0" err="1" smtClean="0"/>
              <a:t>беларускіх</a:t>
            </a:r>
            <a:r>
              <a:rPr lang="ru-RU" sz="1700" b="1" i="1" dirty="0" smtClean="0"/>
              <a:t> землях – </a:t>
            </a:r>
            <a:r>
              <a:rPr lang="ru-RU" sz="1700" b="1" i="1" dirty="0" err="1" smtClean="0"/>
              <a:t>пратэстанцкіх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дзеячаў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друкароў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Сымона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Буднага</a:t>
            </a:r>
            <a:r>
              <a:rPr lang="ru-RU" sz="1700" b="1" i="1" dirty="0" smtClean="0"/>
              <a:t> (каля 1530—1593)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Васіля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Цяпінскага</a:t>
            </a:r>
            <a:r>
              <a:rPr lang="ru-RU" sz="1700" b="1" i="1" dirty="0" smtClean="0"/>
              <a:t> (каля 1540 — каля 1603)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ўніяцкага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царкоўнага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дзеяча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пісьменніка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Іпація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Пацея</a:t>
            </a:r>
            <a:r>
              <a:rPr lang="ru-RU" sz="1700" b="1" i="1" dirty="0" smtClean="0"/>
              <a:t> (каля 1541 — каля 1613). </a:t>
            </a:r>
            <a:r>
              <a:rPr lang="ru-RU" sz="1700" b="1" i="1" dirty="0" err="1" smtClean="0"/>
              <a:t>Кніга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прызначана</a:t>
            </a:r>
            <a:r>
              <a:rPr lang="ru-RU" sz="1700" b="1" i="1" dirty="0" smtClean="0"/>
              <a:t> для </a:t>
            </a:r>
            <a:r>
              <a:rPr lang="ru-RU" sz="1700" b="1" i="1" dirty="0" err="1" smtClean="0"/>
              <a:t>навучэнцаў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выкладчыкаў</a:t>
            </a:r>
            <a:r>
              <a:rPr lang="ru-RU" sz="1700" b="1" i="1" dirty="0" smtClean="0"/>
              <a:t>, а </a:t>
            </a:r>
            <a:r>
              <a:rPr lang="ru-RU" sz="1700" b="1" i="1" dirty="0" err="1" smtClean="0"/>
              <a:t>таксама</a:t>
            </a:r>
            <a:r>
              <a:rPr lang="ru-RU" sz="1700" b="1" i="1" dirty="0" smtClean="0"/>
              <a:t> для </a:t>
            </a:r>
            <a:r>
              <a:rPr lang="ru-RU" sz="1700" b="1" i="1" dirty="0" err="1" smtClean="0"/>
              <a:t>ўсіх</a:t>
            </a:r>
            <a:r>
              <a:rPr lang="ru-RU" sz="1700" b="1" i="1" dirty="0" smtClean="0"/>
              <a:t>, </a:t>
            </a:r>
            <a:r>
              <a:rPr lang="ru-RU" sz="1700" b="1" i="1" dirty="0" err="1" smtClean="0"/>
              <a:t>хто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цікавіцца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гісторыка-культурнай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спадчынай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беларускага</a:t>
            </a:r>
            <a:r>
              <a:rPr lang="ru-RU" sz="1700" b="1" i="1" dirty="0" smtClean="0"/>
              <a:t> народа. </a:t>
            </a:r>
            <a:endParaRPr lang="ru-RU" sz="17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======================Для сайта==============================\vystavka\1000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14284" y="628602"/>
            <a:ext cx="3429022" cy="558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83.3(4Беи)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Б481</a:t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Бергман,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Аляксандра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Слова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пра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Браніслава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Тарашкевіча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[Текст]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гістарычны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жыццяпіс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/ А. Бергман ; пер.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з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пол. Я.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Касцюка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;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прадм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А.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Ліса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-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Мінск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Мастац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літ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., 1996. - 192 с. :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iл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071810"/>
            <a:ext cx="4357718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i="1" dirty="0" smtClean="0"/>
              <a:t>Манаграфія Аляксандры </a:t>
            </a:r>
            <a:r>
              <a:rPr lang="ru-RU" b="1" i="1" dirty="0" smtClean="0"/>
              <a:t>Бергман </a:t>
            </a:r>
            <a:r>
              <a:rPr lang="be-BY" b="1" i="1" dirty="0" smtClean="0"/>
              <a:t>прысвечана выдатнаму беларускаму палітыку, мовазнаўцу і перакладчыку Браніславу Тарашкевічу. Грунтуючыся </a:t>
            </a:r>
            <a:r>
              <a:rPr lang="ru-RU" b="1" i="1" dirty="0" smtClean="0"/>
              <a:t>на </a:t>
            </a:r>
            <a:r>
              <a:rPr lang="be-BY" b="1" i="1" dirty="0" smtClean="0"/>
              <a:t>шматлікіх архіўных матэрыялах, успамінах і сведчаннях сучаснікаў, </a:t>
            </a:r>
            <a:r>
              <a:rPr lang="ru-RU" b="1" i="1" dirty="0" smtClean="0"/>
              <a:t>польская </a:t>
            </a:r>
            <a:r>
              <a:rPr lang="be-BY" b="1" i="1" dirty="0" smtClean="0"/>
              <a:t>даследчыца асвяціла складаны жыццяпіс Тарашкевіча, які, як і безліч іншых беларускіх дзеячаў, знік </a:t>
            </a:r>
            <a:r>
              <a:rPr lang="ru-RU" b="1" i="1" dirty="0" smtClean="0"/>
              <a:t>у </a:t>
            </a:r>
            <a:r>
              <a:rPr lang="be-BY" b="1" i="1" dirty="0" smtClean="0"/>
              <a:t>прадоннях ГУЛАГу.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793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Старажытнейшая,  самая славянская, мова беларуская мая</vt:lpstr>
      <vt:lpstr>Роднае матчына слова! Не забыць мне цябе, не згубіць. Ты, як водар, напоены хлебам, Ты, як птушка, што ў небе ляціць. Не пачуўшы цябе, паміраю. А пачуўшы, ускрэсну ізноў. Як матулю, цябе я кахаю, Да цябе не пагасне любоў! І ліецца ад краю да краю Мова нашых бацькоў і дзядоў. І таму я ўсім наракаю: Не згубіце вы матчыных слоў!    Надзея Шылавец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Старажытнейшая, самая славянская, мова беларуская мая</dc:title>
  <dc:creator>libr</dc:creator>
  <cp:lastModifiedBy>libr</cp:lastModifiedBy>
  <cp:revision>55</cp:revision>
  <dcterms:created xsi:type="dcterms:W3CDTF">2017-05-03T08:56:55Z</dcterms:created>
  <dcterms:modified xsi:type="dcterms:W3CDTF">2017-05-05T13:06:25Z</dcterms:modified>
</cp:coreProperties>
</file>