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Aquarelle" pitchFamily="66" charset="-5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A50021"/>
    <a:srgbClr val="800000"/>
    <a:srgbClr val="9900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9" autoAdjust="0"/>
  </p:normalViewPr>
  <p:slideViewPr>
    <p:cSldViewPr>
      <p:cViewPr>
        <p:scale>
          <a:sx n="70" d="100"/>
          <a:sy n="70" d="100"/>
        </p:scale>
        <p:origin x="-130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C20E-1ABB-4054-9E55-4B382B871134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BE41-6539-4C13-AC7E-10FAD72FA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571612"/>
            <a:ext cx="7929618" cy="21431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sz="7700" dirty="0" smtClean="0">
                <a:solidFill>
                  <a:srgbClr val="A50021"/>
                </a:solidFill>
                <a:latin typeface="Aquarelle" pitchFamily="66" charset="-52"/>
              </a:rPr>
              <a:t>Если душа родилась крылатой</a:t>
            </a:r>
            <a:endParaRPr lang="ru-RU" sz="7700" dirty="0">
              <a:solidFill>
                <a:srgbClr val="A50021"/>
              </a:solidFill>
              <a:latin typeface="Aquarelle" pitchFamily="66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74-438-2827-1-W4083294_m_600x60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57158" y="1000108"/>
            <a:ext cx="4000528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786314" y="214290"/>
            <a:ext cx="4000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84(2Рос=Рус)6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К14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Казакова, Римма Федоровна.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Набело [Текст] : стихи / Римма Казакова 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В. Локшин. - Москва : Сов. писатель, 1977. - 160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285992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</a:t>
            </a:r>
            <a:r>
              <a:rPr lang="ru-RU" b="1" i="1" dirty="0" smtClean="0"/>
              <a:t>В новую книгу Риммы Казаковой вошли стихотворения, написанные ею за последние годы. Многие из них публиковались на страницах журналов и газет.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643314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</a:t>
            </a:r>
            <a:r>
              <a:rPr lang="ru-RU" b="1" i="1" dirty="0" smtClean="0"/>
              <a:t>О чем эта книга? Об ответственности современника перед каждым прожитым днем, перед согражданами, перед самим собой. О доброте его и нравственной силе, о долге перед родной землей. О поре зрелости — времени действенного осмысления всего пережитого и перечувствованного.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Rimma-Kazakova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47374"/>
            <a:ext cx="6533227" cy="431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/>
          </a:bodyPr>
          <a:lstStyle/>
          <a:p>
            <a:pPr algn="l"/>
            <a:r>
              <a:rPr lang="ru-RU" sz="1900" b="1" i="1" dirty="0" smtClean="0"/>
              <a:t>      </a:t>
            </a:r>
            <a:r>
              <a:rPr lang="ru-RU" sz="1900" b="1" dirty="0" smtClean="0">
                <a:solidFill>
                  <a:srgbClr val="000099"/>
                </a:solidFill>
                <a:latin typeface="Aquarelle" pitchFamily="66" charset="-52"/>
              </a:rPr>
              <a:t>Р</a:t>
            </a:r>
            <a:r>
              <a:rPr lang="ru-RU" sz="1900" b="1" i="1" dirty="0" smtClean="0">
                <a:solidFill>
                  <a:srgbClr val="000099"/>
                </a:solidFill>
              </a:rPr>
              <a:t>имма Казакова (1932 – 2008) – советская и российская поэтесса, переводчица, автор многочисленных сборников стихов и переводов с языков стран ближнего и дальнего зарубежья. Римма Казакова известна как автор стихов к популярным песням.</a:t>
            </a:r>
            <a:endParaRPr lang="ru-RU" sz="19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3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8579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Aquarelle" pitchFamily="66" charset="-52"/>
              </a:rPr>
              <a:t>К</a:t>
            </a:r>
            <a:r>
              <a:rPr lang="ru-RU" sz="2000" b="1" i="1" dirty="0" smtClean="0">
                <a:solidFill>
                  <a:srgbClr val="000099"/>
                </a:solidFill>
              </a:rPr>
              <a:t>ак хорошо: в стихах я не лгала!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Как врач, бесстрастно ставила диагноз.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 никуда навек не подевалось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все, чем тогда в былые дни была.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Теперь могу я жизнь свою листать,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почти как папку с точным словом «Дело».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В ней – то, чего и вправду я хотела,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чем не смогла и чем сумела стать.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 не вершу сурового суда,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поскольку вижу, строчкам благодарна,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err="1" smtClean="0">
                <a:solidFill>
                  <a:srgbClr val="000099"/>
                </a:solidFill>
              </a:rPr>
              <a:t>запечатлявшим</a:t>
            </a:r>
            <a:r>
              <a:rPr lang="ru-RU" sz="2000" b="1" i="1" dirty="0" smtClean="0">
                <a:solidFill>
                  <a:srgbClr val="000099"/>
                </a:solidFill>
              </a:rPr>
              <a:t> не совсем бездарно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мгновения надежд, потерь, труда, -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чем ни болела и куда ни шла,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об этом можно вспомнить, не краснея: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есть выходы получше – нет честнее…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Да, было. Да, любила. Да, жила.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ои рисунки\возраст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8596" y="642918"/>
            <a:ext cx="3714776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 rot="10800000" flipV="1">
            <a:off x="4572000" y="358670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84(2Рос=Рус)6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К892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Кузовлева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Татьяна Витальевна.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Возраст женщины [Текст] : стихи / Татьяна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Кузовлева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В. Медведев. - Москва : Сов. писатель, 1987. - 140, [1]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357429"/>
            <a:ext cx="4357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   </a:t>
            </a:r>
            <a:r>
              <a:rPr lang="ru-RU" b="1" i="1" dirty="0" smtClean="0"/>
              <a:t>В новую книгу известной советской поэтессы Татьяны </a:t>
            </a:r>
            <a:r>
              <a:rPr lang="ru-RU" b="1" i="1" dirty="0" err="1" smtClean="0"/>
              <a:t>Кузовлевой</a:t>
            </a:r>
            <a:r>
              <a:rPr lang="ru-RU" b="1" i="1" dirty="0" smtClean="0"/>
              <a:t> вошли стихи, написанные за последние годы. «Возраст женщины» — за названием этой книги не календарный возраст, в книге прослеживается возраст души. Как и в прежних стихах, Татьяна </a:t>
            </a:r>
            <a:r>
              <a:rPr lang="ru-RU" b="1" i="1" dirty="0" err="1" smtClean="0"/>
              <a:t>Кузовлева</a:t>
            </a:r>
            <a:r>
              <a:rPr lang="ru-RU" b="1" i="1" dirty="0" smtClean="0"/>
              <a:t> отдает много внимания личной теме, немалое место в книге занимают стихи о любви. Новая грань творчества Т. </a:t>
            </a:r>
            <a:r>
              <a:rPr lang="ru-RU" b="1" i="1" dirty="0" err="1" smtClean="0"/>
              <a:t>Кузовлевой</a:t>
            </a:r>
            <a:r>
              <a:rPr lang="ru-RU" b="1" i="1" dirty="0" smtClean="0"/>
              <a:t> — гражданственность многих ее стихотворений, гражданственность подлинная, без риторики и декларативности.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797040"/>
          </a:xfrm>
        </p:spPr>
        <p:txBody>
          <a:bodyPr>
            <a:normAutofit/>
          </a:bodyPr>
          <a:lstStyle/>
          <a:p>
            <a:pPr algn="l"/>
            <a:r>
              <a:rPr lang="ru-RU" sz="1900" b="1" i="1" dirty="0" smtClean="0"/>
              <a:t>      </a:t>
            </a:r>
            <a:r>
              <a:rPr lang="ru-RU" sz="1900" b="1" dirty="0" smtClean="0">
                <a:solidFill>
                  <a:srgbClr val="000099"/>
                </a:solidFill>
                <a:latin typeface="Aquarelle" pitchFamily="66" charset="-52"/>
              </a:rPr>
              <a:t>Т</a:t>
            </a:r>
            <a:r>
              <a:rPr lang="ru-RU" sz="1900" b="1" i="1" dirty="0" smtClean="0">
                <a:solidFill>
                  <a:srgbClr val="000099"/>
                </a:solidFill>
              </a:rPr>
              <a:t>атьяна </a:t>
            </a:r>
            <a:r>
              <a:rPr lang="ru-RU" sz="1900" b="1" i="1" dirty="0" err="1" smtClean="0">
                <a:solidFill>
                  <a:srgbClr val="000099"/>
                </a:solidFill>
              </a:rPr>
              <a:t>Кузовлева</a:t>
            </a:r>
            <a:r>
              <a:rPr lang="ru-RU" sz="1900" b="1" i="1" dirty="0" smtClean="0">
                <a:solidFill>
                  <a:srgbClr val="000099"/>
                </a:solidFill>
              </a:rPr>
              <a:t> – советская и российская поэтесса и переводчица. Автор многочисленных сборников стихов и публикаций, Татьяна </a:t>
            </a:r>
            <a:r>
              <a:rPr lang="ru-RU" sz="1900" b="1" i="1" dirty="0" err="1" smtClean="0">
                <a:solidFill>
                  <a:srgbClr val="000099"/>
                </a:solidFill>
              </a:rPr>
              <a:t>Кузовлева</a:t>
            </a:r>
            <a:r>
              <a:rPr lang="ru-RU" sz="1900" b="1" i="1" dirty="0" smtClean="0">
                <a:solidFill>
                  <a:srgbClr val="000099"/>
                </a:solidFill>
              </a:rPr>
              <a:t> относится к тому легендарному литературному поколению, которое мы привыкли называть «шестидесятниками». Поэзия Татьяны </a:t>
            </a:r>
            <a:r>
              <a:rPr lang="ru-RU" sz="1900" b="1" i="1" dirty="0" err="1" smtClean="0">
                <a:solidFill>
                  <a:srgbClr val="000099"/>
                </a:solidFill>
              </a:rPr>
              <a:t>Кузовлевой</a:t>
            </a:r>
            <a:r>
              <a:rPr lang="ru-RU" sz="1900" b="1" i="1" dirty="0" smtClean="0">
                <a:solidFill>
                  <a:srgbClr val="000099"/>
                </a:solidFill>
              </a:rPr>
              <a:t> переводилась на многие языки мира.</a:t>
            </a:r>
            <a:endParaRPr lang="ru-RU" sz="1900" b="1" i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D:\Мои документы\Мои рисунки\кузовл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05062"/>
            <a:ext cx="7036906" cy="392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3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/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/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  <a:latin typeface="Aquarelle" pitchFamily="66" charset="-52"/>
              </a:rPr>
              <a:t>К</a:t>
            </a:r>
            <a:r>
              <a:rPr lang="ru-RU" sz="2000" b="1" i="1" dirty="0" smtClean="0">
                <a:solidFill>
                  <a:srgbClr val="000099"/>
                </a:solidFill>
              </a:rPr>
              <a:t>то дал им власть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Из хаоса ночного,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Из суеты необоримых дней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Мучительно спасать за словом слово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 сопрягать фантазией своей?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 в мир вносить осознанно и веще,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И, все пороки перебрав притом,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 Любви и Смерти золотые клещи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Всю жизнь на сердце чувствовать своем.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Ты скажешь: гений.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Тысячу ответов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Я и сама нашла бы без труда.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Но и стихи посредственных поэтов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Каким прозреньем дышат иногда!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/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928934"/>
            <a:ext cx="3786214" cy="3214710"/>
          </a:xfrm>
        </p:spPr>
        <p:txBody>
          <a:bodyPr>
            <a:noAutofit/>
          </a:bodyPr>
          <a:lstStyle/>
          <a:p>
            <a:pPr algn="l"/>
            <a:r>
              <a:rPr lang="be-BY" sz="1800" b="1" i="1" dirty="0" smtClean="0"/>
              <a:t>     У кнігу ўвайшлі выбраныя творы класіка беларускай літаратуры, аднаго з таленавіцейшых беларускіх паэтаў Максіма Багдановіча.</a:t>
            </a:r>
            <a:br>
              <a:rPr lang="be-BY" sz="1800" b="1" i="1" dirty="0" smtClean="0"/>
            </a:br>
            <a:r>
              <a:rPr lang="be-BY" sz="1800" b="1" i="1" dirty="0" smtClean="0"/>
              <a:t>     У зборніку прадстаўлена лірыка, пераклады і наследаванні, крытыка і публіцыстыка.</a:t>
            </a:r>
            <a:endParaRPr lang="ru-RU" sz="1800" b="1" i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5214942" y="1227766"/>
            <a:ext cx="3714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84(4Беи)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Б142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Багдановіч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Максім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Адамавіч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Зорка Венера [Текст]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творы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/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Максім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Багдановіч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; уклад.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прадм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Клышкі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Мінск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Мастац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літ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 1991. - 462, [1]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1472" y="857233"/>
            <a:ext cx="407196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2071702"/>
          </a:xfrm>
        </p:spPr>
        <p:txBody>
          <a:bodyPr>
            <a:normAutofit/>
          </a:bodyPr>
          <a:lstStyle/>
          <a:p>
            <a:pPr algn="l"/>
            <a:r>
              <a:rPr lang="ru-RU" sz="1900" b="1" i="1" dirty="0" smtClean="0">
                <a:solidFill>
                  <a:srgbClr val="000099"/>
                </a:solidFill>
              </a:rPr>
              <a:t>      </a:t>
            </a:r>
            <a:r>
              <a:rPr lang="ru-RU" sz="1900" b="1" dirty="0" smtClean="0">
                <a:solidFill>
                  <a:srgbClr val="000099"/>
                </a:solidFill>
                <a:latin typeface="Aquarelle" pitchFamily="66" charset="-52"/>
              </a:rPr>
              <a:t>М</a:t>
            </a:r>
            <a:r>
              <a:rPr lang="ru-RU" sz="1900" b="1" i="1" dirty="0" smtClean="0">
                <a:solidFill>
                  <a:srgbClr val="000099"/>
                </a:solidFill>
              </a:rPr>
              <a:t>аксим Богданович (1891-1917) – белорусский поэт, публицист,  литературовед, переводчик, классик белорусской литературы. Максим Богданович прожил яркую, но очень короткую жизнь и оставил после себя богатое творческое наследие, рассказывающее о людях и времени, в котором они жили.</a:t>
            </a:r>
            <a:endParaRPr lang="ru-RU" sz="1900" b="1" i="1" dirty="0">
              <a:solidFill>
                <a:srgbClr val="000099"/>
              </a:solidFill>
            </a:endParaRPr>
          </a:p>
        </p:txBody>
      </p:sp>
      <p:pic>
        <p:nvPicPr>
          <p:cNvPr id="5124" name="Picture 4" descr="D:\Мои документы\Мои рисунки\1064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57431"/>
            <a:ext cx="6786610" cy="377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3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786346"/>
          </a:xfrm>
        </p:spPr>
        <p:txBody>
          <a:bodyPr>
            <a:normAutofit/>
          </a:bodyPr>
          <a:lstStyle/>
          <a:p>
            <a:r>
              <a:rPr lang="be-BY" sz="2000" b="1" dirty="0" smtClean="0">
                <a:solidFill>
                  <a:srgbClr val="000099"/>
                </a:solidFill>
                <a:latin typeface="Aquarelle" pitchFamily="66" charset="-52"/>
              </a:rPr>
              <a:t>Н</a:t>
            </a:r>
            <a:r>
              <a:rPr lang="be-BY" sz="2000" b="1" i="1" dirty="0" smtClean="0">
                <a:solidFill>
                  <a:srgbClr val="000099"/>
                </a:solidFill>
              </a:rPr>
              <a:t>е кувай ты, шэрая зязюля,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Сумным гукам у бары;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Мо і скажаш, што я жыці буду,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Але лепш не гавары.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Бо не тое сведчыць маё сэрца,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Грудзі хворыя мае;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Боль у іх мне душу агартае,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Думцы голас падае.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Кажа, што нядоўга пажыву я,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Што загіну без пары…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Прыляці ж тады ты на магілу,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2000" b="1" i="1" dirty="0" smtClean="0">
                <a:solidFill>
                  <a:srgbClr val="000099"/>
                </a:solidFill>
              </a:rPr>
              <a:t>Закувай, як у бары.</a:t>
            </a:r>
            <a:br>
              <a:rPr lang="be-BY" sz="2000" b="1" i="1" dirty="0" smtClean="0">
                <a:solidFill>
                  <a:srgbClr val="000099"/>
                </a:solidFill>
              </a:rPr>
            </a:br>
            <a:r>
              <a:rPr lang="be-BY" sz="1900" b="1" i="1" dirty="0" smtClean="0">
                <a:solidFill>
                  <a:srgbClr val="000099"/>
                </a:solidFill>
              </a:rPr>
              <a:t/>
            </a:r>
            <a:br>
              <a:rPr lang="be-BY" sz="1900" b="1" i="1" dirty="0" smtClean="0">
                <a:solidFill>
                  <a:srgbClr val="000099"/>
                </a:solidFill>
              </a:rPr>
            </a:br>
            <a:endParaRPr lang="ru-RU" sz="19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32c503a7-72a2-4481-83ba-a79844ff9208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00035" y="849270"/>
            <a:ext cx="3714775" cy="517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29124" y="357167"/>
            <a:ext cx="47148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84(2Рос=Рус)1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С28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Северянин, Игорь.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Стихотворения [Текст] / Игорь Северянин ; сост., авт. вступ. статьи и примеч. В. Греков ; ил. А. Стойло. - Москва : Мол. гвардия, 1990. - 237, [1] с. : ил. - (Б-ка XX век : поэт и время ; вып.10)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500306"/>
            <a:ext cx="4714876" cy="415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i="1" dirty="0" smtClean="0"/>
              <a:t>     </a:t>
            </a:r>
            <a:r>
              <a:rPr lang="ru-RU" sz="1700" b="1" i="1" dirty="0" smtClean="0"/>
              <a:t>Игорь Северянин (Лотарев И. В.) —известный русский поэт начала века. Громкая слава, которую ему принесли первые книги, сошла на нет после того, как Северянин оказался в 1918 году в Эстонии. Между тем, отмеченное явной печатью таланта, его своеобразное творчество заслуживает внимания широкого читателя, которому недостаточно хорошо известна творческая эволюция поэта. Выступив как яркий представитель эгофутуризма с его углубленными исканиями в области формы, словотворчеством, </a:t>
            </a:r>
            <a:r>
              <a:rPr lang="ru-RU" sz="1700" b="1" i="1" dirty="0" err="1" smtClean="0"/>
              <a:t>экспериментаторством</a:t>
            </a:r>
            <a:r>
              <a:rPr lang="ru-RU" sz="1700" b="1" i="1" dirty="0" smtClean="0"/>
              <a:t> и т. д., в конце жизни поэт подходит к классической простоте стиха.</a:t>
            </a:r>
            <a:endParaRPr lang="ru-RU" sz="17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86742" cy="1214446"/>
          </a:xfrm>
        </p:spPr>
        <p:txBody>
          <a:bodyPr>
            <a:normAutofit fontScale="90000"/>
          </a:bodyPr>
          <a:lstStyle/>
          <a:p>
            <a:pPr marL="1787525" algn="l"/>
            <a:r>
              <a:rPr lang="ru-RU" sz="2700" b="1" dirty="0" smtClean="0">
                <a:solidFill>
                  <a:srgbClr val="000099"/>
                </a:solidFill>
                <a:latin typeface="Aquarelle" pitchFamily="66" charset="-52"/>
              </a:rPr>
              <a:t>Н</a:t>
            </a:r>
            <a:r>
              <a:rPr lang="ru-RU" sz="2700" b="1" i="1" dirty="0" smtClean="0">
                <a:solidFill>
                  <a:srgbClr val="000099"/>
                </a:solidFill>
                <a:latin typeface="+mn-lt"/>
              </a:rPr>
              <a:t>ам не дано предугадать,</a:t>
            </a:r>
            <a:br>
              <a:rPr lang="ru-RU" sz="2700" b="1" i="1" dirty="0" smtClean="0">
                <a:solidFill>
                  <a:srgbClr val="000099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000099"/>
                </a:solidFill>
                <a:latin typeface="+mn-lt"/>
              </a:rPr>
              <a:t>Как наше слово отзовется, -</a:t>
            </a:r>
            <a:br>
              <a:rPr lang="ru-RU" sz="2700" b="1" i="1" dirty="0" smtClean="0">
                <a:solidFill>
                  <a:srgbClr val="000099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000099"/>
                </a:solidFill>
                <a:latin typeface="+mn-lt"/>
              </a:rPr>
              <a:t>И нам сочувствие дается,</a:t>
            </a:r>
            <a:br>
              <a:rPr lang="ru-RU" sz="2700" b="1" i="1" dirty="0" smtClean="0">
                <a:solidFill>
                  <a:srgbClr val="000099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000099"/>
                </a:solidFill>
                <a:latin typeface="+mn-lt"/>
              </a:rPr>
              <a:t>Как нам дается благодать…</a:t>
            </a:r>
            <a:r>
              <a:rPr lang="ru-RU" sz="2800" b="1" i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rgbClr val="000099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000099"/>
                </a:solidFill>
                <a:latin typeface="+mn-lt"/>
              </a:rPr>
              <a:t>                                     </a:t>
            </a:r>
            <a:r>
              <a:rPr lang="ru-RU" sz="2600" b="1" dirty="0" smtClean="0">
                <a:solidFill>
                  <a:srgbClr val="000099"/>
                </a:solidFill>
                <a:latin typeface="Aquarelle" pitchFamily="66" charset="-52"/>
              </a:rPr>
              <a:t>Ф</a:t>
            </a:r>
            <a:r>
              <a:rPr lang="ru-RU" sz="2600" b="1" i="1" dirty="0" smtClean="0">
                <a:solidFill>
                  <a:srgbClr val="000099"/>
                </a:solidFill>
                <a:latin typeface="+mn-lt"/>
              </a:rPr>
              <a:t>едор </a:t>
            </a:r>
            <a:r>
              <a:rPr lang="ru-RU" sz="2600" b="1" dirty="0" smtClean="0">
                <a:solidFill>
                  <a:srgbClr val="000099"/>
                </a:solidFill>
                <a:latin typeface="Aquarelle" pitchFamily="66" charset="-52"/>
              </a:rPr>
              <a:t>Т</a:t>
            </a:r>
            <a:r>
              <a:rPr lang="ru-RU" sz="2600" b="1" i="1" dirty="0" smtClean="0">
                <a:solidFill>
                  <a:srgbClr val="000099"/>
                </a:solidFill>
                <a:latin typeface="+mn-lt"/>
              </a:rPr>
              <a:t>ютчев</a:t>
            </a:r>
            <a:r>
              <a:rPr lang="ru-RU" sz="2700" b="1" i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000099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000099"/>
                </a:solidFill>
                <a:latin typeface="+mn-lt"/>
              </a:rPr>
            </a:br>
            <a:r>
              <a:rPr lang="ru-RU" sz="3000" b="1" i="1" dirty="0" smtClean="0">
                <a:solidFill>
                  <a:srgbClr val="000099"/>
                </a:solidFill>
                <a:latin typeface="+mn-lt"/>
              </a:rPr>
              <a:t>			</a:t>
            </a:r>
            <a:r>
              <a:rPr lang="en-US" sz="3000" b="1" i="1" dirty="0" smtClean="0">
                <a:solidFill>
                  <a:srgbClr val="000099"/>
                </a:solidFill>
                <a:latin typeface="+mn-lt"/>
              </a:rPr>
              <a:t>             </a:t>
            </a:r>
            <a:endParaRPr lang="ru-RU" sz="3200" b="1" dirty="0">
              <a:solidFill>
                <a:srgbClr val="000099"/>
              </a:solidFill>
              <a:latin typeface="Aquarelle" pitchFamily="66" charset="-5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7qtQxdQ6F8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2500307"/>
            <a:ext cx="6628239" cy="364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algn="l"/>
            <a:r>
              <a:rPr lang="ru-RU" sz="1900" b="1" i="1" dirty="0" smtClean="0">
                <a:solidFill>
                  <a:srgbClr val="000099"/>
                </a:solidFill>
              </a:rPr>
              <a:t>      </a:t>
            </a:r>
            <a:r>
              <a:rPr lang="ru-RU" sz="1900" b="1" dirty="0" smtClean="0">
                <a:solidFill>
                  <a:srgbClr val="000099"/>
                </a:solidFill>
                <a:latin typeface="Aquarelle" pitchFamily="66" charset="-52"/>
              </a:rPr>
              <a:t>И</a:t>
            </a:r>
            <a:r>
              <a:rPr lang="ru-RU" sz="1900" b="1" i="1" dirty="0" smtClean="0">
                <a:solidFill>
                  <a:srgbClr val="000099"/>
                </a:solidFill>
              </a:rPr>
              <a:t>горь Северянин (1887 – 1941) – русский поэт, творчество которого относится к Серебряному веку, переводчик. В 1928 году издал в своих переводах антологию за 100 лет. Основал собственное литературное направление – эгофутуризм. Стихи Игоря Северянина переведены почти на все европейские языки.</a:t>
            </a:r>
            <a:endParaRPr lang="ru-RU" sz="19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3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0006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Aquarelle" pitchFamily="66" charset="-52"/>
              </a:rPr>
              <a:t>Л</a:t>
            </a:r>
            <a:r>
              <a:rPr lang="ru-RU" sz="2000" b="1" i="1" dirty="0" smtClean="0">
                <a:solidFill>
                  <a:srgbClr val="000099"/>
                </a:solidFill>
              </a:rPr>
              <a:t>ишь гении доступны для толпы!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Но ведь не все же гении – поэты?!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Не изменяй намеченной тропы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 помни: кто, зачем и где ты.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Не пой толпе! Ни для кого не пой!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Для песни пой, не размышляя – кстати ль!..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Пусть песнь твоя – мгновенья звук пустой,-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Поверь, найдется почитатель.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Пусть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индивидума</a:t>
            </a:r>
            <a:r>
              <a:rPr lang="ru-RU" sz="2000" b="1" i="1" dirty="0" smtClean="0">
                <a:solidFill>
                  <a:srgbClr val="000099"/>
                </a:solidFill>
              </a:rPr>
              <a:t> клеймит толпа: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Она груба, дика, она – невежда.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Не льсти же ей: лесть – счастье для раба,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А у тебя – в цари надежда…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1497918353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92877" y="738170"/>
            <a:ext cx="4107685" cy="547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857752" y="2928934"/>
            <a:ext cx="4071966" cy="3071834"/>
          </a:xfrm>
        </p:spPr>
        <p:txBody>
          <a:bodyPr>
            <a:normAutofit/>
          </a:bodyPr>
          <a:lstStyle/>
          <a:p>
            <a:pPr algn="l"/>
            <a:r>
              <a:rPr lang="be-BY" sz="1800" b="1" i="1" dirty="0" smtClean="0"/>
              <a:t>      Нестандартное мышление, использование парадоксов, ярких, неожиданных метафор и сравнений, умение объемно видеть и изображать мир вызывают постоянный читательский интерес к творчеству поэта Андрея Вознесенского. В книгу вошли произведения поэта семидесятых годов.</a:t>
            </a:r>
            <a:endParaRPr lang="ru-RU" sz="1800" b="1" i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858603" y="857232"/>
            <a:ext cx="37139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84(2Рос=Рус)6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В645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Вознесенский, Андрей Андреевич.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Соблазн [Текст] : стихи / Андрей Вознесенский 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В. Медведев. - Москва : Сов. писатель, 1978. - 207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image13096112_3bfe31a0294c62b22e29c5be35a1dd9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421" y="2082845"/>
            <a:ext cx="6491340" cy="398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58246" cy="1643074"/>
          </a:xfrm>
        </p:spPr>
        <p:txBody>
          <a:bodyPr>
            <a:normAutofit/>
          </a:bodyPr>
          <a:lstStyle/>
          <a:p>
            <a:pPr algn="l"/>
            <a:r>
              <a:rPr lang="ru-RU" sz="1900" b="1" i="1" dirty="0" smtClean="0">
                <a:solidFill>
                  <a:srgbClr val="000099"/>
                </a:solidFill>
              </a:rPr>
              <a:t>      </a:t>
            </a:r>
            <a:r>
              <a:rPr lang="ru-RU" sz="1900" b="1" dirty="0" smtClean="0">
                <a:solidFill>
                  <a:srgbClr val="000099"/>
                </a:solidFill>
                <a:latin typeface="Aquarelle" pitchFamily="66" charset="-52"/>
              </a:rPr>
              <a:t>А</a:t>
            </a:r>
            <a:r>
              <a:rPr lang="ru-RU" sz="1900" b="1" i="1" dirty="0" smtClean="0">
                <a:solidFill>
                  <a:srgbClr val="000099"/>
                </a:solidFill>
              </a:rPr>
              <a:t>ндрей Вознесенский  (1933 – 2010) -  советский и российский поэт, публицист, художник и архитектор. Творческая биография Андрея Вознесенского отмечена выходом многочисленных сборников стихов и поэм, эссе и статей в области искусства и литературы.</a:t>
            </a:r>
            <a:endParaRPr lang="ru-RU" sz="19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3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5007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Aquarelle" pitchFamily="66" charset="-52"/>
              </a:rPr>
              <a:t>Т</a:t>
            </a:r>
            <a:r>
              <a:rPr lang="ru-RU" sz="2000" b="1" i="1" dirty="0" smtClean="0">
                <a:solidFill>
                  <a:srgbClr val="000099"/>
                </a:solidFill>
              </a:rPr>
              <a:t>ы меня на рассвете разбудишь,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проводить необутая выйдешь.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Ты меня никогда не забудешь.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 Ты меня никогда не увидишь.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Заслонивши тебя от простуды,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я подумаю: «Боже всевышний!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Я тебя никогда не забуду.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Я тебя никогда не увижу».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Эту воду в мурашках запруды,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это Адмиралтейство и Биржу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я уже никогда не забуду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и уже никогда не увижу…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t="-3000" r="-2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72428" cy="6572272"/>
          </a:xfrm>
        </p:spPr>
        <p:txBody>
          <a:bodyPr>
            <a:normAutofit/>
          </a:bodyPr>
          <a:lstStyle/>
          <a:p>
            <a:pPr algn="l"/>
            <a:r>
              <a:rPr lang="ru-RU" sz="1900" b="1" i="1" dirty="0" smtClean="0">
                <a:solidFill>
                  <a:srgbClr val="000099"/>
                </a:solidFill>
              </a:rPr>
              <a:t>       </a:t>
            </a:r>
            <a:r>
              <a:rPr lang="ru-RU" sz="2200" b="1" dirty="0" smtClean="0">
                <a:solidFill>
                  <a:srgbClr val="000099"/>
                </a:solidFill>
                <a:latin typeface="Aquarelle" pitchFamily="66" charset="-52"/>
              </a:rPr>
              <a:t>Е</a:t>
            </a:r>
            <a:r>
              <a:rPr lang="ru-RU" sz="1900" b="1" i="1" dirty="0" smtClean="0">
                <a:solidFill>
                  <a:srgbClr val="000099"/>
                </a:solidFill>
              </a:rPr>
              <a:t>сть вопросы, на которые очень трудно дать</a:t>
            </a:r>
            <a:br>
              <a:rPr lang="ru-RU" sz="1900" b="1" i="1" dirty="0" smtClean="0">
                <a:solidFill>
                  <a:srgbClr val="000099"/>
                </a:solidFill>
              </a:rPr>
            </a:br>
            <a:r>
              <a:rPr lang="ru-RU" sz="1900" b="1" i="1" dirty="0" smtClean="0">
                <a:solidFill>
                  <a:srgbClr val="000099"/>
                </a:solidFill>
              </a:rPr>
              <a:t>единственный, однозначный ответ. И объясняется это некоей тайной, заключенной в самом явлении, о котором идет речь. Что такое поэзия? В чем секрет  ее воздействия на души людей? «Для меня настоящая поэзия – это то, что связано прежде всего с подлинными человеческими переживаниями. Первично для меня – волнение  человеческой души» ,– писала замечательная поэтесса Римма Казакова. О чем бы не говорил поэт, он говорит о себе. Если личность поэта, его дарование значительны, - он говорит и о себе и о каждом из нас. Это – свойство истинной поэзии.</a:t>
            </a:r>
            <a:br>
              <a:rPr lang="ru-RU" sz="1900" b="1" i="1" dirty="0" smtClean="0">
                <a:solidFill>
                  <a:srgbClr val="000099"/>
                </a:solidFill>
              </a:rPr>
            </a:br>
            <a:r>
              <a:rPr lang="ru-RU" sz="1900" b="1" i="1" dirty="0" smtClean="0">
                <a:solidFill>
                  <a:srgbClr val="000099"/>
                </a:solidFill>
              </a:rPr>
              <a:t>       Подлинные поэты никогда не отделяли своих чувств и переживаний, дум и помыслов от всего, чем жила их Родина, горестей и надежд отчей земли, от духовных устремлений лучших людей своего времени, от вечных вопросов, издавна волновавших человечество.</a:t>
            </a:r>
            <a:br>
              <a:rPr lang="ru-RU" sz="1900" b="1" i="1" dirty="0" smtClean="0">
                <a:solidFill>
                  <a:srgbClr val="000099"/>
                </a:solidFill>
              </a:rPr>
            </a:br>
            <a:r>
              <a:rPr lang="ru-RU" sz="1900" b="1" i="1" dirty="0" smtClean="0">
                <a:solidFill>
                  <a:srgbClr val="000099"/>
                </a:solidFill>
              </a:rPr>
              <a:t>                             </a:t>
            </a:r>
            <a:r>
              <a:rPr lang="ru-RU" sz="1900" b="1" dirty="0" smtClean="0">
                <a:solidFill>
                  <a:srgbClr val="000099"/>
                </a:solidFill>
                <a:latin typeface="Aquarelle" pitchFamily="66" charset="-52"/>
              </a:rPr>
              <a:t>В </a:t>
            </a:r>
            <a:r>
              <a:rPr lang="ru-RU" sz="1900" b="1" i="1" dirty="0" smtClean="0">
                <a:solidFill>
                  <a:srgbClr val="000099"/>
                </a:solidFill>
              </a:rPr>
              <a:t>творении поэта,</a:t>
            </a:r>
            <a:br>
              <a:rPr lang="ru-RU" sz="1900" b="1" i="1" dirty="0" smtClean="0">
                <a:solidFill>
                  <a:srgbClr val="000099"/>
                </a:solidFill>
              </a:rPr>
            </a:br>
            <a:r>
              <a:rPr lang="ru-RU" sz="1900" b="1" i="1" dirty="0" smtClean="0">
                <a:solidFill>
                  <a:srgbClr val="000099"/>
                </a:solidFill>
              </a:rPr>
              <a:t>                             Как в эхе горестном, нашли себе исход</a:t>
            </a:r>
            <a:br>
              <a:rPr lang="ru-RU" sz="1900" b="1" i="1" dirty="0" smtClean="0">
                <a:solidFill>
                  <a:srgbClr val="000099"/>
                </a:solidFill>
              </a:rPr>
            </a:br>
            <a:r>
              <a:rPr lang="ru-RU" sz="1900" b="1" i="1" dirty="0" smtClean="0">
                <a:solidFill>
                  <a:srgbClr val="000099"/>
                </a:solidFill>
              </a:rPr>
              <a:t>                             Все чаянья земли, все то, о чем планета</a:t>
            </a:r>
            <a:br>
              <a:rPr lang="ru-RU" sz="1900" b="1" i="1" dirty="0" smtClean="0">
                <a:solidFill>
                  <a:srgbClr val="000099"/>
                </a:solidFill>
              </a:rPr>
            </a:br>
            <a:r>
              <a:rPr lang="ru-RU" sz="1900" b="1" i="1" dirty="0" smtClean="0">
                <a:solidFill>
                  <a:srgbClr val="000099"/>
                </a:solidFill>
              </a:rPr>
              <a:t>                             Кричит, поет, твердит, пока во мраке ждет.</a:t>
            </a:r>
            <a:br>
              <a:rPr lang="ru-RU" sz="1900" b="1" i="1" dirty="0" smtClean="0">
                <a:solidFill>
                  <a:srgbClr val="000099"/>
                </a:solidFill>
              </a:rPr>
            </a:br>
            <a:r>
              <a:rPr lang="ru-RU" sz="1900" b="1" i="1" dirty="0" smtClean="0">
                <a:solidFill>
                  <a:srgbClr val="000099"/>
                </a:solidFill>
              </a:rPr>
              <a:t>                                                                                       </a:t>
            </a:r>
            <a:r>
              <a:rPr lang="ru-RU" sz="2100" b="1" dirty="0" smtClean="0">
                <a:solidFill>
                  <a:srgbClr val="000099"/>
                </a:solidFill>
                <a:latin typeface="Aquarelle" pitchFamily="66" charset="-52"/>
              </a:rPr>
              <a:t>Виктор Гюго</a:t>
            </a:r>
            <a:r>
              <a:rPr lang="ru-RU" sz="1900" b="1" i="1" dirty="0" smtClean="0">
                <a:solidFill>
                  <a:srgbClr val="000099"/>
                </a:solidFill>
              </a:rPr>
              <a:t/>
            </a:r>
            <a:br>
              <a:rPr lang="ru-RU" sz="1900" b="1" i="1" dirty="0" smtClean="0">
                <a:solidFill>
                  <a:srgbClr val="000099"/>
                </a:solidFill>
              </a:rPr>
            </a:br>
            <a:endParaRPr lang="ru-RU" sz="19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1014091961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815720" y="642917"/>
            <a:ext cx="3541966" cy="557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5000628" y="2928934"/>
            <a:ext cx="3686172" cy="3429024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/>
              <a:t>      Поэзия Марины Цветаевой тематически разнообразна. Особенно близко и дорого в ее наследии то, что связывает поэта с родной землей, с традициями отечественной культуры и традициями народности, в чем так щедро проявилась могучая сила таланта и незаурядность характера.</a:t>
            </a:r>
            <a:endParaRPr lang="ru-RU" sz="1800" b="1" i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929190" y="714356"/>
            <a:ext cx="37862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84(2Рос=Рус)6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Ц271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Цветаева, Марина Ивановна.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Стихотворения [Текст] / Марина Цветаева ; сост., вступ. ст. А. Михайлова 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Белан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- Доп. изд. - Москва : Дет. лит., 1990. - 191 с. - (Школьная библиотека)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1900" b="1" i="1" dirty="0" smtClean="0"/>
              <a:t>      </a:t>
            </a:r>
            <a:r>
              <a:rPr lang="ru-RU" sz="2100" b="1" dirty="0" smtClean="0">
                <a:solidFill>
                  <a:srgbClr val="000099"/>
                </a:solidFill>
                <a:latin typeface="Aquarelle" pitchFamily="66" charset="-52"/>
              </a:rPr>
              <a:t>М</a:t>
            </a:r>
            <a:r>
              <a:rPr lang="ru-RU" sz="2100" b="1" i="1" dirty="0" smtClean="0">
                <a:solidFill>
                  <a:srgbClr val="000099"/>
                </a:solidFill>
              </a:rPr>
              <a:t>арина Цветаева (1892 – 1941) – русская поэтесса, прозаик, переводчица, автор биографических эссе и критических статей. Марина Цветаева считается одной из ключевых фигур в мировой поэзии </a:t>
            </a:r>
            <a:r>
              <a:rPr lang="en-US" sz="2100" b="1" i="1" dirty="0" smtClean="0">
                <a:solidFill>
                  <a:srgbClr val="000099"/>
                </a:solidFill>
              </a:rPr>
              <a:t>XX </a:t>
            </a:r>
            <a:r>
              <a:rPr lang="ru-RU" sz="2100" b="1" i="1" dirty="0" smtClean="0">
                <a:solidFill>
                  <a:srgbClr val="000099"/>
                </a:solidFill>
              </a:rPr>
              <a:t>века. Ее поэзия стала неотъемлемой частью нашей духовной жизни.</a:t>
            </a:r>
            <a:endParaRPr lang="ru-RU" sz="2100" b="1" i="1" dirty="0">
              <a:solidFill>
                <a:srgbClr val="000099"/>
              </a:solidFill>
            </a:endParaRPr>
          </a:p>
        </p:txBody>
      </p:sp>
      <p:pic>
        <p:nvPicPr>
          <p:cNvPr id="3075" name="Picture 3" descr="D:\Мои документы\Мои рисунки\5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205" y="1928802"/>
            <a:ext cx="652352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3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2149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Aquarelle" pitchFamily="66" charset="-52"/>
              </a:rPr>
              <a:t>М</a:t>
            </a:r>
            <a:r>
              <a:rPr lang="ru-RU" sz="2000" b="1" i="1" dirty="0" smtClean="0">
                <a:solidFill>
                  <a:srgbClr val="000099"/>
                </a:solidFill>
              </a:rPr>
              <a:t>оим стихам, написанным так рано,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Что и не знала я, что я – поэт,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Сорвавшимся, как брызги из фонтана,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Как искры из ракет,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Ворвавшимся, как маленькие черти,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В святилище, где сон и фимиам,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Моим стихам о юности и смерти,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- Нечитанным стихам! –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Разбросанным в пыли по магазинам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(Где их никто не брал и не берет!),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Моим стихам, как драгоценным винам,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Настанет свой черед.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53a9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8596" y="500042"/>
            <a:ext cx="4288145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14942" y="1000108"/>
            <a:ext cx="33575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84(2Рос=Рус)6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А954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Ахмадулина, Белла Ахатовна.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Избранное [Текст] : стихи / Белла Ахмадулина ;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худож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Е.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Ененко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- Москва : Сов. писатель, 1988. - 478, [1]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328612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     </a:t>
            </a:r>
            <a:r>
              <a:rPr lang="ru-RU" sz="2000" b="1" i="1" dirty="0" smtClean="0"/>
              <a:t>В свое «Избранное» Белла Ахмадулина включила наиболее значительное из написанного ею за три десятилетия поэтической работы.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бел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41156"/>
            <a:ext cx="7286676" cy="4173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928802"/>
          </a:xfrm>
        </p:spPr>
        <p:txBody>
          <a:bodyPr>
            <a:normAutofit/>
          </a:bodyPr>
          <a:lstStyle/>
          <a:p>
            <a:pPr algn="l"/>
            <a:r>
              <a:rPr lang="ru-RU" sz="1900" b="1" i="1" dirty="0" smtClean="0">
                <a:solidFill>
                  <a:srgbClr val="000099"/>
                </a:solidFill>
              </a:rPr>
              <a:t>      </a:t>
            </a:r>
            <a:r>
              <a:rPr lang="ru-RU" sz="1900" b="1" dirty="0" smtClean="0">
                <a:solidFill>
                  <a:srgbClr val="000099"/>
                </a:solidFill>
                <a:latin typeface="Aquarelle" pitchFamily="66" charset="-52"/>
              </a:rPr>
              <a:t>Б</a:t>
            </a:r>
            <a:r>
              <a:rPr lang="ru-RU" sz="1900" b="1" i="1" dirty="0" smtClean="0">
                <a:solidFill>
                  <a:srgbClr val="000099"/>
                </a:solidFill>
              </a:rPr>
              <a:t>елла Ахмадулина (1937 - 2010) – русская поэтесса, писательница, переводчица. Входила в состав Союза писателей России, являлась Почетным членом американской академии литературы и искусства. За свои творческие достижения Белла Ахмадулина не раз становилась лауреатом российских и зарубежных премий.</a:t>
            </a:r>
            <a:endParaRPr lang="ru-RU" sz="19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3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6929486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0099"/>
                </a:solidFill>
              </a:rPr>
              <a:t/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dirty="0" smtClean="0">
                <a:solidFill>
                  <a:srgbClr val="000099"/>
                </a:solidFill>
                <a:latin typeface="Aquarelle" pitchFamily="66" charset="-52"/>
              </a:rPr>
              <a:t>П</a:t>
            </a:r>
            <a:r>
              <a:rPr lang="ru-RU" sz="2200" b="1" i="1" dirty="0" smtClean="0">
                <a:solidFill>
                  <a:srgbClr val="000099"/>
                </a:solidFill>
              </a:rPr>
              <a:t>о улице моей который год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Звучат шаги – мои друзья уходят.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Друзей моих медлительный уход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Той темноте за окнами угоден.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О одиночество, как твой характер крут!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Посверкивая циркулем железным,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Как холодно ты замыкаешь круг,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Не внемля увереньям бесполезным.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Так позови меня и награди!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Твой баловень, обласканный тобою,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Утешусь, прислонюсь к твоей груди,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Умоюсь твоей стужей </a:t>
            </a:r>
            <a:r>
              <a:rPr lang="ru-RU" sz="2200" b="1" i="1" dirty="0" err="1" smtClean="0">
                <a:solidFill>
                  <a:srgbClr val="000099"/>
                </a:solidFill>
              </a:rPr>
              <a:t>голубою</a:t>
            </a:r>
            <a:r>
              <a:rPr lang="ru-RU" sz="2200" b="1" i="1" dirty="0" smtClean="0">
                <a:solidFill>
                  <a:srgbClr val="000099"/>
                </a:solidFill>
              </a:rPr>
              <a:t>.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Дай стать на цыпочки в твоем лесу,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На том конце замедленного жеста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Найти листву и поднести к лицу</a:t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>
                <a:solidFill>
                  <a:srgbClr val="000099"/>
                </a:solidFill>
              </a:rPr>
              <a:t>И ощутить сиротство </a:t>
            </a:r>
            <a:r>
              <a:rPr lang="ru-RU" sz="2200" b="1" i="1" smtClean="0">
                <a:solidFill>
                  <a:srgbClr val="000099"/>
                </a:solidFill>
              </a:rPr>
              <a:t>как блаженство…</a:t>
            </a:r>
            <a:r>
              <a:rPr lang="ru-RU" sz="2200" b="1" i="1" dirty="0" smtClean="0">
                <a:solidFill>
                  <a:srgbClr val="000099"/>
                </a:solidFill>
              </a:rPr>
              <a:t/>
            </a:r>
            <a:br>
              <a:rPr lang="ru-RU" sz="2200" b="1" i="1" dirty="0" smtClean="0">
                <a:solidFill>
                  <a:srgbClr val="000099"/>
                </a:solidFill>
              </a:rPr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738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Aquarelle</vt:lpstr>
      <vt:lpstr>Calibri</vt:lpstr>
      <vt:lpstr>Times New Roman</vt:lpstr>
      <vt:lpstr>Тема Office</vt:lpstr>
      <vt:lpstr>Если душа родилась крылатой</vt:lpstr>
      <vt:lpstr>Нам не дано предугадать, Как наше слово отзовется, - И нам сочувствие дается, Как нам дается благодать…                                      Федор Тютчев                  </vt:lpstr>
      <vt:lpstr>       Есть вопросы, на которые очень трудно дать единственный, однозначный ответ. И объясняется это некоей тайной, заключенной в самом явлении, о котором идет речь. Что такое поэзия? В чем секрет  ее воздействия на души людей? «Для меня настоящая поэзия – это то, что связано прежде всего с подлинными человеческими переживаниями. Первично для меня – волнение  человеческой души» ,– писала замечательная поэтесса Римма Казакова. О чем бы не говорил поэт, он говорит о себе. Если личность поэта, его дарование значительны, - он говорит и о себе и о каждом из нас. Это – свойство истинной поэзии.        Подлинные поэты никогда не отделяли своих чувств и переживаний, дум и помыслов от всего, чем жила их Родина, горестей и надежд отчей земли, от духовных устремлений лучших людей своего времени, от вечных вопросов, издавна волновавших человечество.                              В творении поэта,                              Как в эхе горестном, нашли себе исход                              Все чаянья земли, все то, о чем планета                              Кричит, поет, твердит, пока во мраке ждет.                                                                                        Виктор Гюго </vt:lpstr>
      <vt:lpstr>      Поэзия Марины Цветаевой тематически разнообразна. Особенно близко и дорого в ее наследии то, что связывает поэта с родной землей, с традициями отечественной культуры и традициями народности, в чем так щедро проявилась могучая сила таланта и незаурядность характера.</vt:lpstr>
      <vt:lpstr>      Марина Цветаева (1892 – 1941) – русская поэтесса, прозаик, переводчица, автор биографических эссе и критических статей. Марина Цветаева считается одной из ключевых фигур в мировой поэзии XX века. Ее поэзия стала неотъемлемой частью нашей духовной жизни.</vt:lpstr>
      <vt:lpstr>Моим стихам, написанным так рано, Что и не знала я, что я – поэт, Сорвавшимся, как брызги из фонтана, Как искры из ракет, Ворвавшимся, как маленькие черти, В святилище, где сон и фимиам, Моим стихам о юности и смерти, - Нечитанным стихам! – Разбросанным в пыли по магазинам (Где их никто не брал и не берет!), Моим стихам, как драгоценным винам, Настанет свой черед. </vt:lpstr>
      <vt:lpstr>Слайд 7</vt:lpstr>
      <vt:lpstr>      Белла Ахмадулина (1937 - 2010) – русская поэтесса, писательница, переводчица. Входила в состав Союза писателей России, являлась Почетным членом американской академии литературы и искусства. За свои творческие достижения Белла Ахмадулина не раз становилась лауреатом российских и зарубежных премий.</vt:lpstr>
      <vt:lpstr> По улице моей который год Звучат шаги – мои друзья уходят. Друзей моих медлительный уход Той темноте за окнами угоден. О одиночество, как твой характер крут! Посверкивая циркулем железным, Как холодно ты замыкаешь круг, Не внемля увереньям бесполезным. Так позови меня и награди! Твой баловень, обласканный тобою, Утешусь, прислонюсь к твоей груди, Умоюсь твоей стужей голубою. Дай стать на цыпочки в твоем лесу, На том конце замедленного жеста Найти листву и поднести к лицу И ощутить сиротство как блаженство…    </vt:lpstr>
      <vt:lpstr>Слайд 10</vt:lpstr>
      <vt:lpstr>      Римма Казакова (1932 – 2008) – советская и российская поэтесса, переводчица, автор многочисленных сборников стихов и переводов с языков стран ближнего и дальнего зарубежья. Римма Казакова известна как автор стихов к популярным песням.</vt:lpstr>
      <vt:lpstr>Как хорошо: в стихах я не лгала! Как врач, бесстрастно ставила диагноз. И никуда навек не подевалось все, чем тогда в былые дни была. Теперь могу я жизнь свою листать, почти как папку с точным словом «Дело». В ней – то, чего и вправду я хотела, чем не смогла и чем сумела стать. И не вершу сурового суда, поскольку вижу, строчкам благодарна, запечатлявшим не совсем бездарно мгновения надежд, потерь, труда, - чем ни болела и куда ни шла, об этом можно вспомнить, не краснея: есть выходы получше – нет честнее… Да, было. Да, любила. Да, жила.</vt:lpstr>
      <vt:lpstr>Слайд 13</vt:lpstr>
      <vt:lpstr>      Татьяна Кузовлева – советская и российская поэтесса и переводчица. Автор многочисленных сборников стихов и публикаций, Татьяна Кузовлева относится к тому легендарному литературному поколению, которое мы привыкли называть «шестидесятниками». Поэзия Татьяны Кузовлевой переводилась на многие языки мира.</vt:lpstr>
      <vt:lpstr>  Кто дал им власть Из хаоса ночного, Из суеты необоримых дней Мучительно спасать за словом слово И сопрягать фантазией своей? И в мир вносить осознанно и веще, И, все пороки перебрав притом,  Любви и Смерти золотые клещи Всю жизнь на сердце чувствовать своем. Ты скажешь: гений. Тысячу ответов Я и сама нашла бы без труда. Но и стихи посредственных поэтов Каким прозреньем дышат иногда!  </vt:lpstr>
      <vt:lpstr>     У кнігу ўвайшлі выбраныя творы класіка беларускай літаратуры, аднаго з таленавіцейшых беларускіх паэтаў Максіма Багдановіча.      У зборніку прадстаўлена лірыка, пераклады і наследаванні, крытыка і публіцыстыка.</vt:lpstr>
      <vt:lpstr>      Максим Богданович (1891-1917) – белорусский поэт, публицист,  литературовед, переводчик, классик белорусской литературы. Максим Богданович прожил яркую, но очень короткую жизнь и оставил после себя богатое творческое наследие, рассказывающее о людях и времени, в котором они жили.</vt:lpstr>
      <vt:lpstr>Не кувай ты, шэрая зязюля, Сумным гукам у бары; Мо і скажаш, што я жыці буду, Але лепш не гавары. Бо не тое сведчыць маё сэрца, Грудзі хворыя мае; Боль у іх мне душу агартае, Думцы голас падае. Кажа, што нядоўга пажыву я, Што загіну без пары… Прыляці ж тады ты на магілу, Закувай, як у бары.  </vt:lpstr>
      <vt:lpstr>Слайд 19</vt:lpstr>
      <vt:lpstr>      Игорь Северянин (1887 – 1941) – русский поэт, творчество которого относится к Серебряному веку, переводчик. В 1928 году издал в своих переводах антологию за 100 лет. Основал собственное литературное направление – эгофутуризм. Стихи Игоря Северянина переведены почти на все европейские языки.</vt:lpstr>
      <vt:lpstr>Лишь гении доступны для толпы! Но ведь не все же гении – поэты?! Не изменяй намеченной тропы И помни: кто, зачем и где ты. Не пой толпе! Ни для кого не пой! Для песни пой, не размышляя – кстати ль!.. Пусть песнь твоя – мгновенья звук пустой,- Поверь, найдется почитатель. Пусть индивидума клеймит толпа: Она груба, дика, она – невежда. Не льсти же ей: лесть – счастье для раба, А у тебя – в цари надежда… </vt:lpstr>
      <vt:lpstr>      Нестандартное мышление, использование парадоксов, ярких, неожиданных метафор и сравнений, умение объемно видеть и изображать мир вызывают постоянный читательский интерес к творчеству поэта Андрея Вознесенского. В книгу вошли произведения поэта семидесятых годов.</vt:lpstr>
      <vt:lpstr>      Андрей Вознесенский  (1933 – 2010) -  советский и российский поэт, публицист, художник и архитектор. Творческая биография Андрея Вознесенского отмечена выходом многочисленных сборников стихов и поэм, эссе и статей в области искусства и литературы.</vt:lpstr>
      <vt:lpstr>Ты меня на рассвете разбудишь, проводить необутая выйдешь. Ты меня никогда не забудешь.  Ты меня никогда не увидишь. Заслонивши тебя от простуды, я подумаю: «Боже всевышний! Я тебя никогда не забуду. Я тебя никогда не увижу». Эту воду в мурашках запруды, это Адмиралтейство и Биржу я уже никогда не забуду и уже никогда не увижу…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крылЕсли душа родилась атой</dc:title>
  <dc:creator>libr</dc:creator>
  <cp:lastModifiedBy>libr</cp:lastModifiedBy>
  <cp:revision>199</cp:revision>
  <dcterms:created xsi:type="dcterms:W3CDTF">2017-02-09T12:31:43Z</dcterms:created>
  <dcterms:modified xsi:type="dcterms:W3CDTF">2017-03-17T12:41:16Z</dcterms:modified>
</cp:coreProperties>
</file>