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9" r:id="rId8"/>
    <p:sldId id="270" r:id="rId9"/>
    <p:sldId id="264" r:id="rId10"/>
    <p:sldId id="263" r:id="rId11"/>
    <p:sldId id="266" r:id="rId12"/>
    <p:sldId id="267"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Lst>
  <p:sldSz cx="9144000" cy="6858000" type="screen4x3"/>
  <p:notesSz cx="6858000" cy="9144000"/>
  <p:embeddedFontLst>
    <p:embeddedFont>
      <p:font typeface="Monotype Corsiva" pitchFamily="66" charset="0"/>
      <p:italic r:id="rId37"/>
    </p:embeddedFont>
    <p:embeddedFont>
      <p:font typeface="Aquarelle" pitchFamily="66" charset="-52"/>
      <p:regular r:id="rId38"/>
    </p:embeddedFont>
    <p:embeddedFont>
      <p:font typeface="Calibri" pitchFamily="34" charset="0"/>
      <p:regular r:id="rId39"/>
      <p:bold r:id="rId40"/>
      <p:italic r:id="rId41"/>
      <p:boldItalic r:id="rId42"/>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800000"/>
    <a:srgbClr val="A50021"/>
    <a:srgbClr val="99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72310" autoAdjust="0"/>
  </p:normalViewPr>
  <p:slideViewPr>
    <p:cSldViewPr>
      <p:cViewPr>
        <p:scale>
          <a:sx n="70" d="100"/>
          <a:sy n="70" d="100"/>
        </p:scale>
        <p:origin x="-1488" y="-5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0675B-7C7A-4688-975F-8B11051D251E}" type="datetimeFigureOut">
              <a:rPr lang="ru-RU" smtClean="0"/>
              <a:pPr/>
              <a:t>27.10.2016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7ABD0D-1389-438D-B2EC-8D0F683A002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6E7ABD0D-1389-438D-B2EC-8D0F683A0020}" type="slidenum">
              <a:rPr lang="ru-RU" smtClean="0"/>
              <a:pPr/>
              <a:t>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4B8B271-92FD-4EB3-AC05-FA3D6B2BA0EB}" type="datetimeFigureOut">
              <a:rPr lang="ru-RU" smtClean="0"/>
              <a:pPr/>
              <a:t>27.10.2016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7ABBAE-8883-4208-9904-9D403710283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4B8B271-92FD-4EB3-AC05-FA3D6B2BA0EB}" type="datetimeFigureOut">
              <a:rPr lang="ru-RU" smtClean="0"/>
              <a:pPr/>
              <a:t>27.10.2016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7ABBAE-8883-4208-9904-9D403710283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4B8B271-92FD-4EB3-AC05-FA3D6B2BA0EB}" type="datetimeFigureOut">
              <a:rPr lang="ru-RU" smtClean="0"/>
              <a:pPr/>
              <a:t>27.10.2016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7ABBAE-8883-4208-9904-9D403710283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4B8B271-92FD-4EB3-AC05-FA3D6B2BA0EB}" type="datetimeFigureOut">
              <a:rPr lang="ru-RU" smtClean="0"/>
              <a:pPr/>
              <a:t>27.10.2016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7ABBAE-8883-4208-9904-9D403710283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B8B271-92FD-4EB3-AC05-FA3D6B2BA0EB}" type="datetimeFigureOut">
              <a:rPr lang="ru-RU" smtClean="0"/>
              <a:pPr/>
              <a:t>27.10.2016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7ABBAE-8883-4208-9904-9D403710283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4B8B271-92FD-4EB3-AC05-FA3D6B2BA0EB}" type="datetimeFigureOut">
              <a:rPr lang="ru-RU" smtClean="0"/>
              <a:pPr/>
              <a:t>27.10.2016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7ABBAE-8883-4208-9904-9D403710283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4B8B271-92FD-4EB3-AC05-FA3D6B2BA0EB}" type="datetimeFigureOut">
              <a:rPr lang="ru-RU" smtClean="0"/>
              <a:pPr/>
              <a:t>27.10.2016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E7ABBAE-8883-4208-9904-9D403710283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4B8B271-92FD-4EB3-AC05-FA3D6B2BA0EB}" type="datetimeFigureOut">
              <a:rPr lang="ru-RU" smtClean="0"/>
              <a:pPr/>
              <a:t>27.10.2016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E7ABBAE-8883-4208-9904-9D403710283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4B8B271-92FD-4EB3-AC05-FA3D6B2BA0EB}" type="datetimeFigureOut">
              <a:rPr lang="ru-RU" smtClean="0"/>
              <a:pPr/>
              <a:t>27.10.2016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E7ABBAE-8883-4208-9904-9D403710283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4B8B271-92FD-4EB3-AC05-FA3D6B2BA0EB}" type="datetimeFigureOut">
              <a:rPr lang="ru-RU" smtClean="0"/>
              <a:pPr/>
              <a:t>27.10.2016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7ABBAE-8883-4208-9904-9D403710283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4B8B271-92FD-4EB3-AC05-FA3D6B2BA0EB}" type="datetimeFigureOut">
              <a:rPr lang="ru-RU" smtClean="0"/>
              <a:pPr/>
              <a:t>27.10.2016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7ABBAE-8883-4208-9904-9D403710283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B271-92FD-4EB3-AC05-FA3D6B2BA0EB}" type="datetimeFigureOut">
              <a:rPr lang="ru-RU" smtClean="0"/>
              <a:pPr/>
              <a:t>27.10.2016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ABBAE-8883-4208-9904-9D403710283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t="-3000" r="-8000" b="-6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1285852" y="1285860"/>
            <a:ext cx="6357982" cy="3929090"/>
          </a:xfrm>
        </p:spPr>
        <p:txBody>
          <a:bodyPr>
            <a:noAutofit/>
          </a:bodyPr>
          <a:lstStyle/>
          <a:p>
            <a:pPr>
              <a:lnSpc>
                <a:spcPct val="150000"/>
              </a:lnSpc>
            </a:pPr>
            <a:r>
              <a:rPr lang="ru-RU" sz="5900" dirty="0" smtClean="0">
                <a:solidFill>
                  <a:srgbClr val="800000"/>
                </a:solidFill>
                <a:effectLst>
                  <a:outerShdw blurRad="50800" dist="38100" algn="l" rotWithShape="0">
                    <a:prstClr val="black">
                      <a:alpha val="40000"/>
                    </a:prstClr>
                  </a:outerShdw>
                </a:effectLst>
                <a:latin typeface="Monotype Corsiva" pitchFamily="66" charset="0"/>
              </a:rPr>
              <a:t>Медицина в творчестве русских</a:t>
            </a:r>
            <a:r>
              <a:rPr lang="en-US" sz="5900" dirty="0" smtClean="0">
                <a:solidFill>
                  <a:srgbClr val="800000"/>
                </a:solidFill>
                <a:effectLst>
                  <a:outerShdw blurRad="50800" dist="38100" algn="l" rotWithShape="0">
                    <a:prstClr val="black">
                      <a:alpha val="40000"/>
                    </a:prstClr>
                  </a:outerShdw>
                </a:effectLst>
                <a:latin typeface="Monotype Corsiva" pitchFamily="66" charset="0"/>
              </a:rPr>
              <a:t> </a:t>
            </a:r>
            <a:r>
              <a:rPr lang="ru-RU" sz="5900" dirty="0" smtClean="0">
                <a:solidFill>
                  <a:srgbClr val="800000"/>
                </a:solidFill>
                <a:effectLst>
                  <a:outerShdw blurRad="50800" dist="38100" algn="l" rotWithShape="0">
                    <a:prstClr val="black">
                      <a:alpha val="40000"/>
                    </a:prstClr>
                  </a:outerShdw>
                </a:effectLst>
                <a:latin typeface="Monotype Corsiva" pitchFamily="66" charset="0"/>
              </a:rPr>
              <a:t>писателей</a:t>
            </a:r>
            <a:endParaRPr lang="ru-RU" sz="5900" dirty="0">
              <a:solidFill>
                <a:srgbClr val="800000"/>
              </a:solidFill>
              <a:effectLst>
                <a:outerShdw blurRad="50800" dist="38100" algn="l" rotWithShape="0">
                  <a:prstClr val="black">
                    <a:alpha val="40000"/>
                  </a:prstClr>
                </a:outerShdw>
              </a:effectLst>
              <a:latin typeface="Monotype Corsiva"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2050" name="Picture 2" descr="\\172.16.0.2\public\Библиотека\Челпан\Готово\обложка0015.jpg"/>
          <p:cNvPicPr>
            <a:picLocks noChangeAspect="1" noChangeArrowheads="1"/>
          </p:cNvPicPr>
          <p:nvPr/>
        </p:nvPicPr>
        <p:blipFill>
          <a:blip r:embed="rId3" cstate="print">
            <a:lum bright="-10000"/>
          </a:blip>
          <a:srcRect/>
          <a:stretch>
            <a:fillRect/>
          </a:stretch>
        </p:blipFill>
        <p:spPr bwMode="auto">
          <a:xfrm>
            <a:off x="357158" y="785794"/>
            <a:ext cx="3643338" cy="5286412"/>
          </a:xfrm>
          <a:prstGeom prst="rect">
            <a:avLst/>
          </a:prstGeom>
          <a:ln>
            <a:noFill/>
          </a:ln>
          <a:effectLst>
            <a:outerShdw blurRad="292100" dist="139700" dir="2700000" algn="tl" rotWithShape="0">
              <a:srgbClr val="333333">
                <a:alpha val="65000"/>
              </a:srgbClr>
            </a:outerShdw>
          </a:effectLst>
        </p:spPr>
      </p:pic>
      <p:sp>
        <p:nvSpPr>
          <p:cNvPr id="2051" name="Rectangle 3"/>
          <p:cNvSpPr>
            <a:spLocks noChangeArrowheads="1"/>
          </p:cNvSpPr>
          <p:nvPr/>
        </p:nvSpPr>
        <p:spPr bwMode="auto">
          <a:xfrm>
            <a:off x="4643438" y="1000108"/>
            <a:ext cx="407196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84(2Рос=Рус)1</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Ч-563</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Чехов, Антон Павлович. </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Избранные произведения [Текст] / А. П. Чехов. - Минск : Наука и техника, 1983. - 447 с. - (Б-ка отеч</a:t>
            </a:r>
            <a:r>
              <a:rPr lang="ru-RU" sz="1600" b="1" dirty="0" smtClean="0">
                <a:latin typeface="Arial" pitchFamily="34" charset="0"/>
                <a:ea typeface="Times New Roman" pitchFamily="18" charset="0"/>
              </a:rPr>
              <a:t>ественной</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и зарубеж</a:t>
            </a:r>
            <a:r>
              <a:rPr lang="ru-RU" sz="1600" b="1" dirty="0" smtClean="0">
                <a:latin typeface="Arial" pitchFamily="34" charset="0"/>
                <a:ea typeface="Times New Roman" pitchFamily="18" charset="0"/>
              </a:rPr>
              <a:t>ной</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классики).</a:t>
            </a:r>
            <a:endParaRPr kumimoji="0" lang="ru-RU" sz="1600" b="1" i="0" u="none" strike="noStrike" cap="none" normalizeH="0" baseline="0" dirty="0" smtClean="0">
              <a:ln>
                <a:noFill/>
              </a:ln>
              <a:solidFill>
                <a:schemeClr val="tx1"/>
              </a:solidFill>
              <a:effectLst/>
              <a:latin typeface="Arial" pitchFamily="34" charset="0"/>
            </a:endParaRPr>
          </a:p>
        </p:txBody>
      </p:sp>
      <p:sp>
        <p:nvSpPr>
          <p:cNvPr id="2052" name="Rectangle 4"/>
          <p:cNvSpPr>
            <a:spLocks noChangeArrowheads="1"/>
          </p:cNvSpPr>
          <p:nvPr/>
        </p:nvSpPr>
        <p:spPr bwMode="auto">
          <a:xfrm rot="10800000" flipV="1">
            <a:off x="4643438" y="3166790"/>
            <a:ext cx="3571900" cy="272382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900" b="1" i="1" u="none" strike="noStrike" cap="none" normalizeH="0" baseline="0" dirty="0" smtClean="0">
                <a:ln>
                  <a:noFill/>
                </a:ln>
                <a:solidFill>
                  <a:schemeClr val="tx1"/>
                </a:solidFill>
                <a:effectLst/>
                <a:ea typeface="Times New Roman" pitchFamily="18" charset="0"/>
              </a:rPr>
              <a:t>В рассказах А. П. Чехов с огромной выразительностью передает атмосферу времени, высмеивает дух лакейства, угодничества, чинопочитания, отражает реальное соотношение между людьми в мире социальной несправедливости.</a:t>
            </a:r>
            <a:endParaRPr kumimoji="0" lang="ru-RU" sz="1900" b="1" i="1"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142852"/>
            <a:ext cx="8572560" cy="6429420"/>
          </a:xfrm>
        </p:spPr>
        <p:txBody>
          <a:bodyPr>
            <a:normAutofit/>
          </a:bodyPr>
          <a:lstStyle/>
          <a:p>
            <a:pPr algn="l"/>
            <a:r>
              <a:rPr lang="ru-RU" sz="2800" b="1" i="1" dirty="0" smtClean="0">
                <a:solidFill>
                  <a:srgbClr val="000066"/>
                </a:solidFill>
              </a:rPr>
              <a:t>       В. В. Вересаев </a:t>
            </a:r>
            <a:r>
              <a:rPr lang="ru-RU" sz="2000" b="1" i="1" dirty="0" smtClean="0">
                <a:solidFill>
                  <a:srgbClr val="000066"/>
                </a:solidFill>
              </a:rPr>
              <a:t>вошел в историю прежде всего как писатель , автор знаменитых «Записок врача». Почему Вересаев, успешно закончив историко-филологический факультет, перешел на медицинский? В своих «Воспоминаниях» писатель объясняет свое поступление на медицинский факультет влечением к наукам точным и знаниям реальным, а главное желанием стать писателем, а писатель, по его мнению, должен хорошо знать человека как в здоровом состоянии, так и во время болезни. Медицина, - указывал он, - теснейшим образом и многообразными путями связана с человеком и требует к себе очень большого внимания; наскоком кое-как изучать ее нельзя. Я верю в медицину, - утверждает Вересаев устами героя «Записок врача», - хотя знаю, что во многом она бессильна, многого не знает. Что же, надо, следовательно, учиться, набираться опыта и знаний.</a:t>
            </a:r>
            <a:br>
              <a:rPr lang="ru-RU" sz="2000" b="1" i="1" dirty="0" smtClean="0">
                <a:solidFill>
                  <a:srgbClr val="000066"/>
                </a:solidFill>
              </a:rPr>
            </a:br>
            <a:r>
              <a:rPr lang="ru-RU" sz="2000" b="1" i="1" dirty="0" smtClean="0">
                <a:solidFill>
                  <a:srgbClr val="000066"/>
                </a:solidFill>
              </a:rPr>
              <a:t>       Писатель большой общественной совести, откликавшийся в своих произведениях на острые вопросы современности, поднимает в «Записках врача» волновавшие его проблемы врачебной этики и морального облика врача. Многие годы жизни  В. В. Вересаева были посвящены медицинской деятельности, в которой он проявил себя как компетентный самоотверженный врач и общественный деятель, отстаивающий права пациентов и врачей.</a:t>
            </a:r>
            <a:endParaRPr lang="ru-RU" sz="2000" b="1" i="1" dirty="0">
              <a:solidFill>
                <a:srgbClr val="000066"/>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5602" name="Picture 2" descr="D:\Мои документы\Мои рисунки\pic9_l.jpg"/>
          <p:cNvPicPr>
            <a:picLocks noChangeAspect="1" noChangeArrowheads="1"/>
          </p:cNvPicPr>
          <p:nvPr/>
        </p:nvPicPr>
        <p:blipFill>
          <a:blip r:embed="rId3"/>
          <a:srcRect/>
          <a:stretch>
            <a:fillRect/>
          </a:stretch>
        </p:blipFill>
        <p:spPr bwMode="auto">
          <a:xfrm>
            <a:off x="857224" y="1285860"/>
            <a:ext cx="7429552" cy="421484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26626" name="Picture 2" descr="\\172.16.0.2\public\Библиотека\Челпан\Готово\обложка0017.jpg"/>
          <p:cNvPicPr>
            <a:picLocks noChangeAspect="1" noChangeArrowheads="1"/>
          </p:cNvPicPr>
          <p:nvPr/>
        </p:nvPicPr>
        <p:blipFill>
          <a:blip r:embed="rId3" cstate="print">
            <a:lum bright="-10000" contrast="20000"/>
          </a:blip>
          <a:srcRect/>
          <a:stretch>
            <a:fillRect/>
          </a:stretch>
        </p:blipFill>
        <p:spPr bwMode="auto">
          <a:xfrm>
            <a:off x="357158" y="714356"/>
            <a:ext cx="3714776" cy="5357850"/>
          </a:xfrm>
          <a:prstGeom prst="rect">
            <a:avLst/>
          </a:prstGeom>
          <a:ln>
            <a:noFill/>
          </a:ln>
          <a:effectLst>
            <a:outerShdw blurRad="292100" dist="139700" dir="2700000" algn="tl" rotWithShape="0">
              <a:srgbClr val="333333">
                <a:alpha val="65000"/>
              </a:srgbClr>
            </a:outerShdw>
          </a:effectLst>
        </p:spPr>
      </p:pic>
      <p:sp>
        <p:nvSpPr>
          <p:cNvPr id="26627" name="Rectangle 3"/>
          <p:cNvSpPr>
            <a:spLocks noChangeArrowheads="1"/>
          </p:cNvSpPr>
          <p:nvPr/>
        </p:nvSpPr>
        <p:spPr bwMode="auto">
          <a:xfrm>
            <a:off x="4429124" y="785794"/>
            <a:ext cx="4429156"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83.3(2Рос=Рус)1</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Г29</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Гейзер,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Исай</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Моисеевич. </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В. В. Вересаев писатель-врач [Текст] / И. М. Гейзер. - Москва :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Медгиз</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1957. - 145 с.</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ru-RU" sz="1600" b="1" dirty="0" smtClean="0">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Arial" pitchFamily="34" charset="0"/>
              </a:rPr>
              <a:t>     </a:t>
            </a:r>
            <a:r>
              <a:rPr kumimoji="0" lang="ru-RU" b="1" i="1" u="none" strike="noStrike" cap="none" normalizeH="0" baseline="0" dirty="0" smtClean="0">
                <a:ln>
                  <a:noFill/>
                </a:ln>
                <a:solidFill>
                  <a:schemeClr val="tx1"/>
                </a:solidFill>
                <a:effectLst/>
              </a:rPr>
              <a:t>В книге две части. В первой – дан краткий очерк жизни и творческой деятельности писателя процесс формирования его мировоззрения, его взглядов, получивших отражение в художественных произведениях. Вторая часть содержит характеристику Вересаева-врача. Здесь основное внимание отведено</a:t>
            </a:r>
            <a:r>
              <a:rPr kumimoji="0" lang="ru-RU" b="1" i="1" u="none" strike="noStrike" cap="none" normalizeH="0" dirty="0" smtClean="0">
                <a:ln>
                  <a:noFill/>
                </a:ln>
                <a:solidFill>
                  <a:schemeClr val="tx1"/>
                </a:solidFill>
                <a:effectLst/>
              </a:rPr>
              <a:t> врачебным взглядам писателя, его философски-этическим раздумьям. Отдельная глава посвящена спорам, вызванным появлением «Записок врача».</a:t>
            </a:r>
            <a:endParaRPr kumimoji="0" lang="ru-RU" b="1" i="1"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29698" name="Picture 2" descr="\\172.16.0.2\public\Библиотека\Челпан\Готово\обложка0018.jpg"/>
          <p:cNvPicPr>
            <a:picLocks noChangeAspect="1" noChangeArrowheads="1"/>
          </p:cNvPicPr>
          <p:nvPr/>
        </p:nvPicPr>
        <p:blipFill>
          <a:blip r:embed="rId3" cstate="print">
            <a:lum bright="-10000" contrast="20000"/>
          </a:blip>
          <a:srcRect/>
          <a:stretch>
            <a:fillRect/>
          </a:stretch>
        </p:blipFill>
        <p:spPr bwMode="auto">
          <a:xfrm>
            <a:off x="357158" y="642918"/>
            <a:ext cx="3714776" cy="5500726"/>
          </a:xfrm>
          <a:prstGeom prst="rect">
            <a:avLst/>
          </a:prstGeom>
          <a:ln>
            <a:noFill/>
          </a:ln>
          <a:effectLst>
            <a:outerShdw blurRad="292100" dist="139700" dir="2700000" algn="tl" rotWithShape="0">
              <a:srgbClr val="333333">
                <a:alpha val="65000"/>
              </a:srgbClr>
            </a:outerShdw>
          </a:effectLst>
        </p:spPr>
      </p:pic>
      <p:sp>
        <p:nvSpPr>
          <p:cNvPr id="29699" name="Rectangle 3"/>
          <p:cNvSpPr>
            <a:spLocks noChangeArrowheads="1"/>
          </p:cNvSpPr>
          <p:nvPr/>
        </p:nvSpPr>
        <p:spPr bwMode="auto">
          <a:xfrm>
            <a:off x="4786314" y="1000108"/>
            <a:ext cx="3429024"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84(2Рос=Рус)1</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В315</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Вересаев,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Викентий</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Викентьевич</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Повести [Текст] ; Рассказы / В. В. Вересаев ; сост. Н. Н. Акоповой. - Москва : Правда, 1980. - 399 с.</a:t>
            </a:r>
            <a:endParaRPr kumimoji="0" lang="ru-RU" sz="1600" b="1" i="0" u="none" strike="noStrike" cap="none" normalizeH="0" baseline="0" dirty="0" smtClean="0">
              <a:ln>
                <a:noFill/>
              </a:ln>
              <a:solidFill>
                <a:schemeClr val="tx1"/>
              </a:solidFill>
              <a:effectLst/>
              <a:latin typeface="Arial" pitchFamily="34" charset="0"/>
            </a:endParaRPr>
          </a:p>
        </p:txBody>
      </p:sp>
      <p:sp>
        <p:nvSpPr>
          <p:cNvPr id="29700" name="Rectangle 4"/>
          <p:cNvSpPr>
            <a:spLocks noChangeArrowheads="1"/>
          </p:cNvSpPr>
          <p:nvPr/>
        </p:nvSpPr>
        <p:spPr bwMode="auto">
          <a:xfrm rot="10800000" flipV="1">
            <a:off x="4786314" y="3392998"/>
            <a:ext cx="3643338" cy="230832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tx1"/>
                </a:solidFill>
                <a:effectLst/>
                <a:ea typeface="Times New Roman" pitchFamily="18" charset="0"/>
              </a:rPr>
              <a:t>В сборник произведений известного русского советского писателя В. В. Вересаева (1867—1945) вошли избранные повести—«Без дороги» (1894), «Поветрие» (1897), «Два конца» (1899—1903) и рассказы периода 1887—1945 годов.</a:t>
            </a:r>
            <a:endParaRPr kumimoji="0" lang="ru-RU" b="1" i="1"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4638"/>
            <a:ext cx="8715436" cy="6226196"/>
          </a:xfrm>
        </p:spPr>
        <p:txBody>
          <a:bodyPr>
            <a:normAutofit fontScale="90000"/>
          </a:bodyPr>
          <a:lstStyle/>
          <a:p>
            <a:pPr algn="l"/>
            <a:r>
              <a:rPr lang="ru-RU" sz="2000" b="1" i="1" dirty="0" smtClean="0">
                <a:solidFill>
                  <a:srgbClr val="000066"/>
                </a:solidFill>
              </a:rPr>
              <a:t>       Влияние </a:t>
            </a:r>
            <a:r>
              <a:rPr lang="ru-RU" sz="2700" b="1" i="1" dirty="0" smtClean="0">
                <a:solidFill>
                  <a:srgbClr val="000066"/>
                </a:solidFill>
              </a:rPr>
              <a:t>Л. Н. Толстого </a:t>
            </a:r>
            <a:r>
              <a:rPr lang="ru-RU" sz="2000" b="1" i="1" dirty="0" smtClean="0">
                <a:solidFill>
                  <a:srgbClr val="000066"/>
                </a:solidFill>
              </a:rPr>
              <a:t>на литературу и на общество в целом необозримо и потому не поддается определению. Лев Николаевич пытался понять связь между душой и телом, что во все времена существования медицины является главной проблемой. Устами своих героев, страдавших от самых различных «телесных» или «душевных» недугов, Л. Н. Толстой правдиво и ярко изобразил состояние врачебного дела в России и этим внес неоценимый вклад в сокровищницу современной деонтологии. Обладая феноменальной способностью к пристальному изучению окружающего, Л. Н. Толстой и сейчас продолжает удивлять  будущих медицинских специалистов глубиной восприятия и обобщения болезненных состояний человека. Не только различные болезни, но даже одни и те же страдания, развивавшиеся у разных героев Толстого, отличались индивидуальными проявлениями. Это видно те только в «Смерти Ивана Ильича», но и в болезни Наташи Ростовой, и в недомоганиях Кити </a:t>
            </a:r>
            <a:r>
              <a:rPr lang="ru-RU" sz="2000" b="1" i="1" dirty="0" err="1" smtClean="0">
                <a:solidFill>
                  <a:srgbClr val="000066"/>
                </a:solidFill>
              </a:rPr>
              <a:t>Щербацкой</a:t>
            </a:r>
            <a:r>
              <a:rPr lang="ru-RU" sz="2000" b="1" i="1" dirty="0" smtClean="0">
                <a:solidFill>
                  <a:srgbClr val="000066"/>
                </a:solidFill>
              </a:rPr>
              <a:t>, и в тяжких страданиях Анны Карениной.</a:t>
            </a:r>
            <a:br>
              <a:rPr lang="ru-RU" sz="2000" b="1" i="1" dirty="0" smtClean="0">
                <a:solidFill>
                  <a:srgbClr val="000066"/>
                </a:solidFill>
              </a:rPr>
            </a:br>
            <a:r>
              <a:rPr lang="ru-RU" sz="2000" b="1" i="1" dirty="0" smtClean="0">
                <a:solidFill>
                  <a:srgbClr val="000066"/>
                </a:solidFill>
              </a:rPr>
              <a:t>       Л. Н. Толстой глубоко осветил вопросы отношений врача и больного. К этим психологически сложнейшим вопросам Л. Н. Толстой обращался неоднократно и наиболее полно изложил их в романах «Война и мир» и «Анна Каренина».</a:t>
            </a:r>
            <a:br>
              <a:rPr lang="ru-RU" sz="2000" b="1" i="1" dirty="0" smtClean="0">
                <a:solidFill>
                  <a:srgbClr val="000066"/>
                </a:solidFill>
              </a:rPr>
            </a:br>
            <a:r>
              <a:rPr lang="ru-RU" sz="2000" b="1" i="1" dirty="0" smtClean="0">
                <a:solidFill>
                  <a:srgbClr val="000066"/>
                </a:solidFill>
              </a:rPr>
              <a:t>       Л. Н. Толстой придает первостепенное значение взаимоотношениям между врачом и больным. Поиски «ключей» к сердцу больного человека и изучение художественного наследия Л. Н. Толстого могут облегчить и направить этот процесс в нужную сторону – </a:t>
            </a:r>
            <a:r>
              <a:rPr lang="ru-RU" sz="2000" b="1" i="1" dirty="0" err="1" smtClean="0">
                <a:solidFill>
                  <a:srgbClr val="000066"/>
                </a:solidFill>
              </a:rPr>
              <a:t>сторону</a:t>
            </a:r>
            <a:r>
              <a:rPr lang="ru-RU" sz="2000" b="1" i="1" dirty="0" smtClean="0">
                <a:solidFill>
                  <a:srgbClr val="000066"/>
                </a:solidFill>
              </a:rPr>
              <a:t> милосердия, понимания и поддержки.</a:t>
            </a:r>
            <a:endParaRPr lang="ru-RU" sz="2000" b="1" i="1" dirty="0">
              <a:solidFill>
                <a:srgbClr val="000066"/>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descr="D:\Мои документы\Мои рисунки\L.N.Tolstoy.jpg"/>
          <p:cNvPicPr>
            <a:picLocks noChangeAspect="1" noChangeArrowheads="1"/>
          </p:cNvPicPr>
          <p:nvPr/>
        </p:nvPicPr>
        <p:blipFill>
          <a:blip r:embed="rId3"/>
          <a:srcRect/>
          <a:stretch>
            <a:fillRect/>
          </a:stretch>
        </p:blipFill>
        <p:spPr bwMode="auto">
          <a:xfrm>
            <a:off x="1928794" y="1000109"/>
            <a:ext cx="5214974" cy="478634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4429124" y="285728"/>
            <a:ext cx="4429156"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Arial" pitchFamily="34" charset="0"/>
                <a:ea typeface="Times New Roman" pitchFamily="18" charset="0"/>
              </a:rPr>
              <a:t/>
            </a:r>
            <a:br>
              <a:rPr kumimoji="0" lang="ru-RU" sz="12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83.3(2Рос=Рус)1</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П602</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Порудоминский</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Владимир Ильич. </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Если буду жив, или Лев Толстой в пространстве медицины [Текст] / Владимир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Порудоминский</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 Санкт-Петербург :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Алетейя</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2014. - 373, [2] с. - (Русское зарубежье. Коллекция поэзии и прозы).</a:t>
            </a:r>
            <a:endParaRPr kumimoji="0" lang="ru-RU" sz="1600" b="1" i="0" u="none" strike="noStrike" cap="none" normalizeH="0" baseline="0" dirty="0" smtClean="0">
              <a:ln>
                <a:noFill/>
              </a:ln>
              <a:solidFill>
                <a:schemeClr val="tx1"/>
              </a:solidFill>
              <a:effectLst/>
              <a:latin typeface="Arial" pitchFamily="34" charset="0"/>
            </a:endParaRPr>
          </a:p>
        </p:txBody>
      </p:sp>
      <p:pic>
        <p:nvPicPr>
          <p:cNvPr id="2050" name="Picture 2" descr="\\172.16.0.2\public\Библиотека\Челпан\Готово\обложка0020.jpg"/>
          <p:cNvPicPr>
            <a:picLocks noChangeAspect="1" noChangeArrowheads="1"/>
          </p:cNvPicPr>
          <p:nvPr/>
        </p:nvPicPr>
        <p:blipFill>
          <a:blip r:embed="rId3" cstate="print">
            <a:lum bright="-10000" contrast="20000"/>
          </a:blip>
          <a:srcRect/>
          <a:stretch>
            <a:fillRect/>
          </a:stretch>
        </p:blipFill>
        <p:spPr bwMode="auto">
          <a:xfrm>
            <a:off x="285719" y="642918"/>
            <a:ext cx="3786215" cy="5500726"/>
          </a:xfrm>
          <a:prstGeom prst="rect">
            <a:avLst/>
          </a:prstGeom>
          <a:ln>
            <a:noFill/>
          </a:ln>
          <a:effectLst>
            <a:outerShdw blurRad="292100" dist="139700" dir="2700000" algn="tl" rotWithShape="0">
              <a:srgbClr val="333333">
                <a:alpha val="65000"/>
              </a:srgbClr>
            </a:outerShdw>
          </a:effectLst>
        </p:spPr>
      </p:pic>
      <p:sp>
        <p:nvSpPr>
          <p:cNvPr id="2051" name="Rectangle 3"/>
          <p:cNvSpPr>
            <a:spLocks noChangeArrowheads="1"/>
          </p:cNvSpPr>
          <p:nvPr/>
        </p:nvSpPr>
        <p:spPr bwMode="auto">
          <a:xfrm rot="10800000" flipV="1">
            <a:off x="4500562" y="2954208"/>
            <a:ext cx="4357718" cy="349326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tab pos="1762125" algn="l"/>
              </a:tabLst>
            </a:pPr>
            <a:r>
              <a:rPr kumimoji="0" lang="ru-RU" sz="1700" b="1" i="1" u="none" strike="noStrike" cap="none" normalizeH="0" baseline="0" dirty="0" smtClean="0">
                <a:ln>
                  <a:noFill/>
                </a:ln>
                <a:solidFill>
                  <a:schemeClr val="tx1"/>
                </a:solidFill>
                <a:effectLst/>
                <a:ea typeface="Times New Roman" pitchFamily="18" charset="0"/>
              </a:rPr>
              <a:t>Это книга писателя-биографа - не врача, книга не столько о медицине - о всей жизни Льва Толстого, от рождения «в Ясной Поляне на кожаном диване» до последних минут на прежде мало кому ведомой железнодорожной станции, по прибытии на которую, он, всемирно известный, объявил себя «пассажиром поезда № 12». Книга о счастливых и горестных днях его жизни, о его работе, духовных исканиях, любви, семье... И - о медицине.</a:t>
            </a:r>
            <a:endParaRPr kumimoji="0" lang="ru-RU" sz="1700" b="1" i="1"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tab pos="1762125" algn="l"/>
              </a:tabLst>
            </a:pPr>
            <a:endParaRPr kumimoji="0" lang="ru-RU" sz="1700" b="1" i="1"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32770" name="Picture 2" descr="\\172.16.0.2\public\Библиотека\Челпан\Готово\обложка0022.jpg"/>
          <p:cNvPicPr>
            <a:picLocks noChangeAspect="1" noChangeArrowheads="1"/>
          </p:cNvPicPr>
          <p:nvPr/>
        </p:nvPicPr>
        <p:blipFill>
          <a:blip r:embed="rId3" cstate="print">
            <a:lum bright="-10000" contrast="20000"/>
          </a:blip>
          <a:srcRect/>
          <a:stretch>
            <a:fillRect/>
          </a:stretch>
        </p:blipFill>
        <p:spPr bwMode="auto">
          <a:xfrm>
            <a:off x="357157" y="714356"/>
            <a:ext cx="3714777" cy="5357850"/>
          </a:xfrm>
          <a:prstGeom prst="rect">
            <a:avLst/>
          </a:prstGeom>
          <a:ln>
            <a:noFill/>
          </a:ln>
          <a:effectLst>
            <a:outerShdw blurRad="292100" dist="139700" dir="2700000" algn="tl" rotWithShape="0">
              <a:srgbClr val="333333">
                <a:alpha val="65000"/>
              </a:srgbClr>
            </a:outerShdw>
          </a:effectLst>
        </p:spPr>
      </p:pic>
      <p:sp>
        <p:nvSpPr>
          <p:cNvPr id="32771" name="Rectangle 3"/>
          <p:cNvSpPr>
            <a:spLocks noChangeArrowheads="1"/>
          </p:cNvSpPr>
          <p:nvPr/>
        </p:nvSpPr>
        <p:spPr bwMode="auto">
          <a:xfrm>
            <a:off x="4357686" y="714356"/>
            <a:ext cx="407196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84(2Рос=Рус)1</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Т53</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Толстой, Лев Николаевич. </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Повести [Текст] / Л. Н. Толстой ; вступит. статья С. Залыгина ; сост. и примеч. Н. Акоповой. - Москва : Сов. Россия, 1978. - 480 с.</a:t>
            </a:r>
            <a:endParaRPr kumimoji="0" lang="ru-RU" sz="1600" b="1" i="0" u="none" strike="noStrike" cap="none" normalizeH="0" baseline="0" dirty="0" smtClean="0">
              <a:ln>
                <a:noFill/>
              </a:ln>
              <a:solidFill>
                <a:schemeClr val="tx1"/>
              </a:solidFill>
              <a:effectLst/>
              <a:latin typeface="Arial" pitchFamily="34" charset="0"/>
            </a:endParaRPr>
          </a:p>
        </p:txBody>
      </p:sp>
      <p:sp>
        <p:nvSpPr>
          <p:cNvPr id="32772" name="Rectangle 4"/>
          <p:cNvSpPr>
            <a:spLocks noChangeArrowheads="1"/>
          </p:cNvSpPr>
          <p:nvPr/>
        </p:nvSpPr>
        <p:spPr bwMode="auto">
          <a:xfrm rot="10800000" flipV="1">
            <a:off x="4429124" y="2716843"/>
            <a:ext cx="4500594" cy="341632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tx1"/>
                </a:solidFill>
                <a:effectLst/>
                <a:ea typeface="Times New Roman" pitchFamily="18" charset="0"/>
              </a:rPr>
              <a:t>Настоящее издание приурочено к знаменательной дате: 9 сентября 1978 года исполняется 150 лет со дня рождения Л. Н. Толстого.</a:t>
            </a:r>
            <a:endParaRPr kumimoji="0" lang="ru-RU" b="1" i="1"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tx1"/>
                </a:solidFill>
                <a:effectLst/>
                <a:ea typeface="Times New Roman" pitchFamily="18" charset="0"/>
              </a:rPr>
              <a:t>В сборник вошли шесть повестей: «Казаки», «</a:t>
            </a:r>
            <a:r>
              <a:rPr kumimoji="0" lang="ru-RU" b="1" i="1" u="none" strike="noStrike" cap="none" normalizeH="0" baseline="0" dirty="0" err="1" smtClean="0">
                <a:ln>
                  <a:noFill/>
                </a:ln>
                <a:solidFill>
                  <a:schemeClr val="tx1"/>
                </a:solidFill>
                <a:effectLst/>
                <a:ea typeface="Times New Roman" pitchFamily="18" charset="0"/>
              </a:rPr>
              <a:t>Поликушка</a:t>
            </a:r>
            <a:r>
              <a:rPr kumimoji="0" lang="ru-RU" b="1" i="1" u="none" strike="noStrike" cap="none" normalizeH="0" baseline="0" dirty="0" smtClean="0">
                <a:ln>
                  <a:noFill/>
                </a:ln>
                <a:solidFill>
                  <a:schemeClr val="tx1"/>
                </a:solidFill>
                <a:effectLst/>
                <a:ea typeface="Times New Roman" pitchFamily="18" charset="0"/>
              </a:rPr>
              <a:t>», «</a:t>
            </a:r>
            <a:r>
              <a:rPr kumimoji="0" lang="ru-RU" b="1" i="1" u="none" strike="noStrike" cap="none" normalizeH="0" baseline="0" dirty="0" err="1" smtClean="0">
                <a:ln>
                  <a:noFill/>
                </a:ln>
                <a:solidFill>
                  <a:schemeClr val="tx1"/>
                </a:solidFill>
                <a:effectLst/>
                <a:ea typeface="Times New Roman" pitchFamily="18" charset="0"/>
              </a:rPr>
              <a:t>Холстомер</a:t>
            </a:r>
            <a:r>
              <a:rPr kumimoji="0" lang="ru-RU" b="1" i="1" u="none" strike="noStrike" cap="none" normalizeH="0" baseline="0" dirty="0" smtClean="0">
                <a:ln>
                  <a:noFill/>
                </a:ln>
                <a:solidFill>
                  <a:schemeClr val="tx1"/>
                </a:solidFill>
                <a:effectLst/>
                <a:ea typeface="Times New Roman" pitchFamily="18" charset="0"/>
              </a:rPr>
              <a:t>», «Смерть Ивана Ильича»</a:t>
            </a:r>
            <a:r>
              <a:rPr lang="ru-RU" b="1" i="1" dirty="0" smtClean="0">
                <a:ea typeface="Times New Roman" pitchFamily="18" charset="0"/>
              </a:rPr>
              <a:t>,</a:t>
            </a:r>
            <a:r>
              <a:rPr kumimoji="0" lang="ru-RU" b="1" i="1" u="none" strike="noStrike" cap="none" normalizeH="0" baseline="0" dirty="0" smtClean="0">
                <a:ln>
                  <a:noFill/>
                </a:ln>
                <a:solidFill>
                  <a:schemeClr val="tx1"/>
                </a:solidFill>
                <a:effectLst/>
                <a:ea typeface="Times New Roman" pitchFamily="18" charset="0"/>
              </a:rPr>
              <a:t> «Хозяин и работник» и «Хаджи-Мурат». Написанные Толстым в разные годы (1863—1904), эти повести отражают важнейшие этапы творческого пути великого писателя.</a:t>
            </a:r>
            <a:endParaRPr kumimoji="0" lang="ru-RU" b="1" i="1"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4638"/>
            <a:ext cx="8715436" cy="6369072"/>
          </a:xfrm>
        </p:spPr>
        <p:txBody>
          <a:bodyPr>
            <a:normAutofit/>
          </a:bodyPr>
          <a:lstStyle/>
          <a:p>
            <a:pPr algn="l"/>
            <a:r>
              <a:rPr lang="ru-RU" sz="1800" b="1" i="1" dirty="0" smtClean="0">
                <a:solidFill>
                  <a:srgbClr val="000066"/>
                </a:solidFill>
              </a:rPr>
              <a:t>       Жизнь </a:t>
            </a:r>
            <a:r>
              <a:rPr lang="ru-RU" sz="2400" b="1" i="1" dirty="0" smtClean="0">
                <a:solidFill>
                  <a:srgbClr val="000066"/>
                </a:solidFill>
              </a:rPr>
              <a:t>Владимира Ивановича Даля </a:t>
            </a:r>
            <a:r>
              <a:rPr lang="ru-RU" sz="1800" b="1" i="1" dirty="0" smtClean="0">
                <a:solidFill>
                  <a:srgbClr val="000066"/>
                </a:solidFill>
              </a:rPr>
              <a:t>настолько разнообразна  и замечательна, что ее хватило бы с лихвой на несколько интересных биографий: морской офицер, врач, ответственный чиновник, натуралист, писатель, ученый-языковед…Такие крутые переломы деятельности для другого человека могли быть губительными, но Далю шли на пользу. Расширялся круг его контактов с людьми, разностороннее становились знания, богаче жизненный опыт. Склонность к лингвистике и врачеванию у Владимира Ивановича была генетическая: его отец, работая при дворе Екатерины </a:t>
            </a:r>
            <a:r>
              <a:rPr lang="en-US" sz="1800" b="1" i="1" dirty="0" smtClean="0">
                <a:solidFill>
                  <a:srgbClr val="000066"/>
                </a:solidFill>
              </a:rPr>
              <a:t>II</a:t>
            </a:r>
            <a:r>
              <a:rPr lang="ru-RU" sz="1800" b="1" i="1" dirty="0" smtClean="0">
                <a:solidFill>
                  <a:srgbClr val="000066"/>
                </a:solidFill>
              </a:rPr>
              <a:t>, вдруг оставил должность, чтобы получить медицинское образование.</a:t>
            </a:r>
            <a:br>
              <a:rPr lang="ru-RU" sz="1800" b="1" i="1" dirty="0" smtClean="0">
                <a:solidFill>
                  <a:srgbClr val="000066"/>
                </a:solidFill>
              </a:rPr>
            </a:br>
            <a:r>
              <a:rPr lang="ru-RU" sz="1800" b="1" i="1" dirty="0" smtClean="0">
                <a:solidFill>
                  <a:srgbClr val="000066"/>
                </a:solidFill>
              </a:rPr>
              <a:t>       Медицинская специальность – одна из самых насыщенных медицинскими контактами. Немалое количество слов, пословиц и поговорок Владимир Иванович «подслушал» у своих пациентов. Кроме того, медицина и близкие к ней биология и естествознание получили широкое отражение на страницах словаря, без чего он утратил бы свою энциклопедическую полноту. Владимир Иванович Даль прожил долгую жизнь, он один выполнил то, что не под силу целому институту, даже не по количеству ученых, а по разнообразию знаний. </a:t>
            </a:r>
            <a:br>
              <a:rPr lang="ru-RU" sz="1800" b="1" i="1" dirty="0" smtClean="0">
                <a:solidFill>
                  <a:srgbClr val="000066"/>
                </a:solidFill>
              </a:rPr>
            </a:br>
            <a:r>
              <a:rPr lang="ru-RU" sz="1800" b="1" i="1" dirty="0" smtClean="0">
                <a:solidFill>
                  <a:srgbClr val="000066"/>
                </a:solidFill>
              </a:rPr>
              <a:t>       Самым великим достижением Даля, несомненно, является созданный им словарь: «Я любил отчизну свою и принес ей должную крупицу по силам». Кроме того, он изучал флору и фауну, написав книги по этим темам. Он был одним из основателей Русского географического общества. При этом он постоянно занимался врачеванием, участвовал в научных экспериментах, проводил опыты на себе.</a:t>
            </a:r>
            <a:endParaRPr lang="ru-RU" sz="1800" b="1" i="1" dirty="0">
              <a:solidFill>
                <a:srgbClr val="000066"/>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642918"/>
            <a:ext cx="8072494" cy="2214578"/>
          </a:xfrm>
        </p:spPr>
        <p:txBody>
          <a:bodyPr>
            <a:normAutofit fontScale="90000"/>
          </a:bodyPr>
          <a:lstStyle/>
          <a:p>
            <a:pPr marL="627063" algn="l"/>
            <a:r>
              <a:rPr lang="ru-RU" sz="3200" b="1" dirty="0" smtClean="0">
                <a:solidFill>
                  <a:srgbClr val="000066"/>
                </a:solidFill>
                <a:latin typeface="Aquarelle" pitchFamily="66" charset="-52"/>
              </a:rPr>
              <a:t>   П</a:t>
            </a:r>
            <a:r>
              <a:rPr lang="ru-RU" sz="3200" b="1" i="1" dirty="0" smtClean="0">
                <a:solidFill>
                  <a:srgbClr val="000066"/>
                </a:solidFill>
              </a:rPr>
              <a:t>рофессия врача, медицина, как и литература, подвиг. Она требует самоотверженности, чистоты души и помыслов. Не всякий способен на это.</a:t>
            </a:r>
            <a:r>
              <a:rPr lang="en-US" sz="100" b="1" i="1" dirty="0" smtClean="0">
                <a:solidFill>
                  <a:srgbClr val="000066"/>
                </a:solidFill>
              </a:rPr>
              <a:t/>
            </a:r>
            <a:br>
              <a:rPr lang="en-US" sz="100" b="1" i="1" dirty="0" smtClean="0">
                <a:solidFill>
                  <a:srgbClr val="000066"/>
                </a:solidFill>
              </a:rPr>
            </a:br>
            <a:r>
              <a:rPr lang="ru-RU" sz="800" b="1" i="1" dirty="0" smtClean="0">
                <a:solidFill>
                  <a:srgbClr val="000066"/>
                </a:solidFill>
              </a:rPr>
              <a:t/>
            </a:r>
            <a:br>
              <a:rPr lang="ru-RU" sz="800" b="1" i="1" dirty="0" smtClean="0">
                <a:solidFill>
                  <a:srgbClr val="000066"/>
                </a:solidFill>
              </a:rPr>
            </a:br>
            <a:r>
              <a:rPr lang="ru-RU" sz="800" b="1" i="1" dirty="0" smtClean="0">
                <a:solidFill>
                  <a:srgbClr val="000066"/>
                </a:solidFill>
              </a:rPr>
              <a:t>	</a:t>
            </a:r>
            <a:r>
              <a:rPr lang="ru-RU" sz="3200" b="1" i="1" dirty="0" smtClean="0">
                <a:solidFill>
                  <a:srgbClr val="000066"/>
                </a:solidFill>
              </a:rPr>
              <a:t>				      </a:t>
            </a:r>
            <a:r>
              <a:rPr lang="ru-RU" sz="3200" b="1" dirty="0" smtClean="0">
                <a:solidFill>
                  <a:srgbClr val="000066"/>
                </a:solidFill>
                <a:latin typeface="Aquarelle" pitchFamily="66" charset="-52"/>
              </a:rPr>
              <a:t>А. П. Чехов</a:t>
            </a:r>
            <a:endParaRPr lang="ru-RU" sz="3200" b="1" dirty="0">
              <a:solidFill>
                <a:srgbClr val="000066"/>
              </a:solidFill>
              <a:latin typeface="Aquarelle" pitchFamily="66" charset="-52"/>
            </a:endParaRPr>
          </a:p>
        </p:txBody>
      </p:sp>
      <p:pic>
        <p:nvPicPr>
          <p:cNvPr id="1026" name="Picture 2" descr="D:\Мои документы\Мои рисунки\connector2.php.jpg"/>
          <p:cNvPicPr>
            <a:picLocks noChangeAspect="1" noChangeArrowheads="1"/>
          </p:cNvPicPr>
          <p:nvPr/>
        </p:nvPicPr>
        <p:blipFill>
          <a:blip r:embed="rId4"/>
          <a:srcRect/>
          <a:stretch>
            <a:fillRect/>
          </a:stretch>
        </p:blipFill>
        <p:spPr bwMode="auto">
          <a:xfrm>
            <a:off x="1571604" y="3214686"/>
            <a:ext cx="6000792" cy="314327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descr="D:\Мои документы\Мои рисунки\vladimir_dal_1.jpg"/>
          <p:cNvPicPr>
            <a:picLocks noChangeAspect="1" noChangeArrowheads="1"/>
          </p:cNvPicPr>
          <p:nvPr/>
        </p:nvPicPr>
        <p:blipFill>
          <a:blip r:embed="rId3"/>
          <a:srcRect/>
          <a:stretch>
            <a:fillRect/>
          </a:stretch>
        </p:blipFill>
        <p:spPr bwMode="auto">
          <a:xfrm>
            <a:off x="2035951" y="892951"/>
            <a:ext cx="5072098" cy="507209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2050" name="Picture 2" descr="\\172.16.0.2\public\Библиотека\Челпан\Готово\обложка0001.jpg"/>
          <p:cNvPicPr>
            <a:picLocks noChangeAspect="1" noChangeArrowheads="1"/>
          </p:cNvPicPr>
          <p:nvPr/>
        </p:nvPicPr>
        <p:blipFill>
          <a:blip r:embed="rId3" cstate="print">
            <a:lum bright="-10000" contrast="10000"/>
          </a:blip>
          <a:srcRect/>
          <a:stretch>
            <a:fillRect/>
          </a:stretch>
        </p:blipFill>
        <p:spPr bwMode="auto">
          <a:xfrm>
            <a:off x="357159" y="714356"/>
            <a:ext cx="3714775" cy="5357850"/>
          </a:xfrm>
          <a:prstGeom prst="rect">
            <a:avLst/>
          </a:prstGeom>
          <a:ln>
            <a:noFill/>
          </a:ln>
          <a:effectLst>
            <a:outerShdw blurRad="292100" dist="139700" dir="2700000" algn="tl" rotWithShape="0">
              <a:srgbClr val="333333">
                <a:alpha val="65000"/>
              </a:srgbClr>
            </a:outerShdw>
          </a:effectLst>
        </p:spPr>
      </p:pic>
      <p:sp>
        <p:nvSpPr>
          <p:cNvPr id="2051" name="Rectangle 3"/>
          <p:cNvSpPr>
            <a:spLocks noChangeArrowheads="1"/>
          </p:cNvSpPr>
          <p:nvPr/>
        </p:nvSpPr>
        <p:spPr bwMode="auto">
          <a:xfrm>
            <a:off x="4357686" y="571480"/>
            <a:ext cx="442915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84(2Рос=Рус)1</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Д155</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Даль, Владимир Иванович. </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Кружевница [Текст] : повести, рассказы, очерки / В. И. Даль ;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предисл</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Л. П. Козловой. - Красноярск : Кн. изд-во, 1986. - 422 с.</a:t>
            </a:r>
            <a:endParaRPr kumimoji="0" lang="ru-RU" sz="1600" b="1" i="0" u="none" strike="noStrike" cap="none" normalizeH="0" baseline="0" dirty="0" smtClean="0">
              <a:ln>
                <a:noFill/>
              </a:ln>
              <a:solidFill>
                <a:schemeClr val="tx1"/>
              </a:solidFill>
              <a:effectLst/>
              <a:latin typeface="Arial" pitchFamily="34" charset="0"/>
            </a:endParaRPr>
          </a:p>
        </p:txBody>
      </p:sp>
      <p:sp>
        <p:nvSpPr>
          <p:cNvPr id="2052" name="Rectangle 4"/>
          <p:cNvSpPr>
            <a:spLocks noChangeArrowheads="1"/>
          </p:cNvSpPr>
          <p:nvPr/>
        </p:nvSpPr>
        <p:spPr bwMode="auto">
          <a:xfrm>
            <a:off x="4429124" y="2500306"/>
            <a:ext cx="4500594" cy="375487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700" b="1" i="1" u="none" strike="noStrike" cap="none" normalizeH="0" baseline="0" dirty="0" smtClean="0">
                <a:ln>
                  <a:noFill/>
                </a:ln>
                <a:solidFill>
                  <a:schemeClr val="tx1"/>
                </a:solidFill>
                <a:effectLst/>
                <a:ea typeface="Times New Roman" pitchFamily="18" charset="0"/>
              </a:rPr>
              <a:t>В сборнике известного лингвиста, фольклориста, этнографа и писателя, автора «Толкового словаря живого великорусского языка», вошли избранные повести, рассказы и очерки. Эти произведения дают яркое представление о В. И. Дале-писателе, как о большом мастере русской прозы. Естественная интонация повествования, незатейливая простота сюжета, великолепное знание различных сторон </a:t>
            </a:r>
            <a:r>
              <a:rPr kumimoji="0" lang="ru-RU" sz="1700" b="1" i="1" u="none" strike="noStrike" cap="none" normalizeH="0" baseline="0" dirty="0" smtClean="0">
                <a:ln>
                  <a:noFill/>
                </a:ln>
                <a:solidFill>
                  <a:schemeClr val="tx1"/>
                </a:solidFill>
                <a:effectLst/>
                <a:ea typeface="Times New Roman" pitchFamily="18" charset="0"/>
                <a:cs typeface="Times New Roman" pitchFamily="18" charset="0"/>
              </a:rPr>
              <a:t>народного</a:t>
            </a:r>
            <a:r>
              <a:rPr kumimoji="0" lang="ru-RU" sz="1700" b="1" i="1" u="none" strike="noStrike" cap="none" normalizeH="0" baseline="0" dirty="0" smtClean="0">
                <a:ln>
                  <a:noFill/>
                </a:ln>
                <a:solidFill>
                  <a:schemeClr val="tx1"/>
                </a:solidFill>
                <a:effectLst/>
                <a:ea typeface="Times New Roman" pitchFamily="18" charset="0"/>
              </a:rPr>
              <a:t> быта, прекрасный русский язык — вот характерные особенности</a:t>
            </a:r>
            <a:r>
              <a:rPr kumimoji="0" lang="ru-RU" sz="1700" b="1" i="1" u="none" strike="noStrike" cap="none" normalizeH="0" baseline="0" dirty="0" smtClean="0">
                <a:ln>
                  <a:noFill/>
                </a:ln>
                <a:solidFill>
                  <a:schemeClr val="tx1"/>
                </a:solidFill>
                <a:effectLst/>
                <a:ea typeface="Times New Roman" pitchFamily="18" charset="0"/>
                <a:cs typeface="Times New Roman" pitchFamily="18" charset="0"/>
              </a:rPr>
              <a:t> его</a:t>
            </a:r>
            <a:r>
              <a:rPr kumimoji="0" lang="ru-RU" sz="1700" b="1" i="1" u="none" strike="noStrike" cap="none" normalizeH="0" baseline="0" dirty="0" smtClean="0">
                <a:ln>
                  <a:noFill/>
                </a:ln>
                <a:solidFill>
                  <a:schemeClr val="tx1"/>
                </a:solidFill>
                <a:effectLst/>
                <a:ea typeface="Times New Roman" pitchFamily="18" charset="0"/>
              </a:rPr>
              <a:t> произведений.</a:t>
            </a:r>
            <a:endParaRPr kumimoji="0" lang="ru-RU" sz="1700" b="1" i="1"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142852"/>
            <a:ext cx="8786874" cy="6500858"/>
          </a:xfrm>
        </p:spPr>
        <p:txBody>
          <a:bodyPr>
            <a:normAutofit/>
          </a:bodyPr>
          <a:lstStyle/>
          <a:p>
            <a:pPr algn="l"/>
            <a:r>
              <a:rPr lang="ru-RU" sz="2400" b="1" i="1" dirty="0" smtClean="0">
                <a:solidFill>
                  <a:srgbClr val="000066"/>
                </a:solidFill>
                <a:latin typeface="+mn-lt"/>
              </a:rPr>
              <a:t>       И. С. Тургенев </a:t>
            </a:r>
            <a:r>
              <a:rPr lang="ru-RU" sz="1800" b="1" i="1" dirty="0" smtClean="0">
                <a:solidFill>
                  <a:srgbClr val="000066"/>
                </a:solidFill>
                <a:latin typeface="+mn-lt"/>
              </a:rPr>
              <a:t>вошел в историю не только русской, но и мировой литературы как непревзойденный психолог и художник слова. Писатель известен, прежде всего, как автор бессмертных романов «Отцы и дети», «Дворянское гнездо», «Рудин» и другие. Мало известны его стихи в прозе, полные лиризма и глубоких раздумий над жизнью, другие прозаические произведения.</a:t>
            </a:r>
            <a:br>
              <a:rPr lang="ru-RU" sz="1800" b="1" i="1" dirty="0" smtClean="0">
                <a:solidFill>
                  <a:srgbClr val="000066"/>
                </a:solidFill>
                <a:latin typeface="+mn-lt"/>
              </a:rPr>
            </a:br>
            <a:r>
              <a:rPr lang="ru-RU" sz="1800" b="1" i="1" dirty="0" smtClean="0">
                <a:solidFill>
                  <a:srgbClr val="000066"/>
                </a:solidFill>
                <a:latin typeface="+mn-lt"/>
              </a:rPr>
              <a:t>       Определяя главную особенность своего творческого пути, Тургенев говорил: «Я стремился, насколько хватало сил и умения, добросовестно и беспристрастно изобразить и воплотить то, что Шекспир называл самый образ и давление времени». Классик сумел показать в своем творчестве чистоту любви, силу дружбы, страстную веру в будущее своей Родины. Творчество истинного художника предполагает множество открытий, и Тургенев – тому подтверждение.</a:t>
            </a:r>
            <a:br>
              <a:rPr lang="ru-RU" sz="1800" b="1" i="1" dirty="0" smtClean="0">
                <a:solidFill>
                  <a:srgbClr val="000066"/>
                </a:solidFill>
                <a:latin typeface="+mn-lt"/>
              </a:rPr>
            </a:br>
            <a:r>
              <a:rPr lang="ru-RU" sz="1800" b="1" i="1" dirty="0" smtClean="0">
                <a:solidFill>
                  <a:srgbClr val="000066"/>
                </a:solidFill>
                <a:latin typeface="+mn-lt"/>
              </a:rPr>
              <a:t>       Повести «Степной король Лир», «Клара </a:t>
            </a:r>
            <a:r>
              <a:rPr lang="ru-RU" sz="1800" b="1" i="1" dirty="0" err="1" smtClean="0">
                <a:solidFill>
                  <a:srgbClr val="000066"/>
                </a:solidFill>
                <a:latin typeface="+mn-lt"/>
              </a:rPr>
              <a:t>Милич</a:t>
            </a:r>
            <a:r>
              <a:rPr lang="ru-RU" sz="1800" b="1" i="1" dirty="0" smtClean="0">
                <a:solidFill>
                  <a:srgbClr val="000066"/>
                </a:solidFill>
                <a:latin typeface="+mn-lt"/>
              </a:rPr>
              <a:t>», рассказ «Конец </a:t>
            </a:r>
            <a:r>
              <a:rPr lang="ru-RU" sz="1800" b="1" i="1" dirty="0" err="1" smtClean="0">
                <a:solidFill>
                  <a:srgbClr val="000066"/>
                </a:solidFill>
                <a:latin typeface="+mn-lt"/>
              </a:rPr>
              <a:t>Чертопханова</a:t>
            </a:r>
            <a:r>
              <a:rPr lang="ru-RU" sz="1800" b="1" i="1" dirty="0" smtClean="0">
                <a:solidFill>
                  <a:srgbClr val="000066"/>
                </a:solidFill>
                <a:latin typeface="+mn-lt"/>
              </a:rPr>
              <a:t>» относятся к позднему периоду классика и представляют особый интерес, как в отношении стиля, так и сюжетов. Тургенев ставит героев в необычные ситуации и таким образом заставляет их действовать согласно велению сердца.</a:t>
            </a:r>
            <a:br>
              <a:rPr lang="ru-RU" sz="1800" b="1" i="1" dirty="0" smtClean="0">
                <a:solidFill>
                  <a:srgbClr val="000066"/>
                </a:solidFill>
                <a:latin typeface="+mn-lt"/>
              </a:rPr>
            </a:br>
            <a:r>
              <a:rPr lang="ru-RU" sz="1800" b="1" i="1" dirty="0" smtClean="0">
                <a:solidFill>
                  <a:srgbClr val="000066"/>
                </a:solidFill>
                <a:latin typeface="+mn-lt"/>
              </a:rPr>
              <a:t>       И. С. Тургенев во многих своих произведениях дает описание природы. Пейзажные зарисовки выполняют различные функции: обрамляют повествование, помогают раскрыть характер героев, оттеняют переживания. Для них характерно простота и естественность, эмоциональная насыщенность и психологизм. Творчеству И. С. Тургенева присущи сила и острота мысли, </a:t>
            </a:r>
            <a:r>
              <a:rPr lang="ru-RU" sz="1800" b="1" i="1" dirty="0" err="1" smtClean="0">
                <a:solidFill>
                  <a:srgbClr val="000066"/>
                </a:solidFill>
                <a:latin typeface="+mn-lt"/>
              </a:rPr>
              <a:t>высоконравственность</a:t>
            </a:r>
            <a:r>
              <a:rPr lang="ru-RU" sz="1800" b="1" i="1" dirty="0" smtClean="0">
                <a:solidFill>
                  <a:srgbClr val="000066"/>
                </a:solidFill>
                <a:latin typeface="+mn-lt"/>
              </a:rPr>
              <a:t> и духовная чистота героев.</a:t>
            </a:r>
            <a:endParaRPr lang="ru-RU" sz="1800" b="1" i="1" dirty="0">
              <a:solidFill>
                <a:srgbClr val="000066"/>
              </a:solidFill>
              <a:latin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6866" name="Picture 2" descr="D:\Мои документы\Мои рисунки\768.jpg"/>
          <p:cNvPicPr>
            <a:picLocks noChangeAspect="1" noChangeArrowheads="1"/>
          </p:cNvPicPr>
          <p:nvPr/>
        </p:nvPicPr>
        <p:blipFill>
          <a:blip r:embed="rId3"/>
          <a:srcRect/>
          <a:stretch>
            <a:fillRect/>
          </a:stretch>
        </p:blipFill>
        <p:spPr bwMode="auto">
          <a:xfrm>
            <a:off x="2565944" y="864146"/>
            <a:ext cx="4012113" cy="512970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37892" name="Picture 4" descr="\\172.16.0.2\public\Библиотека\Челпан\Готово\обложка0003.jpg"/>
          <p:cNvPicPr>
            <a:picLocks noChangeAspect="1" noChangeArrowheads="1"/>
          </p:cNvPicPr>
          <p:nvPr/>
        </p:nvPicPr>
        <p:blipFill>
          <a:blip r:embed="rId3" cstate="print">
            <a:lum bright="-10000" contrast="20000"/>
          </a:blip>
          <a:srcRect/>
          <a:stretch>
            <a:fillRect/>
          </a:stretch>
        </p:blipFill>
        <p:spPr bwMode="auto">
          <a:xfrm>
            <a:off x="357159" y="785794"/>
            <a:ext cx="3643337" cy="5286412"/>
          </a:xfrm>
          <a:prstGeom prst="rect">
            <a:avLst/>
          </a:prstGeom>
          <a:ln>
            <a:noFill/>
          </a:ln>
          <a:effectLst>
            <a:outerShdw blurRad="292100" dist="139700" dir="2700000" algn="tl" rotWithShape="0">
              <a:srgbClr val="333333">
                <a:alpha val="65000"/>
              </a:srgbClr>
            </a:outerShdw>
          </a:effectLst>
        </p:spPr>
      </p:pic>
      <p:sp>
        <p:nvSpPr>
          <p:cNvPr id="37893" name="Rectangle 5"/>
          <p:cNvSpPr>
            <a:spLocks noChangeArrowheads="1"/>
          </p:cNvSpPr>
          <p:nvPr/>
        </p:nvSpPr>
        <p:spPr bwMode="auto">
          <a:xfrm>
            <a:off x="4429124" y="3143248"/>
            <a:ext cx="4143404" cy="255454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tab pos="3105150" algn="l"/>
              </a:tabLst>
            </a:pPr>
            <a:r>
              <a:rPr kumimoji="0" lang="ru-RU" sz="2000" b="1" i="1" u="none" strike="noStrike" cap="none" normalizeH="0" baseline="0" dirty="0" smtClean="0">
                <a:ln>
                  <a:noFill/>
                </a:ln>
                <a:solidFill>
                  <a:schemeClr val="tx1"/>
                </a:solidFill>
                <a:effectLst/>
                <a:ea typeface="Times New Roman" pitchFamily="18" charset="0"/>
              </a:rPr>
              <a:t>В первый том сочинений И. С. Тургенева полностью вошел цикл «Записки охотника», а также избранные повести 1844—1883 гг. Среди них —«Фауст», «Ася», «Первая любовь»— классические образцы этого жанра в русской литературе XIX в.	</a:t>
            </a:r>
            <a:endParaRPr kumimoji="0" lang="ru-RU" sz="2000" b="1" i="1" u="none" strike="noStrike" cap="none" normalizeH="0" baseline="0" dirty="0" smtClean="0">
              <a:ln>
                <a:noFill/>
              </a:ln>
              <a:solidFill>
                <a:schemeClr val="tx1"/>
              </a:solidFill>
              <a:effectLst/>
            </a:endParaRPr>
          </a:p>
        </p:txBody>
      </p:sp>
      <p:sp>
        <p:nvSpPr>
          <p:cNvPr id="37894" name="Rectangle 6"/>
          <p:cNvSpPr>
            <a:spLocks noChangeArrowheads="1"/>
          </p:cNvSpPr>
          <p:nvPr/>
        </p:nvSpPr>
        <p:spPr bwMode="auto">
          <a:xfrm>
            <a:off x="4429124" y="1000108"/>
            <a:ext cx="4143404"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84(2Рос=Рус)1</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Т87</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Тургенев, Иван Сергеевич. </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Сочинения [Текст] : в 3 т. / И. С. Тургенев ; вступ. ст. Н. С. Никитиной ;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коммент</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В. А. Громова, Н. С. Никитиной. - Москва :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Худож</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лит., 1988.</a:t>
            </a:r>
            <a:endParaRPr kumimoji="0" lang="ru-RU" sz="16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357166"/>
            <a:ext cx="8715436" cy="6000792"/>
          </a:xfrm>
        </p:spPr>
        <p:txBody>
          <a:bodyPr>
            <a:normAutofit/>
          </a:bodyPr>
          <a:lstStyle/>
          <a:p>
            <a:pPr algn="l"/>
            <a:r>
              <a:rPr lang="ru-RU" sz="2400" b="1" i="1" dirty="0" smtClean="0">
                <a:solidFill>
                  <a:srgbClr val="000066"/>
                </a:solidFill>
                <a:latin typeface="+mn-lt"/>
              </a:rPr>
              <a:t>       М. А. Булгаков</a:t>
            </a:r>
            <a:r>
              <a:rPr lang="ru-RU" sz="1800" b="1" i="1" dirty="0" smtClean="0">
                <a:solidFill>
                  <a:srgbClr val="000066"/>
                </a:solidFill>
                <a:latin typeface="+mn-lt"/>
              </a:rPr>
              <a:t> по природе своего дарования был лириком. Все, что он написал, прошло через его сердце. Каждый созданный им образ несет в себе его любовь или ненависть, , восхищение или горечь, нежность или сожаление. Когда читаешь книги Булгакова, неизбежно заражаешься этими его чувствами. Сатирой он только «огрызался» на все то недоброе, что рождалось и множилось на его глазах, от чего ему не однажды приходилось отбиваться самому и что грозило тяжелыми бедами народу и стране.</a:t>
            </a:r>
            <a:br>
              <a:rPr lang="ru-RU" sz="1800" b="1" i="1" dirty="0" smtClean="0">
                <a:solidFill>
                  <a:srgbClr val="000066"/>
                </a:solidFill>
                <a:latin typeface="+mn-lt"/>
              </a:rPr>
            </a:br>
            <a:r>
              <a:rPr lang="ru-RU" sz="1800" b="1" i="1" dirty="0" smtClean="0">
                <a:solidFill>
                  <a:srgbClr val="000066"/>
                </a:solidFill>
                <a:latin typeface="+mn-lt"/>
              </a:rPr>
              <a:t>       Будучи начинающим врачом в Вязьме, Булгаков впервые попробовал всерьез свое перо: написал рассказ «Зеленый змий» (возможно, начальный вариант рассказа «Морфий»). Позднее, в Киеве, в 1918 – 1920 годах работал, по-видимому, над «Записками земского врача» (мы знаем позднейший их вариант – «Записки юного врача»). Лишь по названиям известны и другие ранние опыты Булгакова – рассказ «Белый цвет» и повесть «Недуг».</a:t>
            </a:r>
            <a:br>
              <a:rPr lang="ru-RU" sz="1800" b="1" i="1" dirty="0" smtClean="0">
                <a:solidFill>
                  <a:srgbClr val="000066"/>
                </a:solidFill>
                <a:latin typeface="+mn-lt"/>
              </a:rPr>
            </a:br>
            <a:r>
              <a:rPr lang="ru-RU" sz="1800" b="1" i="1" dirty="0" smtClean="0">
                <a:solidFill>
                  <a:srgbClr val="000066"/>
                </a:solidFill>
                <a:latin typeface="+mn-lt"/>
              </a:rPr>
              <a:t>       Цикл рассказов М. А. Булгакова «Записки юного врача» достоверно показывает многотрудную работу земского врача. Разнообразие медицинских тем, научно-популярное и высокохудожественное изложение материала делает цикл необходимым пособием не только для будущих медицинских работников, но и для студентов непрофильных вузов, изучающих основы медицинских знаний. Богатое разнообразие медицинских терминов, которое использовал Булгаков в своем произведении свидетельствует не только о его прекрасном таланте, как писателя, но и глубоких знаний как медицинского работника. </a:t>
            </a:r>
            <a:endParaRPr lang="ru-RU" sz="1800" b="1" i="1" dirty="0">
              <a:solidFill>
                <a:srgbClr val="000066"/>
              </a:solidFill>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26" name="Picture 2" descr="D:\Мои документы\Мои рисунки\post-2zfsg3zk334nbfbeh5f6.jpg"/>
          <p:cNvPicPr>
            <a:picLocks noChangeAspect="1" noChangeArrowheads="1"/>
          </p:cNvPicPr>
          <p:nvPr/>
        </p:nvPicPr>
        <p:blipFill>
          <a:blip r:embed="rId3"/>
          <a:srcRect/>
          <a:stretch>
            <a:fillRect/>
          </a:stretch>
        </p:blipFill>
        <p:spPr bwMode="auto">
          <a:xfrm>
            <a:off x="1571604" y="1428736"/>
            <a:ext cx="6000792" cy="400052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2050" name="Picture 2" descr="\\172.16.0.2\public\Библиотека\Челпан\Готово\обложка0005.jpg"/>
          <p:cNvPicPr>
            <a:picLocks noChangeAspect="1" noChangeArrowheads="1"/>
          </p:cNvPicPr>
          <p:nvPr/>
        </p:nvPicPr>
        <p:blipFill>
          <a:blip r:embed="rId3" cstate="print">
            <a:lum bright="-10000" contrast="10000"/>
          </a:blip>
          <a:srcRect/>
          <a:stretch>
            <a:fillRect/>
          </a:stretch>
        </p:blipFill>
        <p:spPr bwMode="auto">
          <a:xfrm>
            <a:off x="357158" y="785794"/>
            <a:ext cx="3643338" cy="5214974"/>
          </a:xfrm>
          <a:prstGeom prst="rect">
            <a:avLst/>
          </a:prstGeom>
          <a:ln>
            <a:noFill/>
          </a:ln>
          <a:effectLst>
            <a:outerShdw blurRad="292100" dist="139700" dir="2700000" algn="tl" rotWithShape="0">
              <a:srgbClr val="333333">
                <a:alpha val="65000"/>
              </a:srgbClr>
            </a:outerShdw>
          </a:effectLst>
        </p:spPr>
      </p:pic>
      <p:sp>
        <p:nvSpPr>
          <p:cNvPr id="2051" name="Rectangle 3"/>
          <p:cNvSpPr>
            <a:spLocks noChangeArrowheads="1"/>
          </p:cNvSpPr>
          <p:nvPr/>
        </p:nvSpPr>
        <p:spPr bwMode="auto">
          <a:xfrm>
            <a:off x="4357686" y="785794"/>
            <a:ext cx="435771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84(2Рос=Рус)6</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В774</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Воспоминания о Михаиле Булгакове [Текст] / [сост.: Е. С. Булгакова, С. А.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Ляндрес</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 Москва : Сов. писатель, 1988. - 526 с.</a:t>
            </a:r>
            <a:endParaRPr kumimoji="0" lang="ru-RU" sz="1600" b="1" i="0" u="none" strike="noStrike" cap="none" normalizeH="0" baseline="0" dirty="0" smtClean="0">
              <a:ln>
                <a:noFill/>
              </a:ln>
              <a:solidFill>
                <a:schemeClr val="tx1"/>
              </a:solidFill>
              <a:effectLst/>
              <a:latin typeface="Arial" pitchFamily="34" charset="0"/>
            </a:endParaRPr>
          </a:p>
        </p:txBody>
      </p:sp>
      <p:sp>
        <p:nvSpPr>
          <p:cNvPr id="2052" name="Rectangle 4"/>
          <p:cNvSpPr>
            <a:spLocks noChangeArrowheads="1"/>
          </p:cNvSpPr>
          <p:nvPr/>
        </p:nvSpPr>
        <p:spPr bwMode="auto">
          <a:xfrm>
            <a:off x="4429124" y="2643182"/>
            <a:ext cx="4357718" cy="341632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tx1"/>
                </a:solidFill>
                <a:effectLst/>
                <a:ea typeface="Times New Roman" pitchFamily="18" charset="0"/>
              </a:rPr>
              <a:t>О Михаиле Булгакове вспоминают К. Паустовский, В. Катаев, Э. </a:t>
            </a:r>
            <a:r>
              <a:rPr kumimoji="0" lang="ru-RU" b="1" i="1" u="none" strike="noStrike" cap="none" normalizeH="0" baseline="0" dirty="0" err="1" smtClean="0">
                <a:ln>
                  <a:noFill/>
                </a:ln>
                <a:solidFill>
                  <a:schemeClr val="tx1"/>
                </a:solidFill>
                <a:effectLst/>
                <a:ea typeface="Times New Roman" pitchFamily="18" charset="0"/>
              </a:rPr>
              <a:t>Миндлин</a:t>
            </a:r>
            <a:r>
              <a:rPr kumimoji="0" lang="ru-RU" b="1" i="1" u="none" strike="noStrike" cap="none" normalizeH="0" baseline="0" dirty="0" smtClean="0">
                <a:ln>
                  <a:noFill/>
                </a:ln>
                <a:solidFill>
                  <a:schemeClr val="tx1"/>
                </a:solidFill>
                <a:effectLst/>
                <a:ea typeface="Times New Roman" pitchFamily="18" charset="0"/>
              </a:rPr>
              <a:t>, С. </a:t>
            </a:r>
            <a:r>
              <a:rPr kumimoji="0" lang="ru-RU" b="1" i="1" u="none" strike="noStrike" cap="none" normalizeH="0" baseline="0" dirty="0" err="1" smtClean="0">
                <a:ln>
                  <a:noFill/>
                </a:ln>
                <a:solidFill>
                  <a:schemeClr val="tx1"/>
                </a:solidFill>
                <a:effectLst/>
                <a:ea typeface="Times New Roman" pitchFamily="18" charset="0"/>
              </a:rPr>
              <a:t>Ермолинский</a:t>
            </a:r>
            <a:r>
              <a:rPr kumimoji="0" lang="ru-RU" b="1" i="1" u="none" strike="noStrike" cap="none" normalizeH="0" baseline="0" dirty="0" smtClean="0">
                <a:ln>
                  <a:noFill/>
                </a:ln>
                <a:solidFill>
                  <a:schemeClr val="tx1"/>
                </a:solidFill>
                <a:effectLst/>
                <a:ea typeface="Times New Roman" pitchFamily="18" charset="0"/>
              </a:rPr>
              <a:t>, В. </a:t>
            </a:r>
            <a:r>
              <a:rPr kumimoji="0" lang="ru-RU" b="1" i="1" u="none" strike="noStrike" cap="none" normalizeH="0" baseline="0" dirty="0" err="1" smtClean="0">
                <a:ln>
                  <a:noFill/>
                </a:ln>
                <a:solidFill>
                  <a:schemeClr val="tx1"/>
                </a:solidFill>
                <a:effectLst/>
                <a:ea typeface="Times New Roman" pitchFamily="18" charset="0"/>
              </a:rPr>
              <a:t>Виленкин</a:t>
            </a:r>
            <a:r>
              <a:rPr kumimoji="0" lang="ru-RU" b="1" i="1" u="none" strike="noStrike" cap="none" normalizeH="0" baseline="0" dirty="0" smtClean="0">
                <a:ln>
                  <a:noFill/>
                </a:ln>
                <a:solidFill>
                  <a:schemeClr val="tx1"/>
                </a:solidFill>
                <a:effectLst/>
                <a:ea typeface="Times New Roman" pitchFamily="18" charset="0"/>
              </a:rPr>
              <a:t>, Р. Симонов, М. Яншин, М. </a:t>
            </a:r>
            <a:r>
              <a:rPr kumimoji="0" lang="ru-RU" b="1" i="1" u="none" strike="noStrike" cap="none" normalizeH="0" baseline="0" dirty="0" err="1" smtClean="0">
                <a:ln>
                  <a:noFill/>
                </a:ln>
                <a:solidFill>
                  <a:schemeClr val="tx1"/>
                </a:solidFill>
                <a:effectLst/>
                <a:ea typeface="Times New Roman" pitchFamily="18" charset="0"/>
              </a:rPr>
              <a:t>Прудкин</a:t>
            </a:r>
            <a:r>
              <a:rPr kumimoji="0" lang="ru-RU" b="1" i="1" u="none" strike="noStrike" cap="none" normalizeH="0" baseline="0" dirty="0" smtClean="0">
                <a:ln>
                  <a:noFill/>
                </a:ln>
                <a:solidFill>
                  <a:schemeClr val="tx1"/>
                </a:solidFill>
                <a:effectLst/>
                <a:ea typeface="Times New Roman" pitchFamily="18" charset="0"/>
              </a:rPr>
              <a:t>. Они рассказывают о начале литературного пути писателя, о его работе в театре, о жизни и творчестве последних лет.</a:t>
            </a:r>
            <a:endParaRPr kumimoji="0" lang="ru-RU" b="1" i="1"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tx1"/>
                </a:solidFill>
                <a:effectLst/>
                <a:ea typeface="Times New Roman" pitchFamily="18" charset="0"/>
              </a:rPr>
              <a:t>В сборник включены воспоминания Т. Н. </a:t>
            </a:r>
            <a:r>
              <a:rPr kumimoji="0" lang="ru-RU" b="1" i="1" u="none" strike="noStrike" cap="none" normalizeH="0" baseline="0" dirty="0" err="1" smtClean="0">
                <a:ln>
                  <a:noFill/>
                </a:ln>
                <a:solidFill>
                  <a:schemeClr val="tx1"/>
                </a:solidFill>
                <a:effectLst/>
                <a:ea typeface="Times New Roman" pitchFamily="18" charset="0"/>
              </a:rPr>
              <a:t>Кисельгоф</a:t>
            </a:r>
            <a:r>
              <a:rPr kumimoji="0" lang="ru-RU" b="1" i="1" u="none" strike="noStrike" cap="none" normalizeH="0" baseline="0" dirty="0" smtClean="0">
                <a:ln>
                  <a:noFill/>
                </a:ln>
                <a:solidFill>
                  <a:schemeClr val="tx1"/>
                </a:solidFill>
                <a:effectLst/>
                <a:ea typeface="Times New Roman" pitchFamily="18" charset="0"/>
              </a:rPr>
              <a:t>, Л. Белозерской, дневниковые записи вдовы — Е. С. Булгаковой, материалы из семейного архива.</a:t>
            </a:r>
            <a:endParaRPr kumimoji="0" lang="ru-RU" b="1" i="1"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43010" name="Picture 2" descr="\\172.16.0.2\public\Библиотека\Челпан\Готово\обложка0007.jpg"/>
          <p:cNvPicPr>
            <a:picLocks noChangeAspect="1" noChangeArrowheads="1"/>
          </p:cNvPicPr>
          <p:nvPr/>
        </p:nvPicPr>
        <p:blipFill>
          <a:blip r:embed="rId3" cstate="print">
            <a:lum contrast="20000"/>
          </a:blip>
          <a:srcRect/>
          <a:stretch>
            <a:fillRect/>
          </a:stretch>
        </p:blipFill>
        <p:spPr bwMode="auto">
          <a:xfrm>
            <a:off x="357159" y="714356"/>
            <a:ext cx="3643337" cy="5429288"/>
          </a:xfrm>
          <a:prstGeom prst="rect">
            <a:avLst/>
          </a:prstGeom>
          <a:ln>
            <a:noFill/>
          </a:ln>
          <a:effectLst>
            <a:outerShdw blurRad="292100" dist="139700" dir="2700000" algn="tl" rotWithShape="0">
              <a:srgbClr val="333333">
                <a:alpha val="65000"/>
              </a:srgbClr>
            </a:outerShdw>
          </a:effectLst>
        </p:spPr>
      </p:pic>
      <p:sp>
        <p:nvSpPr>
          <p:cNvPr id="43011" name="Rectangle 3"/>
          <p:cNvSpPr>
            <a:spLocks noChangeArrowheads="1"/>
          </p:cNvSpPr>
          <p:nvPr/>
        </p:nvSpPr>
        <p:spPr bwMode="auto">
          <a:xfrm>
            <a:off x="4214810" y="2214554"/>
            <a:ext cx="4714908" cy="4278094"/>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700" b="1" i="1" u="none" strike="noStrike" cap="none" normalizeH="0" baseline="0" dirty="0" smtClean="0">
                <a:ln>
                  <a:noFill/>
                </a:ln>
                <a:solidFill>
                  <a:schemeClr val="tx1"/>
                </a:solidFill>
                <a:effectLst/>
                <a:ea typeface="Times New Roman" pitchFamily="18" charset="0"/>
              </a:rPr>
              <a:t>В настоящее издание выдающегося русского советского писателя Михаила Афанасьевича Булгакова (1891 —1940) вошли рассказы «Стальное горло», «Вьюга», «Записки на манжетах», «Богема»; повести «</a:t>
            </a:r>
            <a:r>
              <a:rPr kumimoji="0" lang="ru-RU" sz="1700" b="1" i="1" u="none" strike="noStrike" cap="none" normalizeH="0" baseline="0" dirty="0" err="1" smtClean="0">
                <a:ln>
                  <a:noFill/>
                </a:ln>
                <a:solidFill>
                  <a:schemeClr val="tx1"/>
                </a:solidFill>
                <a:effectLst/>
                <a:ea typeface="Times New Roman" pitchFamily="18" charset="0"/>
              </a:rPr>
              <a:t>Дьяволиада</a:t>
            </a:r>
            <a:r>
              <a:rPr kumimoji="0" lang="ru-RU" sz="1700" b="1" i="1" u="none" strike="noStrike" cap="none" normalizeH="0" baseline="0" dirty="0" smtClean="0">
                <a:ln>
                  <a:noFill/>
                </a:ln>
                <a:solidFill>
                  <a:schemeClr val="tx1"/>
                </a:solidFill>
                <a:effectLst/>
                <a:ea typeface="Times New Roman" pitchFamily="18" charset="0"/>
              </a:rPr>
              <a:t>», «Багровый остров», «Роковые яйца», «Собачье сердце» и др.</a:t>
            </a:r>
            <a:endParaRPr kumimoji="0" lang="ru-RU" sz="1700" b="1" i="1"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700" b="1" i="1" u="none" strike="noStrike" cap="none" normalizeH="0" baseline="0" dirty="0" smtClean="0">
                <a:ln>
                  <a:noFill/>
                </a:ln>
                <a:solidFill>
                  <a:schemeClr val="tx1"/>
                </a:solidFill>
                <a:effectLst/>
                <a:ea typeface="Times New Roman" pitchFamily="18" charset="0"/>
              </a:rPr>
              <a:t>В своих произведениях Булгаков мастерски, с иронией, язвительно и колко высмеивает человеческие пороки: высокомерие, тупость, карьеризм, неискренность и ложь.</a:t>
            </a:r>
            <a:endParaRPr kumimoji="0" lang="ru-RU" sz="1700" b="1" i="1"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700" b="1" i="1" u="none" strike="noStrike" cap="none" normalizeH="0" baseline="0" dirty="0" smtClean="0">
                <a:ln>
                  <a:noFill/>
                </a:ln>
                <a:solidFill>
                  <a:schemeClr val="tx1"/>
                </a:solidFill>
                <a:effectLst/>
                <a:ea typeface="Times New Roman" pitchFamily="18" charset="0"/>
              </a:rPr>
              <a:t>Михаил Булгаков обладал не только сатирическим, но и редким лирическим даром, который делает его прозу неповторимой.</a:t>
            </a:r>
            <a:endParaRPr kumimoji="0" lang="ru-RU" sz="1700" b="1" i="1" u="none" strike="noStrike" cap="none" normalizeH="0" baseline="0" dirty="0" smtClean="0">
              <a:ln>
                <a:noFill/>
              </a:ln>
              <a:solidFill>
                <a:schemeClr val="tx1"/>
              </a:solidFill>
              <a:effectLst/>
            </a:endParaRPr>
          </a:p>
        </p:txBody>
      </p:sp>
      <p:sp>
        <p:nvSpPr>
          <p:cNvPr id="43012" name="Rectangle 4"/>
          <p:cNvSpPr>
            <a:spLocks noChangeArrowheads="1"/>
          </p:cNvSpPr>
          <p:nvPr/>
        </p:nvSpPr>
        <p:spPr bwMode="auto">
          <a:xfrm>
            <a:off x="4214810" y="357166"/>
            <a:ext cx="4643470" cy="1887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84(2Рос=Рус)6</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Б907</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Булгаков, Михаил Афанасьевич. </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Ранняя проза [Текст] : рассказы, повести / Михаил Булгаков ; сост., автор вступ. ст. Н. М.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Сергованцев</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 Москва : Современник, 1990. - 479 с.</a:t>
            </a:r>
            <a:endParaRPr kumimoji="0" lang="ru-RU" sz="1600" b="1"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428604"/>
            <a:ext cx="9001156" cy="4500594"/>
          </a:xfrm>
        </p:spPr>
        <p:txBody>
          <a:bodyPr>
            <a:normAutofit fontScale="90000"/>
          </a:bodyPr>
          <a:lstStyle/>
          <a:p>
            <a:pPr algn="l"/>
            <a:r>
              <a:rPr lang="ru-RU" sz="1800" b="1" i="1" dirty="0" smtClean="0">
                <a:solidFill>
                  <a:srgbClr val="000066"/>
                </a:solidFill>
                <a:latin typeface="+mn-lt"/>
              </a:rPr>
              <a:t/>
            </a:r>
            <a:br>
              <a:rPr lang="ru-RU" sz="1800" b="1" i="1" dirty="0" smtClean="0">
                <a:solidFill>
                  <a:srgbClr val="000066"/>
                </a:solidFill>
                <a:latin typeface="+mn-lt"/>
              </a:rPr>
            </a:br>
            <a:r>
              <a:rPr lang="ru-RU" sz="1800" b="1" i="1" dirty="0" smtClean="0">
                <a:solidFill>
                  <a:srgbClr val="000066"/>
                </a:solidFill>
                <a:latin typeface="+mn-lt"/>
              </a:rPr>
              <a:t>                                                                                                </a:t>
            </a:r>
            <a:br>
              <a:rPr lang="ru-RU" sz="1800" b="1" i="1" dirty="0" smtClean="0">
                <a:solidFill>
                  <a:srgbClr val="000066"/>
                </a:solidFill>
                <a:latin typeface="+mn-lt"/>
              </a:rPr>
            </a:br>
            <a:r>
              <a:rPr lang="ru-RU" sz="1900" b="1" i="1" dirty="0" smtClean="0">
                <a:solidFill>
                  <a:srgbClr val="000066"/>
                </a:solidFill>
                <a:latin typeface="+mn-lt"/>
              </a:rPr>
              <a:t>       Десять лет назад скончался известный российский писатель, кандидат медицинских наук </a:t>
            </a:r>
            <a:r>
              <a:rPr lang="ru-RU" sz="2700" b="1" i="1" dirty="0" smtClean="0">
                <a:solidFill>
                  <a:srgbClr val="000066"/>
                </a:solidFill>
                <a:latin typeface="+mn-lt"/>
              </a:rPr>
              <a:t>Юлий </a:t>
            </a:r>
            <a:r>
              <a:rPr lang="ru-RU" sz="2700" b="1" i="1" dirty="0" err="1" smtClean="0">
                <a:solidFill>
                  <a:srgbClr val="000066"/>
                </a:solidFill>
                <a:latin typeface="+mn-lt"/>
              </a:rPr>
              <a:t>Крелин</a:t>
            </a:r>
            <a:r>
              <a:rPr lang="ru-RU" sz="1900" b="1" i="1" dirty="0" smtClean="0">
                <a:solidFill>
                  <a:srgbClr val="000066"/>
                </a:solidFill>
                <a:latin typeface="+mn-lt"/>
              </a:rPr>
              <a:t>. Он был из круга шестидесятников – молодых, красивых, умных. Он писал замечательные книги, и фильм по роману «Дни хирурга Мишкина» сделал его знаменитым. Но в отличие от своих богемных литературных друзей, Юлий </a:t>
            </a:r>
            <a:r>
              <a:rPr lang="ru-RU" sz="1900" b="1" i="1" dirty="0" err="1" smtClean="0">
                <a:solidFill>
                  <a:srgbClr val="000066"/>
                </a:solidFill>
                <a:latin typeface="+mn-lt"/>
              </a:rPr>
              <a:t>Крелин</a:t>
            </a:r>
            <a:r>
              <a:rPr lang="ru-RU" sz="1900" b="1" i="1" dirty="0" smtClean="0">
                <a:solidFill>
                  <a:srgbClr val="000066"/>
                </a:solidFill>
                <a:latin typeface="+mn-lt"/>
              </a:rPr>
              <a:t> был еще и врачом, хирургом. Таким, к которому стекался весь город.</a:t>
            </a:r>
            <a:br>
              <a:rPr lang="ru-RU" sz="1900" b="1" i="1" dirty="0" smtClean="0">
                <a:solidFill>
                  <a:srgbClr val="000066"/>
                </a:solidFill>
                <a:latin typeface="+mn-lt"/>
              </a:rPr>
            </a:br>
            <a:r>
              <a:rPr lang="ru-RU" sz="1900" b="1" i="1" dirty="0" smtClean="0">
                <a:solidFill>
                  <a:srgbClr val="000066"/>
                </a:solidFill>
                <a:latin typeface="+mn-lt"/>
              </a:rPr>
              <a:t>       Конечно русская литература знает писателей-врачей. Но </a:t>
            </a:r>
            <a:r>
              <a:rPr lang="ru-RU" sz="1900" b="1" i="1" dirty="0" err="1" smtClean="0">
                <a:solidFill>
                  <a:srgbClr val="000066"/>
                </a:solidFill>
                <a:latin typeface="+mn-lt"/>
              </a:rPr>
              <a:t>Крелин</a:t>
            </a:r>
            <a:r>
              <a:rPr lang="ru-RU" sz="1900" b="1" i="1" dirty="0" smtClean="0">
                <a:solidFill>
                  <a:srgbClr val="000066"/>
                </a:solidFill>
                <a:latin typeface="+mn-lt"/>
              </a:rPr>
              <a:t> был врачом в первую очередь. И о врачах он писал так, как никто. В основном он писал о больнице. Мы читаем о врачах, пациентах, жизненных историях, судьбах, о переплетении отношений – и все на территории одной клиники. Только человек, досконально знающий этот мир, мог так его описать. Он писал о коллегах с таким пониманием и теплотой, что мир больницы стал для читателей родным. Юрий Рост вспоминал: «</a:t>
            </a:r>
            <a:r>
              <a:rPr lang="ru-RU" sz="1900" b="1" i="1" dirty="0" err="1" smtClean="0">
                <a:solidFill>
                  <a:srgbClr val="000066"/>
                </a:solidFill>
                <a:latin typeface="+mn-lt"/>
              </a:rPr>
              <a:t>Крелин</a:t>
            </a:r>
            <a:r>
              <a:rPr lang="ru-RU" sz="1900" b="1" i="1" dirty="0" smtClean="0">
                <a:solidFill>
                  <a:srgbClr val="000066"/>
                </a:solidFill>
                <a:latin typeface="+mn-lt"/>
              </a:rPr>
              <a:t> никогда не выключает телефон. Потому что он доктор, он хирург. Он надежен, профессионален, безотказен. </a:t>
            </a:r>
            <a:r>
              <a:rPr lang="ru-RU" sz="1900" b="1" i="1" dirty="0" err="1" smtClean="0">
                <a:solidFill>
                  <a:srgbClr val="000066"/>
                </a:solidFill>
                <a:latin typeface="+mn-lt"/>
              </a:rPr>
              <a:t>Крелин</a:t>
            </a:r>
            <a:r>
              <a:rPr lang="ru-RU" sz="1900" b="1" i="1" dirty="0" smtClean="0">
                <a:solidFill>
                  <a:srgbClr val="000066"/>
                </a:solidFill>
                <a:latin typeface="+mn-lt"/>
              </a:rPr>
              <a:t> никогда не запирает дверь. Потому что он друг. Иногда он засыпает в кресле. Потому что друзья встают, когда хотят, а он – в половине шестого: больные ждут. </a:t>
            </a:r>
            <a:r>
              <a:rPr lang="ru-RU" sz="1900" b="1" i="1" dirty="0" err="1" smtClean="0">
                <a:solidFill>
                  <a:srgbClr val="000066"/>
                </a:solidFill>
                <a:latin typeface="+mn-lt"/>
              </a:rPr>
              <a:t>Крелин</a:t>
            </a:r>
            <a:r>
              <a:rPr lang="ru-RU" sz="1900" b="1" i="1" dirty="0" smtClean="0">
                <a:solidFill>
                  <a:srgbClr val="000066"/>
                </a:solidFill>
                <a:latin typeface="+mn-lt"/>
              </a:rPr>
              <a:t> никогда никого не судит. Потому что он философ и писатель. Он размышляет на бумаге, и его книги любимы в среде врачей.» Две его последние книги – о любви. Как-то оказалось, что это – самое главное. И осталась память – о Докторе и Писателе, именно так, с большой буквы.</a:t>
            </a:r>
            <a:br>
              <a:rPr lang="ru-RU" sz="1900" b="1" i="1" dirty="0" smtClean="0">
                <a:solidFill>
                  <a:srgbClr val="000066"/>
                </a:solidFill>
                <a:latin typeface="+mn-lt"/>
              </a:rPr>
            </a:br>
            <a:endParaRPr lang="ru-RU" sz="1900" b="1" i="1" dirty="0">
              <a:solidFill>
                <a:srgbClr val="000066"/>
              </a:solidFill>
              <a:latin typeface="+mn-lt"/>
            </a:endParaRPr>
          </a:p>
        </p:txBody>
      </p:sp>
      <p:sp>
        <p:nvSpPr>
          <p:cNvPr id="3" name="Прямоугольник 2"/>
          <p:cNvSpPr/>
          <p:nvPr/>
        </p:nvSpPr>
        <p:spPr>
          <a:xfrm>
            <a:off x="1142976" y="5171889"/>
            <a:ext cx="6500858" cy="1400383"/>
          </a:xfrm>
          <a:prstGeom prst="rect">
            <a:avLst/>
          </a:prstGeom>
        </p:spPr>
        <p:txBody>
          <a:bodyPr wrap="square">
            <a:spAutoFit/>
          </a:bodyPr>
          <a:lstStyle/>
          <a:p>
            <a:pPr algn="ctr"/>
            <a:r>
              <a:rPr lang="ru-RU" sz="1600" b="1" i="1" dirty="0" smtClean="0">
                <a:solidFill>
                  <a:srgbClr val="000066"/>
                </a:solidFill>
              </a:rPr>
              <a:t>«</a:t>
            </a:r>
            <a:r>
              <a:rPr lang="ru-RU" sz="1700" b="1" i="1" dirty="0" smtClean="0">
                <a:solidFill>
                  <a:srgbClr val="000066"/>
                </a:solidFill>
              </a:rPr>
              <a:t>Пропадает в больнице он ночи и дни, тем не менее,</a:t>
            </a:r>
            <a:br>
              <a:rPr lang="ru-RU" sz="1700" b="1" i="1" dirty="0" smtClean="0">
                <a:solidFill>
                  <a:srgbClr val="000066"/>
                </a:solidFill>
              </a:rPr>
            </a:br>
            <a:r>
              <a:rPr lang="ru-RU" sz="1700" b="1" i="1" dirty="0" smtClean="0">
                <a:solidFill>
                  <a:srgbClr val="000066"/>
                </a:solidFill>
              </a:rPr>
              <a:t>И смертельный диагноз нехитрым скрывая лукавством,</a:t>
            </a:r>
            <a:br>
              <a:rPr lang="ru-RU" sz="1700" b="1" i="1" dirty="0" smtClean="0">
                <a:solidFill>
                  <a:srgbClr val="000066"/>
                </a:solidFill>
              </a:rPr>
            </a:br>
            <a:r>
              <a:rPr lang="ru-RU" sz="1700" b="1" i="1" dirty="0" smtClean="0">
                <a:solidFill>
                  <a:srgbClr val="000066"/>
                </a:solidFill>
              </a:rPr>
              <a:t>Безнадежных больных принимая в свое отделение,</a:t>
            </a:r>
            <a:br>
              <a:rPr lang="ru-RU" sz="1700" b="1" i="1" dirty="0" smtClean="0">
                <a:solidFill>
                  <a:srgbClr val="000066"/>
                </a:solidFill>
              </a:rPr>
            </a:br>
            <a:r>
              <a:rPr lang="ru-RU" sz="1700" b="1" i="1" dirty="0" smtClean="0">
                <a:solidFill>
                  <a:srgbClr val="000066"/>
                </a:solidFill>
              </a:rPr>
              <a:t>Где давно на исходе и медперсонал, и лекарства…»</a:t>
            </a:r>
          </a:p>
          <a:p>
            <a:pPr algn="ctr"/>
            <a:r>
              <a:rPr lang="ru-RU" sz="1700" b="1" i="1" dirty="0" smtClean="0">
                <a:solidFill>
                  <a:srgbClr val="000066"/>
                </a:solidFill>
              </a:rPr>
              <a:t>(Александр </a:t>
            </a:r>
            <a:r>
              <a:rPr lang="ru-RU" sz="1700" b="1" i="1" dirty="0" err="1" smtClean="0">
                <a:solidFill>
                  <a:srgbClr val="000066"/>
                </a:solidFill>
              </a:rPr>
              <a:t>Городницкий</a:t>
            </a:r>
            <a:r>
              <a:rPr lang="ru-RU" sz="1700" b="1" i="1" dirty="0" smtClean="0">
                <a:solidFill>
                  <a:srgbClr val="000066"/>
                </a:solidFill>
              </a:rPr>
              <a:t>)</a:t>
            </a:r>
            <a:endParaRPr lang="ru-RU" sz="17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1000108"/>
            <a:ext cx="7929618" cy="5072098"/>
          </a:xfrm>
        </p:spPr>
        <p:txBody>
          <a:bodyPr>
            <a:noAutofit/>
          </a:bodyPr>
          <a:lstStyle/>
          <a:p>
            <a:pPr algn="l"/>
            <a:r>
              <a:rPr lang="ru-RU" sz="3000" b="1" i="1" dirty="0" smtClean="0"/>
              <a:t>     </a:t>
            </a:r>
            <a:r>
              <a:rPr lang="ru-RU" sz="3000" b="1" dirty="0" smtClean="0">
                <a:solidFill>
                  <a:srgbClr val="000066"/>
                </a:solidFill>
                <a:latin typeface="Aquarelle" pitchFamily="66" charset="-52"/>
              </a:rPr>
              <a:t>Т</a:t>
            </a:r>
            <a:r>
              <a:rPr lang="ru-RU" sz="3000" b="1" i="1" dirty="0" smtClean="0">
                <a:solidFill>
                  <a:srgbClr val="000066"/>
                </a:solidFill>
              </a:rPr>
              <a:t>радиция объединения литературы и медицины восходит к античности; символ этого «странного брака» — Аполлон, бог поэзии и медицины. Параллель между литератором и врачом очевидна: медик наблюдает за пациентом, писатель - за природой… Искусство, как и медицина, - это поиск. Вот почему, наверное, медицину называют искусством.</a:t>
            </a:r>
            <a:r>
              <a:rPr lang="ru-RU" sz="3000" b="1" i="1" dirty="0" smtClean="0"/>
              <a:t/>
            </a:r>
            <a:br>
              <a:rPr lang="ru-RU" sz="3000" b="1" i="1" dirty="0" smtClean="0"/>
            </a:br>
            <a:endParaRPr lang="ru-RU" sz="3000" b="1"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4034" name="Picture 2" descr="D:\Мои документы\Мои рисунки\1081438324.jpg"/>
          <p:cNvPicPr>
            <a:picLocks noChangeAspect="1" noChangeArrowheads="1"/>
          </p:cNvPicPr>
          <p:nvPr/>
        </p:nvPicPr>
        <p:blipFill>
          <a:blip r:embed="rId3"/>
          <a:srcRect/>
          <a:stretch>
            <a:fillRect/>
          </a:stretch>
        </p:blipFill>
        <p:spPr bwMode="auto">
          <a:xfrm>
            <a:off x="2500298" y="714356"/>
            <a:ext cx="4143404" cy="54292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45060" name="Picture 4" descr="D:\Мои документы\Мои рисунки\w200-stretch-db9f5e9c.jpg"/>
          <p:cNvPicPr>
            <a:picLocks noChangeAspect="1" noChangeArrowheads="1"/>
          </p:cNvPicPr>
          <p:nvPr/>
        </p:nvPicPr>
        <p:blipFill>
          <a:blip r:embed="rId3">
            <a:lum bright="-20000"/>
          </a:blip>
          <a:srcRect/>
          <a:stretch>
            <a:fillRect/>
          </a:stretch>
        </p:blipFill>
        <p:spPr bwMode="auto">
          <a:xfrm>
            <a:off x="357158" y="714356"/>
            <a:ext cx="3714776" cy="5429288"/>
          </a:xfrm>
          <a:prstGeom prst="rect">
            <a:avLst/>
          </a:prstGeom>
          <a:ln>
            <a:noFill/>
          </a:ln>
          <a:effectLst>
            <a:outerShdw blurRad="292100" dist="139700" dir="2700000" algn="tl" rotWithShape="0">
              <a:srgbClr val="333333">
                <a:alpha val="65000"/>
              </a:srgbClr>
            </a:outerShdw>
          </a:effectLst>
        </p:spPr>
      </p:pic>
      <p:sp>
        <p:nvSpPr>
          <p:cNvPr id="45061" name="Rectangle 5"/>
          <p:cNvSpPr>
            <a:spLocks noChangeArrowheads="1"/>
          </p:cNvSpPr>
          <p:nvPr/>
        </p:nvSpPr>
        <p:spPr bwMode="auto">
          <a:xfrm>
            <a:off x="4572000" y="1214422"/>
            <a:ext cx="4000528"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84(2Рос=Рус)6</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К794</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Крелин</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Юлий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Зусманович</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Хроника одной больницы [Текст] : повести / Юлий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Крелин</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худож</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Б. </a:t>
            </a:r>
            <a:r>
              <a:rPr kumimoji="0" lang="ru-RU" sz="1600" b="1" i="0" u="none" strike="noStrike" cap="none" normalizeH="0" baseline="0" dirty="0" err="1" smtClean="0">
                <a:ln>
                  <a:noFill/>
                </a:ln>
                <a:solidFill>
                  <a:schemeClr val="tx1"/>
                </a:solidFill>
                <a:effectLst/>
                <a:latin typeface="Arial" pitchFamily="34" charset="0"/>
                <a:ea typeface="Times New Roman" pitchFamily="18" charset="0"/>
              </a:rPr>
              <a:t>Жутовский</a:t>
            </a:r>
            <a:r>
              <a:rPr kumimoji="0" lang="ru-RU" sz="1600" b="1" i="0" u="none" strike="noStrike" cap="none" normalizeH="0" baseline="0" dirty="0" smtClean="0">
                <a:ln>
                  <a:noFill/>
                </a:ln>
                <a:solidFill>
                  <a:schemeClr val="tx1"/>
                </a:solidFill>
                <a:effectLst/>
                <a:latin typeface="Arial" pitchFamily="34" charset="0"/>
                <a:ea typeface="Times New Roman" pitchFamily="18" charset="0"/>
              </a:rPr>
              <a:t>. - Москва : Советский писатель, 1991. - 528 с.</a:t>
            </a:r>
            <a:endParaRPr kumimoji="0" lang="ru-RU" sz="1600" b="1" i="0" u="none" strike="noStrike" cap="none" normalizeH="0" baseline="0" dirty="0" smtClean="0">
              <a:ln>
                <a:noFill/>
              </a:ln>
              <a:solidFill>
                <a:schemeClr val="tx1"/>
              </a:solidFill>
              <a:effectLst/>
              <a:latin typeface="Arial" pitchFamily="34" charset="0"/>
            </a:endParaRPr>
          </a:p>
        </p:txBody>
      </p:sp>
      <p:sp>
        <p:nvSpPr>
          <p:cNvPr id="45062" name="Rectangle 6"/>
          <p:cNvSpPr>
            <a:spLocks noChangeArrowheads="1"/>
          </p:cNvSpPr>
          <p:nvPr/>
        </p:nvSpPr>
        <p:spPr bwMode="auto">
          <a:xfrm rot="10800000" flipV="1">
            <a:off x="4571999" y="3573108"/>
            <a:ext cx="4143400" cy="203132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tx1"/>
                </a:solidFill>
                <a:effectLst/>
                <a:ea typeface="Times New Roman" pitchFamily="18" charset="0"/>
              </a:rPr>
              <a:t>В книге прозы известного хирурга и писателя Юлия </a:t>
            </a:r>
            <a:r>
              <a:rPr kumimoji="0" lang="ru-RU" b="1" i="1" u="none" strike="noStrike" cap="none" normalizeH="0" baseline="0" dirty="0" err="1" smtClean="0">
                <a:ln>
                  <a:noFill/>
                </a:ln>
                <a:solidFill>
                  <a:schemeClr val="tx1"/>
                </a:solidFill>
                <a:effectLst/>
                <a:ea typeface="Times New Roman" pitchFamily="18" charset="0"/>
              </a:rPr>
              <a:t>Крелина</a:t>
            </a:r>
            <a:r>
              <a:rPr kumimoji="0" lang="ru-RU" b="1" i="1" u="none" strike="noStrike" cap="none" normalizeH="0" baseline="0" dirty="0" smtClean="0">
                <a:ln>
                  <a:noFill/>
                </a:ln>
                <a:solidFill>
                  <a:schemeClr val="tx1"/>
                </a:solidFill>
                <a:effectLst/>
                <a:ea typeface="Times New Roman" pitchFamily="18" charset="0"/>
              </a:rPr>
              <a:t> собра</a:t>
            </a:r>
            <a:r>
              <a:rPr lang="ru-RU" b="1" i="1" dirty="0" smtClean="0">
                <a:ea typeface="Times New Roman" pitchFamily="18" charset="0"/>
              </a:rPr>
              <a:t>ны</a:t>
            </a:r>
            <a:r>
              <a:rPr kumimoji="0" lang="ru-RU" b="1" i="1" u="none" strike="noStrike" cap="none" normalizeH="0" baseline="0" dirty="0" smtClean="0">
                <a:ln>
                  <a:noFill/>
                </a:ln>
                <a:solidFill>
                  <a:schemeClr val="tx1"/>
                </a:solidFill>
                <a:effectLst/>
                <a:ea typeface="Times New Roman" pitchFamily="18" charset="0"/>
              </a:rPr>
              <a:t> лучшие его повести за двадцать лет творческой работы. Главным их героем по-прежнему остается человек в белом халате, хранитель клятвы Гиппократа.</a:t>
            </a:r>
            <a:endParaRPr kumimoji="0" lang="ru-RU" b="1" i="1"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8858312" cy="6572296"/>
          </a:xfrm>
        </p:spPr>
        <p:txBody>
          <a:bodyPr>
            <a:normAutofit/>
          </a:bodyPr>
          <a:lstStyle/>
          <a:p>
            <a:pPr algn="l"/>
            <a:r>
              <a:rPr lang="ru-RU" sz="2400" b="1" i="1" dirty="0" smtClean="0">
                <a:solidFill>
                  <a:srgbClr val="000066"/>
                </a:solidFill>
                <a:latin typeface="+mn-lt"/>
              </a:rPr>
              <a:t>       Александр Исаевич Солженицын </a:t>
            </a:r>
            <a:r>
              <a:rPr lang="ru-RU" sz="1700" b="1" i="1" dirty="0" smtClean="0">
                <a:solidFill>
                  <a:srgbClr val="000066"/>
                </a:solidFill>
                <a:latin typeface="+mn-lt"/>
              </a:rPr>
              <a:t>– писатель с мировым именем, яркая личность, заслужившая уважение и признание всего мира.</a:t>
            </a:r>
            <a:br>
              <a:rPr lang="ru-RU" sz="1700" b="1" i="1" dirty="0" smtClean="0">
                <a:solidFill>
                  <a:srgbClr val="000066"/>
                </a:solidFill>
                <a:latin typeface="+mn-lt"/>
              </a:rPr>
            </a:br>
            <a:r>
              <a:rPr lang="ru-RU" sz="1700" b="1" i="1" dirty="0" smtClean="0">
                <a:solidFill>
                  <a:srgbClr val="000066"/>
                </a:solidFill>
                <a:latin typeface="+mn-lt"/>
              </a:rPr>
              <a:t>       Незадолго до окончания войны, в феврале 1945 года, в Восточной Пруссии уже капитана А. Солженицына постигает арест, тюрьма и лагерь. После окончания лагерного срока тут же обнаружился рак; по приговору врачей жить оставалось меньше месяца. В близости смерти, в ожидании своей участи А. Солженицын видел возможность постановки самых важных, последних вопросов человеческого существования. Прежде всего – о смысле жизни. Но он не умер. После выписки из Ташкентского онкологического диспансера в 1955 году А. Солженицын задумал написать повесть о людях, стоящих на пороге смерти, об их последних мыслях, действиях.</a:t>
            </a:r>
            <a:br>
              <a:rPr lang="ru-RU" sz="1700" b="1" i="1" dirty="0" smtClean="0">
                <a:solidFill>
                  <a:srgbClr val="000066"/>
                </a:solidFill>
                <a:latin typeface="+mn-lt"/>
              </a:rPr>
            </a:br>
            <a:r>
              <a:rPr lang="ru-RU" sz="1700" b="1" i="1" dirty="0" smtClean="0">
                <a:solidFill>
                  <a:srgbClr val="000066"/>
                </a:solidFill>
                <a:latin typeface="+mn-lt"/>
              </a:rPr>
              <a:t>       Всех собрал этот страшный корпус – тринадцатый, раковый. Гонимых и гонителей, молчаливых и бодрых, работяг и стяжателей – всех собрал и обезличил, все они теперь только тяжелобольные, вырванные из привычной обстановки, отвергнутые и отвергнувшие все привычное и родное.</a:t>
            </a:r>
            <a:br>
              <a:rPr lang="ru-RU" sz="1700" b="1" i="1" dirty="0" smtClean="0">
                <a:solidFill>
                  <a:srgbClr val="000066"/>
                </a:solidFill>
                <a:latin typeface="+mn-lt"/>
              </a:rPr>
            </a:br>
            <a:r>
              <a:rPr lang="ru-RU" sz="1700" b="1" i="1" dirty="0" smtClean="0">
                <a:solidFill>
                  <a:srgbClr val="000066"/>
                </a:solidFill>
                <a:latin typeface="+mn-lt"/>
              </a:rPr>
              <a:t>       Одна из тем повести «Раковый корпус» - это то, что каков бы ни был человек, плохой или хороший, получивший высшее образование или, наоборот, необразованный; какую бы должность он не занимал, когда его постигает почти неизлечимая болезнь, он перестает быть высокопоставленным чиновником, превращается в обыкновенного человека, который просто хочет жить. Читая «Раковый корпус», не устаешь восхищаться, как Солженицын тонко, тактично описывает психологическое состояние больного. Заболевший начинает чувствовать себя одиноким. Кажется Александр Исаевич прожил в «Раковом корпусе» за каждого своего героя, перенес все, что перенесли они, и каждому из них отдал, как врач, кусочек своей души.</a:t>
            </a:r>
            <a:endParaRPr lang="ru-RU" sz="1700" b="1" i="1" dirty="0">
              <a:solidFill>
                <a:srgbClr val="000066"/>
              </a:solidFill>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7106" name="Picture 2" descr="D:\Мои документы\Мои рисунки\solzhenicyn-i-ego-knigi-analiz-vranya-1.jpg"/>
          <p:cNvPicPr>
            <a:picLocks noChangeAspect="1" noChangeArrowheads="1"/>
          </p:cNvPicPr>
          <p:nvPr/>
        </p:nvPicPr>
        <p:blipFill>
          <a:blip r:embed="rId3"/>
          <a:srcRect/>
          <a:stretch>
            <a:fillRect/>
          </a:stretch>
        </p:blipFill>
        <p:spPr bwMode="auto">
          <a:xfrm>
            <a:off x="1643042" y="1214422"/>
            <a:ext cx="5786478" cy="42862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48130" name="Picture 2" descr="\\172.16.0.2\public\Библиотека\Челпан\Готово\обложка0011.jpg"/>
          <p:cNvPicPr>
            <a:picLocks noChangeAspect="1" noChangeArrowheads="1"/>
          </p:cNvPicPr>
          <p:nvPr/>
        </p:nvPicPr>
        <p:blipFill>
          <a:blip r:embed="rId3" cstate="print">
            <a:lum bright="-10000" contrast="10000"/>
          </a:blip>
          <a:srcRect/>
          <a:stretch>
            <a:fillRect/>
          </a:stretch>
        </p:blipFill>
        <p:spPr bwMode="auto">
          <a:xfrm>
            <a:off x="357158" y="785794"/>
            <a:ext cx="3643338" cy="5286412"/>
          </a:xfrm>
          <a:prstGeom prst="rect">
            <a:avLst/>
          </a:prstGeom>
          <a:ln>
            <a:noFill/>
          </a:ln>
          <a:effectLst>
            <a:outerShdw blurRad="292100" dist="139700" dir="2700000" algn="tl" rotWithShape="0">
              <a:srgbClr val="333333">
                <a:alpha val="65000"/>
              </a:srgbClr>
            </a:outerShdw>
          </a:effectLst>
        </p:spPr>
      </p:pic>
      <p:sp>
        <p:nvSpPr>
          <p:cNvPr id="48131" name="Rectangle 3"/>
          <p:cNvSpPr>
            <a:spLocks noChangeArrowheads="1"/>
          </p:cNvSpPr>
          <p:nvPr/>
        </p:nvSpPr>
        <p:spPr bwMode="auto">
          <a:xfrm>
            <a:off x="4357686" y="785794"/>
            <a:ext cx="442915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84(2Рос=Рус)6</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С60</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Солженицын, Александр Исаевич. </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Раковый корпус [Текст] : [повесть] / Александр Солженицын. - Санкт-Петербург : Азбука, 2012. - 478, [1] с. - (Азбука классики).</a:t>
            </a:r>
            <a:endParaRPr kumimoji="0" lang="ru-RU" sz="1600" b="1" i="0" u="none" strike="noStrike" cap="none" normalizeH="0" baseline="0" dirty="0" smtClean="0">
              <a:ln>
                <a:noFill/>
              </a:ln>
              <a:solidFill>
                <a:schemeClr val="tx1"/>
              </a:solidFill>
              <a:effectLst/>
              <a:latin typeface="Arial" pitchFamily="34" charset="0"/>
            </a:endParaRPr>
          </a:p>
        </p:txBody>
      </p:sp>
      <p:sp>
        <p:nvSpPr>
          <p:cNvPr id="48132" name="Rectangle 4"/>
          <p:cNvSpPr>
            <a:spLocks noChangeArrowheads="1"/>
          </p:cNvSpPr>
          <p:nvPr/>
        </p:nvSpPr>
        <p:spPr bwMode="auto">
          <a:xfrm>
            <a:off x="4357686" y="2714620"/>
            <a:ext cx="4357718" cy="313932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tx1"/>
                </a:solidFill>
                <a:effectLst/>
                <a:ea typeface="Times New Roman" pitchFamily="18" charset="0"/>
              </a:rPr>
              <a:t>Повесть «Раковый корпус» — о больных онкологического диспансера в среднеазиатском городе (Ташкенте), в том числе ссыльных. Борение с болезнью. Попытки осмысления жизни и смерти. Общественная обстановка после смерти Сталина, когда страна будто начала обретать сознание после страшной болезни. В героях повести, населяющих одну больничную палату, воплощены боль и надежды России.</a:t>
            </a:r>
            <a:endParaRPr kumimoji="0" lang="ru-RU" b="1" i="1"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050" name="Picture 2" descr="D:\Мои документы\Мои рисунки\Асклепион1.jpg"/>
          <p:cNvPicPr>
            <a:picLocks noChangeAspect="1" noChangeArrowheads="1"/>
          </p:cNvPicPr>
          <p:nvPr/>
        </p:nvPicPr>
        <p:blipFill>
          <a:blip r:embed="rId3"/>
          <a:srcRect/>
          <a:stretch>
            <a:fillRect/>
          </a:stretch>
        </p:blipFill>
        <p:spPr bwMode="auto">
          <a:xfrm>
            <a:off x="1214414" y="1033463"/>
            <a:ext cx="6715172" cy="47910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28596" y="642918"/>
            <a:ext cx="8429684" cy="5580637"/>
          </a:xfrm>
          <a:prstGeom prst="rect">
            <a:avLst/>
          </a:prstGeom>
        </p:spPr>
        <p:txBody>
          <a:bodyPr wrap="square">
            <a:spAutoFit/>
          </a:bodyPr>
          <a:lstStyle/>
          <a:p>
            <a:r>
              <a:rPr lang="ru-RU" sz="2100" b="1" i="1" dirty="0" smtClean="0">
                <a:solidFill>
                  <a:srgbClr val="000066"/>
                </a:solidFill>
              </a:rPr>
              <a:t>     </a:t>
            </a:r>
            <a:r>
              <a:rPr lang="ru-RU" sz="2300" b="1" dirty="0" smtClean="0">
                <a:solidFill>
                  <a:srgbClr val="000066"/>
                </a:solidFill>
                <a:latin typeface="Aquarelle" pitchFamily="66" charset="-52"/>
              </a:rPr>
              <a:t>О</a:t>
            </a:r>
            <a:r>
              <a:rPr lang="ru-RU" sz="2200" b="1" i="1" dirty="0" smtClean="0">
                <a:solidFill>
                  <a:srgbClr val="000066"/>
                </a:solidFill>
              </a:rPr>
              <a:t>дин из главных объектов литературы на протяжении всей истории - это человек и его здоровье. Художественные произведения вбирали представления времени о жизни и смерти, о причинах болезней, отражали способы их лечения. История литературы хранит имена плеяды врачей, ставших известными писателями. Среди них – А.П. Чехов, В.В. Вересаев, В.И. Даль, М.А. Булгаков, Ю.З. </a:t>
            </a:r>
            <a:r>
              <a:rPr lang="ru-RU" sz="2200" b="1" i="1" dirty="0" err="1" smtClean="0">
                <a:solidFill>
                  <a:srgbClr val="000066"/>
                </a:solidFill>
              </a:rPr>
              <a:t>Крелин</a:t>
            </a:r>
            <a:r>
              <a:rPr lang="ru-RU" sz="2200" b="1" i="1" dirty="0" smtClean="0">
                <a:solidFill>
                  <a:srgbClr val="000066"/>
                </a:solidFill>
              </a:rPr>
              <a:t>. Каждый из них внес огромный вклад в литературу. Такие классики мировой литературы, как Л.Н. Толстой, И.С. Тургенев, А.И. Солженицын и др., не будучи врачами, затрагивали в своем творчестве медицинскую тематику, касались вопроса врачебной практики. Многие художественные произведения являются важнейшими источниками по истории медицины, для авторов других обращение к медицине дало возможность ставить и решать фундаментальные мировоззренческие вопросы, заниматься литературным творчеством.</a:t>
            </a:r>
            <a:endParaRPr lang="ru-RU" sz="2200" b="1" i="1" dirty="0">
              <a:solidFill>
                <a:srgbClr val="000066"/>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074" name="Picture 2" descr="D:\Мои документы\Мои рисунки\000080_disp.jpg"/>
          <p:cNvPicPr>
            <a:picLocks noChangeAspect="1" noChangeArrowheads="1"/>
          </p:cNvPicPr>
          <p:nvPr/>
        </p:nvPicPr>
        <p:blipFill>
          <a:blip r:embed="rId3"/>
          <a:srcRect/>
          <a:stretch>
            <a:fillRect/>
          </a:stretch>
        </p:blipFill>
        <p:spPr bwMode="auto">
          <a:xfrm>
            <a:off x="1142976" y="1071546"/>
            <a:ext cx="6786610" cy="471490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500042"/>
            <a:ext cx="8929718" cy="5786478"/>
          </a:xfrm>
        </p:spPr>
        <p:txBody>
          <a:bodyPr>
            <a:noAutofit/>
          </a:bodyPr>
          <a:lstStyle/>
          <a:p>
            <a:pPr algn="l"/>
            <a:r>
              <a:rPr lang="ru-RU" sz="2000" b="1" i="1" dirty="0" smtClean="0"/>
              <a:t>       </a:t>
            </a:r>
            <a:r>
              <a:rPr lang="ru-RU" sz="2800" b="1" i="1" dirty="0" smtClean="0">
                <a:solidFill>
                  <a:srgbClr val="000066"/>
                </a:solidFill>
              </a:rPr>
              <a:t>А. П. Чехов</a:t>
            </a:r>
            <a:r>
              <a:rPr lang="ru-RU" sz="2000" b="1" i="1" dirty="0" smtClean="0">
                <a:solidFill>
                  <a:srgbClr val="000066"/>
                </a:solidFill>
              </a:rPr>
              <a:t>, поступая на медицинский факультет университета, не догадывался об уготованной ему судьбе классика русской литературы. Многие произведения писателя объединены медицинской тематикой. Это рассказы о врачах, где описываются их рабочие будни или эпизоды из жизни («Палата № 6», «Необыкновенный», «Случай из практики», «Враги», «Попрыгунья» и др.), рассказы, где действующими лицами являются заболевшие или умирающие люди («Тиф», «Три года», «Цветы запоздалые», «Мужики», «Горе» и др.), рассказы о душевном горе персонажей («Припадок», «Черный монах», «Палата № 6»), а также юмористические рассказы («Сельские эскулапы», «Хирургия», «Симулянты», «Аптекарша», « У постели больного» и др.). </a:t>
            </a:r>
            <a:br>
              <a:rPr lang="ru-RU" sz="2000" b="1" i="1" dirty="0" smtClean="0">
                <a:solidFill>
                  <a:srgbClr val="000066"/>
                </a:solidFill>
              </a:rPr>
            </a:br>
            <a:r>
              <a:rPr lang="ru-RU" sz="2000" b="1" i="1" dirty="0" smtClean="0">
                <a:solidFill>
                  <a:srgbClr val="000066"/>
                </a:solidFill>
              </a:rPr>
              <a:t>       Чехов любил свою медицину, дорожил и гордился званием врача. А. И. Куприн, близко знавший Антона Павловича, часто встречавшийся с ним в последние годы его жизни, в статье, посвященной памяти своего учителя и старшего друга, писал: «…Если бы Чехов не был бы таким замечательным писателем, он был бы прекрасным врачом. Доктора, приглашавшие его изредка на консультации, отзывались о нем, как о чрезвычайно вдумчивом наблюдателе и находчивом, проницательном диагносте…»</a:t>
            </a:r>
            <a:endParaRPr lang="ru-RU" sz="2000" b="1" i="1" dirty="0">
              <a:solidFill>
                <a:srgbClr val="00006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4578" name="Picture 2" descr="D:\Мои документы\Мои рисунки\acefe9fc57.jpg"/>
          <p:cNvPicPr>
            <a:picLocks noChangeAspect="1" noChangeArrowheads="1"/>
          </p:cNvPicPr>
          <p:nvPr/>
        </p:nvPicPr>
        <p:blipFill>
          <a:blip r:embed="rId3"/>
          <a:srcRect/>
          <a:stretch>
            <a:fillRect/>
          </a:stretch>
        </p:blipFill>
        <p:spPr bwMode="auto">
          <a:xfrm>
            <a:off x="714348" y="1357298"/>
            <a:ext cx="7715304" cy="41434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pic>
        <p:nvPicPr>
          <p:cNvPr id="23554" name="Picture 2" descr="\\172.16.0.2\public\Библиотека\Челпан\Готово\обложка0013.jpg"/>
          <p:cNvPicPr>
            <a:picLocks noChangeAspect="1" noChangeArrowheads="1"/>
          </p:cNvPicPr>
          <p:nvPr/>
        </p:nvPicPr>
        <p:blipFill>
          <a:blip r:embed="rId3">
            <a:lum bright="-10000" contrast="20000"/>
          </a:blip>
          <a:srcRect/>
          <a:stretch>
            <a:fillRect/>
          </a:stretch>
        </p:blipFill>
        <p:spPr bwMode="auto">
          <a:xfrm>
            <a:off x="357158" y="928670"/>
            <a:ext cx="4071966" cy="4929222"/>
          </a:xfrm>
          <a:prstGeom prst="rect">
            <a:avLst/>
          </a:prstGeom>
          <a:ln>
            <a:noFill/>
          </a:ln>
          <a:effectLst>
            <a:outerShdw blurRad="292100" dist="139700" dir="2700000" algn="tl" rotWithShape="0">
              <a:srgbClr val="333333">
                <a:alpha val="65000"/>
              </a:srgbClr>
            </a:outerShdw>
          </a:effectLst>
        </p:spPr>
      </p:pic>
      <p:sp>
        <p:nvSpPr>
          <p:cNvPr id="23555" name="Rectangle 3"/>
          <p:cNvSpPr>
            <a:spLocks noChangeArrowheads="1"/>
          </p:cNvSpPr>
          <p:nvPr/>
        </p:nvSpPr>
        <p:spPr bwMode="auto">
          <a:xfrm>
            <a:off x="4857752" y="928670"/>
            <a:ext cx="35719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83.3(2Рос=Рус)1</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Ш951</a:t>
            </a:r>
            <a:br>
              <a:rPr kumimoji="0" lang="ru-RU" sz="1600" b="1" i="0" u="none" strike="noStrike" cap="none" normalizeH="0" baseline="0" dirty="0" smtClean="0">
                <a:ln>
                  <a:noFill/>
                </a:ln>
                <a:solidFill>
                  <a:schemeClr val="tx1"/>
                </a:solidFill>
                <a:effectLst/>
                <a:latin typeface="Arial" pitchFamily="34" charset="0"/>
                <a:ea typeface="Times New Roman" pitchFamily="18" charset="0"/>
              </a:rPr>
            </a:br>
            <a:r>
              <a:rPr kumimoji="0" lang="ru-RU" sz="1600" b="1" i="0" u="none" strike="noStrike" cap="none" normalizeH="0" baseline="0" dirty="0" smtClean="0">
                <a:ln>
                  <a:noFill/>
                </a:ln>
                <a:solidFill>
                  <a:schemeClr val="tx1"/>
                </a:solidFill>
                <a:effectLst/>
                <a:latin typeface="Arial" pitchFamily="34" charset="0"/>
                <a:ea typeface="Times New Roman" pitchFamily="18" charset="0"/>
              </a:rPr>
              <a:t>Шубин, Борис Моисеевич. </a:t>
            </a:r>
            <a:endParaRPr kumimoji="0" lang="ru-RU" sz="1600" b="1"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pitchFamily="34" charset="0"/>
                <a:ea typeface="Times New Roman" pitchFamily="18" charset="0"/>
              </a:rPr>
              <a:t>Доктор А. П. Чехов [Текст] / Б. М. Шубин. - 3-е изд., доп. - Москва : Знание, 1982. - 176 с. : ил.</a:t>
            </a:r>
            <a:endParaRPr kumimoji="0" lang="ru-RU" sz="1600" b="1" i="0" u="none" strike="noStrike" cap="none" normalizeH="0" baseline="0" dirty="0" smtClean="0">
              <a:ln>
                <a:noFill/>
              </a:ln>
              <a:solidFill>
                <a:schemeClr val="tx1"/>
              </a:solidFill>
              <a:effectLst/>
              <a:latin typeface="Arial" pitchFamily="34" charset="0"/>
            </a:endParaRPr>
          </a:p>
        </p:txBody>
      </p:sp>
      <p:sp>
        <p:nvSpPr>
          <p:cNvPr id="23556" name="Rectangle 4"/>
          <p:cNvSpPr>
            <a:spLocks noChangeArrowheads="1"/>
          </p:cNvSpPr>
          <p:nvPr/>
        </p:nvSpPr>
        <p:spPr bwMode="auto">
          <a:xfrm>
            <a:off x="4857752" y="2857496"/>
            <a:ext cx="3929090" cy="308764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900" b="1" i="1" u="none" strike="noStrike" cap="none" normalizeH="0" baseline="0" dirty="0" smtClean="0">
                <a:ln>
                  <a:noFill/>
                </a:ln>
                <a:solidFill>
                  <a:schemeClr val="tx1"/>
                </a:solidFill>
                <a:effectLst/>
                <a:ea typeface="Times New Roman" pitchFamily="18" charset="0"/>
              </a:rPr>
              <a:t>А. П. Чехов был не только замечательным писателем, но и высокообразованным, передовым врачом. Книга знакомит читателей с медицинской деятельностью А. П. Чехова, с кругом его научных и общественных интересов.</a:t>
            </a:r>
            <a:endParaRPr kumimoji="0" lang="ru-RU" sz="1900" b="1" i="1" u="none" strike="noStrike" cap="none" normalizeH="0" baseline="0" dirty="0" smtClean="0">
              <a:ln>
                <a:noFill/>
              </a:ln>
              <a:solidFill>
                <a:schemeClr val="tx1"/>
              </a:solidFill>
              <a:effectLst/>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900" b="1" i="1" u="none" strike="noStrike" cap="none" normalizeH="0" baseline="0" dirty="0" smtClean="0">
                <a:ln>
                  <a:noFill/>
                </a:ln>
                <a:solidFill>
                  <a:schemeClr val="tx1"/>
                </a:solidFill>
                <a:effectLst/>
                <a:ea typeface="Times New Roman" pitchFamily="18" charset="0"/>
              </a:rPr>
              <a:t>Издание рассчитано на широкий круг читателей.</a:t>
            </a:r>
            <a:endParaRPr kumimoji="0" lang="ru-RU" sz="1900" b="1" i="1"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2354</TotalTime>
  <Words>1654</Words>
  <Application>Microsoft Office PowerPoint</Application>
  <PresentationFormat>Экран (4:3)</PresentationFormat>
  <Paragraphs>57</Paragraphs>
  <Slides>34</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34</vt:i4>
      </vt:variant>
    </vt:vector>
  </HeadingPairs>
  <TitlesOfParts>
    <vt:vector size="40" baseType="lpstr">
      <vt:lpstr>Arial</vt:lpstr>
      <vt:lpstr>Monotype Corsiva</vt:lpstr>
      <vt:lpstr>Aquarelle</vt:lpstr>
      <vt:lpstr>Calibri</vt:lpstr>
      <vt:lpstr>Times New Roman</vt:lpstr>
      <vt:lpstr>Тема Office</vt:lpstr>
      <vt:lpstr>Медицина в творчестве русских писателей</vt:lpstr>
      <vt:lpstr>   Профессия врача, медицина, как и литература, подвиг. Она требует самоотверженности, чистоты души и помыслов. Не всякий способен на это.             А. П. Чехов</vt:lpstr>
      <vt:lpstr>     Традиция объединения литературы и медицины восходит к античности; символ этого «странного брака» — Аполлон, бог поэзии и медицины. Параллель между литератором и врачом очевидна: медик наблюдает за пациентом, писатель - за природой… Искусство, как и медицина, - это поиск. Вот почему, наверное, медицину называют искусством. </vt:lpstr>
      <vt:lpstr>Слайд 4</vt:lpstr>
      <vt:lpstr>Слайд 5</vt:lpstr>
      <vt:lpstr>Слайд 6</vt:lpstr>
      <vt:lpstr>       А. П. Чехов, поступая на медицинский факультет университета, не догадывался об уготованной ему судьбе классика русской литературы. Многие произведения писателя объединены медицинской тематикой. Это рассказы о врачах, где описываются их рабочие будни или эпизоды из жизни («Палата № 6», «Необыкновенный», «Случай из практики», «Враги», «Попрыгунья» и др.), рассказы, где действующими лицами являются заболевшие или умирающие люди («Тиф», «Три года», «Цветы запоздалые», «Мужики», «Горе» и др.), рассказы о душевном горе персонажей («Припадок», «Черный монах», «Палата № 6»), а также юмористические рассказы («Сельские эскулапы», «Хирургия», «Симулянты», «Аптекарша», « У постели больного» и др.).         Чехов любил свою медицину, дорожил и гордился званием врача. А. И. Куприн, близко знавший Антона Павловича, часто встречавшийся с ним в последние годы его жизни, в статье, посвященной памяти своего учителя и старшего друга, писал: «…Если бы Чехов не был бы таким замечательным писателем, он был бы прекрасным врачом. Доктора, приглашавшие его изредка на консультации, отзывались о нем, как о чрезвычайно вдумчивом наблюдателе и находчивом, проницательном диагносте…»</vt:lpstr>
      <vt:lpstr>Слайд 8</vt:lpstr>
      <vt:lpstr>Слайд 9</vt:lpstr>
      <vt:lpstr>Слайд 10</vt:lpstr>
      <vt:lpstr>       В. В. Вересаев вошел в историю прежде всего как писатель , автор знаменитых «Записок врача». Почему Вересаев, успешно закончив историко-филологический факультет, перешел на медицинский? В своих «Воспоминаниях» писатель объясняет свое поступление на медицинский факультет влечением к наукам точным и знаниям реальным, а главное желанием стать писателем, а писатель, по его мнению, должен хорошо знать человека как в здоровом состоянии, так и во время болезни. Медицина, - указывал он, - теснейшим образом и многообразными путями связана с человеком и требует к себе очень большого внимания; наскоком кое-как изучать ее нельзя. Я верю в медицину, - утверждает Вересаев устами героя «Записок врача», - хотя знаю, что во многом она бессильна, многого не знает. Что же, надо, следовательно, учиться, набираться опыта и знаний.        Писатель большой общественной совести, откликавшийся в своих произведениях на острые вопросы современности, поднимает в «Записках врача» волновавшие его проблемы врачебной этики и морального облика врача. Многие годы жизни  В. В. Вересаева были посвящены медицинской деятельности, в которой он проявил себя как компетентный самоотверженный врач и общественный деятель, отстаивающий права пациентов и врачей.</vt:lpstr>
      <vt:lpstr>Слайд 12</vt:lpstr>
      <vt:lpstr>Слайд 13</vt:lpstr>
      <vt:lpstr>Слайд 14</vt:lpstr>
      <vt:lpstr>       Влияние Л. Н. Толстого на литературу и на общество в целом необозримо и потому не поддается определению. Лев Николаевич пытался понять связь между душой и телом, что во все времена существования медицины является главной проблемой. Устами своих героев, страдавших от самых различных «телесных» или «душевных» недугов, Л. Н. Толстой правдиво и ярко изобразил состояние врачебного дела в России и этим внес неоценимый вклад в сокровищницу современной деонтологии. Обладая феноменальной способностью к пристальному изучению окружающего, Л. Н. Толстой и сейчас продолжает удивлять  будущих медицинских специалистов глубиной восприятия и обобщения болезненных состояний человека. Не только различные болезни, но даже одни и те же страдания, развивавшиеся у разных героев Толстого, отличались индивидуальными проявлениями. Это видно те только в «Смерти Ивана Ильича», но и в болезни Наташи Ростовой, и в недомоганиях Кити Щербацкой, и в тяжких страданиях Анны Карениной.        Л. Н. Толстой глубоко осветил вопросы отношений врача и больного. К этим психологически сложнейшим вопросам Л. Н. Толстой обращался неоднократно и наиболее полно изложил их в романах «Война и мир» и «Анна Каренина».        Л. Н. Толстой придает первостепенное значение взаимоотношениям между врачом и больным. Поиски «ключей» к сердцу больного человека и изучение художественного наследия Л. Н. Толстого могут облегчить и направить этот процесс в нужную сторону – сторону милосердия, понимания и поддержки.</vt:lpstr>
      <vt:lpstr>Слайд 16</vt:lpstr>
      <vt:lpstr>Слайд 17</vt:lpstr>
      <vt:lpstr>Слайд 18</vt:lpstr>
      <vt:lpstr>       Жизнь Владимира Ивановича Даля настолько разнообразна  и замечательна, что ее хватило бы с лихвой на несколько интересных биографий: морской офицер, врач, ответственный чиновник, натуралист, писатель, ученый-языковед…Такие крутые переломы деятельности для другого человека могли быть губительными, но Далю шли на пользу. Расширялся круг его контактов с людьми, разностороннее становились знания, богаче жизненный опыт. Склонность к лингвистике и врачеванию у Владимира Ивановича была генетическая: его отец, работая при дворе Екатерины II, вдруг оставил должность, чтобы получить медицинское образование.        Медицинская специальность – одна из самых насыщенных медицинскими контактами. Немалое количество слов, пословиц и поговорок Владимир Иванович «подслушал» у своих пациентов. Кроме того, медицина и близкие к ней биология и естествознание получили широкое отражение на страницах словаря, без чего он утратил бы свою энциклопедическую полноту. Владимир Иванович Даль прожил долгую жизнь, он один выполнил то, что не под силу целому институту, даже не по количеству ученых, а по разнообразию знаний.         Самым великим достижением Даля, несомненно, является созданный им словарь: «Я любил отчизну свою и принес ей должную крупицу по силам». Кроме того, он изучал флору и фауну, написав книги по этим темам. Он был одним из основателей Русского географического общества. При этом он постоянно занимался врачеванием, участвовал в научных экспериментах, проводил опыты на себе.</vt:lpstr>
      <vt:lpstr>Слайд 20</vt:lpstr>
      <vt:lpstr>Слайд 21</vt:lpstr>
      <vt:lpstr>       И. С. Тургенев вошел в историю не только русской, но и мировой литературы как непревзойденный психолог и художник слова. Писатель известен, прежде всего, как автор бессмертных романов «Отцы и дети», «Дворянское гнездо», «Рудин» и другие. Мало известны его стихи в прозе, полные лиризма и глубоких раздумий над жизнью, другие прозаические произведения.        Определяя главную особенность своего творческого пути, Тургенев говорил: «Я стремился, насколько хватало сил и умения, добросовестно и беспристрастно изобразить и воплотить то, что Шекспир называл самый образ и давление времени». Классик сумел показать в своем творчестве чистоту любви, силу дружбы, страстную веру в будущее своей Родины. Творчество истинного художника предполагает множество открытий, и Тургенев – тому подтверждение.        Повести «Степной король Лир», «Клара Милич», рассказ «Конец Чертопханова» относятся к позднему периоду классика и представляют особый интерес, как в отношении стиля, так и сюжетов. Тургенев ставит героев в необычные ситуации и таким образом заставляет их действовать согласно велению сердца.        И. С. Тургенев во многих своих произведениях дает описание природы. Пейзажные зарисовки выполняют различные функции: обрамляют повествование, помогают раскрыть характер героев, оттеняют переживания. Для них характерно простота и естественность, эмоциональная насыщенность и психологизм. Творчеству И. С. Тургенева присущи сила и острота мысли, высоконравственность и духовная чистота героев.</vt:lpstr>
      <vt:lpstr>Слайд 23</vt:lpstr>
      <vt:lpstr>Слайд 24</vt:lpstr>
      <vt:lpstr>       М. А. Булгаков по природе своего дарования был лириком. Все, что он написал, прошло через его сердце. Каждый созданный им образ несет в себе его любовь или ненависть, , восхищение или горечь, нежность или сожаление. Когда читаешь книги Булгакова, неизбежно заражаешься этими его чувствами. Сатирой он только «огрызался» на все то недоброе, что рождалось и множилось на его глазах, от чего ему не однажды приходилось отбиваться самому и что грозило тяжелыми бедами народу и стране.        Будучи начинающим врачом в Вязьме, Булгаков впервые попробовал всерьез свое перо: написал рассказ «Зеленый змий» (возможно, начальный вариант рассказа «Морфий»). Позднее, в Киеве, в 1918 – 1920 годах работал, по-видимому, над «Записками земского врача» (мы знаем позднейший их вариант – «Записки юного врача»). Лишь по названиям известны и другие ранние опыты Булгакова – рассказ «Белый цвет» и повесть «Недуг».        Цикл рассказов М. А. Булгакова «Записки юного врача» достоверно показывает многотрудную работу земского врача. Разнообразие медицинских тем, научно-популярное и высокохудожественное изложение материала делает цикл необходимым пособием не только для будущих медицинских работников, но и для студентов непрофильных вузов, изучающих основы медицинских знаний. Богатое разнообразие медицинских терминов, которое использовал Булгаков в своем произведении свидетельствует не только о его прекрасном таланте, как писателя, но и глубоких знаний как медицинского работника. </vt:lpstr>
      <vt:lpstr>Слайд 26</vt:lpstr>
      <vt:lpstr>Слайд 27</vt:lpstr>
      <vt:lpstr>Слайд 28</vt:lpstr>
      <vt:lpstr>                                                                                                         Десять лет назад скончался известный российский писатель, кандидат медицинских наук Юлий Крелин. Он был из круга шестидесятников – молодых, красивых, умных. Он писал замечательные книги, и фильм по роману «Дни хирурга Мишкина» сделал его знаменитым. Но в отличие от своих богемных литературных друзей, Юлий Крелин был еще и врачом, хирургом. Таким, к которому стекался весь город.        Конечно русская литература знает писателей-врачей. Но Крелин был врачом в первую очередь. И о врачах он писал так, как никто. В основном он писал о больнице. Мы читаем о врачах, пациентах, жизненных историях, судьбах, о переплетении отношений – и все на территории одной клиники. Только человек, досконально знающий этот мир, мог так его описать. Он писал о коллегах с таким пониманием и теплотой, что мир больницы стал для читателей родным. Юрий Рост вспоминал: «Крелин никогда не выключает телефон. Потому что он доктор, он хирург. Он надежен, профессионален, безотказен. Крелин никогда не запирает дверь. Потому что он друг. Иногда он засыпает в кресле. Потому что друзья встают, когда хотят, а он – в половине шестого: больные ждут. Крелин никогда никого не судит. Потому что он философ и писатель. Он размышляет на бумаге, и его книги любимы в среде врачей.» Две его последние книги – о любви. Как-то оказалось, что это – самое главное. И осталась память – о Докторе и Писателе, именно так, с большой буквы. </vt:lpstr>
      <vt:lpstr>Слайд 30</vt:lpstr>
      <vt:lpstr>Слайд 31</vt:lpstr>
      <vt:lpstr>       Александр Исаевич Солженицын – писатель с мировым именем, яркая личность, заслужившая уважение и признание всего мира.        Незадолго до окончания войны, в феврале 1945 года, в Восточной Пруссии уже капитана А. Солженицына постигает арест, тюрьма и лагерь. После окончания лагерного срока тут же обнаружился рак; по приговору врачей жить оставалось меньше месяца. В близости смерти, в ожидании своей участи А. Солженицын видел возможность постановки самых важных, последних вопросов человеческого существования. Прежде всего – о смысле жизни. Но он не умер. После выписки из Ташкентского онкологического диспансера в 1955 году А. Солженицын задумал написать повесть о людях, стоящих на пороге смерти, об их последних мыслях, действиях.        Всех собрал этот страшный корпус – тринадцатый, раковый. Гонимых и гонителей, молчаливых и бодрых, работяг и стяжателей – всех собрал и обезличил, все они теперь только тяжелобольные, вырванные из привычной обстановки, отвергнутые и отвергнувшие все привычное и родное.        Одна из тем повести «Раковый корпус» - это то, что каков бы ни был человек, плохой или хороший, получивший высшее образование или, наоборот, необразованный; какую бы должность он не занимал, когда его постигает почти неизлечимая болезнь, он перестает быть высокопоставленным чиновником, превращается в обыкновенного человека, который просто хочет жить. Читая «Раковый корпус», не устаешь восхищаться, как Солженицын тонко, тактично описывает психологическое состояние больного. Заболевший начинает чувствовать себя одиноким. Кажется Александр Исаевич прожил в «Раковом корпусе» за каждого своего героя, перенес все, что перенесли они, и каждому из них отдал, как врач, кусочек своей души.</vt:lpstr>
      <vt:lpstr>Слайд 33</vt:lpstr>
      <vt:lpstr>Слайд 34</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Медицина в творчестве русских писателей</dc:title>
  <dc:creator>libr</dc:creator>
  <cp:lastModifiedBy>Administrator</cp:lastModifiedBy>
  <cp:revision>221</cp:revision>
  <dcterms:created xsi:type="dcterms:W3CDTF">2016-10-18T11:36:18Z</dcterms:created>
  <dcterms:modified xsi:type="dcterms:W3CDTF">2016-10-27T09:19:26Z</dcterms:modified>
</cp:coreProperties>
</file>