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85" r:id="rId5"/>
    <p:sldId id="257"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Aquarelle" pitchFamily="66" charset="-52"/>
      <p:regular r:id="rId30"/>
    </p:embeddedFont>
    <p:embeddedFont>
      <p:font typeface="Calibri" pitchFamily="34" charset="0"/>
      <p:regular r:id="rId31"/>
      <p:bold r:id="rId32"/>
      <p:italic r:id="rId33"/>
      <p:boldItalic r:id="rId34"/>
    </p:embeddedFont>
    <p:embeddedFont>
      <p:font typeface="Ariston" pitchFamily="66" charset="0"/>
      <p:regular r:id="rId3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66"/>
    <a:srgbClr val="800000"/>
    <a:srgbClr val="FF6600"/>
    <a:srgbClr val="660033"/>
    <a:srgbClr val="663300"/>
    <a:srgbClr val="CC9900"/>
    <a:srgbClr val="0033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09" autoAdjust="0"/>
  </p:normalViewPr>
  <p:slideViewPr>
    <p:cSldViewPr>
      <p:cViewPr>
        <p:scale>
          <a:sx n="70" d="100"/>
          <a:sy n="70" d="100"/>
        </p:scale>
        <p:origin x="-1488" y="-396"/>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03F9C0-8D3A-41B0-AE06-B6C000A424AB}"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C12DC-18B7-4CC4-BCC0-BD406DE1F5D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3F9C0-8D3A-41B0-AE06-B6C000A424AB}" type="datetimeFigureOut">
              <a:rPr lang="ru-RU" smtClean="0"/>
              <a:pPr/>
              <a:t>27.10.2016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C12DC-18B7-4CC4-BCC0-BD406DE1F5D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357166"/>
            <a:ext cx="7715304" cy="4786346"/>
          </a:xfrm>
        </p:spPr>
        <p:txBody>
          <a:bodyPr>
            <a:noAutofit/>
            <a:scene3d>
              <a:camera prst="orthographicFront"/>
              <a:lightRig rig="threePt" dir="t"/>
            </a:scene3d>
            <a:sp3d extrusionH="57150">
              <a:bevelT w="38100" h="38100"/>
            </a:sp3d>
          </a:bodyPr>
          <a:lstStyle/>
          <a:p>
            <a:pPr>
              <a:lnSpc>
                <a:spcPts val="11500"/>
              </a:lnSpc>
            </a:pPr>
            <a:r>
              <a:rPr lang="ru-RU" sz="8800" b="1" dirty="0" smtClean="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rPr>
              <a:t>Наш</a:t>
            </a:r>
            <a:r>
              <a:rPr lang="be-BY" sz="8800" b="1" dirty="0" smtClean="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rPr>
              <a:t>і славутыя</a:t>
            </a:r>
            <a:r>
              <a:rPr lang="en-US" sz="8800" b="1" dirty="0" smtClean="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rPr>
              <a:t/>
            </a:r>
            <a:br>
              <a:rPr lang="en-US" sz="8800" b="1" dirty="0" smtClean="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rPr>
            </a:br>
            <a:r>
              <a:rPr lang="be-BY" sz="8800" b="1" dirty="0" smtClean="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rPr>
              <a:t> землякі</a:t>
            </a:r>
            <a:endParaRPr lang="ru-RU" sz="8800" b="1" dirty="0">
              <a:ln w="12700">
                <a:noFill/>
                <a:prstDash val="solid"/>
              </a:ln>
              <a:solidFill>
                <a:schemeClr val="accent2">
                  <a:lumMod val="50000"/>
                </a:schemeClr>
              </a:solidFill>
              <a:effectLst>
                <a:glow rad="63500">
                  <a:schemeClr val="accent6">
                    <a:satMod val="175000"/>
                    <a:alpha val="40000"/>
                  </a:schemeClr>
                </a:glow>
                <a:outerShdw blurRad="50800" dist="38100" dir="5400000" algn="t" rotWithShape="0">
                  <a:prstClr val="black">
                    <a:alpha val="40000"/>
                  </a:prstClr>
                </a:outerShdw>
              </a:effectLst>
              <a:latin typeface="Aquarelle" pitchFamily="66" charset="-52"/>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58204" cy="5929354"/>
          </a:xfrm>
        </p:spPr>
        <p:txBody>
          <a:bodyPr>
            <a:normAutofit/>
          </a:bodyPr>
          <a:lstStyle/>
          <a:p>
            <a:pPr indent="355600" algn="l"/>
            <a:r>
              <a:rPr lang="be-BY" sz="2500" b="1" dirty="0" smtClean="0">
                <a:solidFill>
                  <a:srgbClr val="000066"/>
                </a:solidFill>
                <a:latin typeface="Aquarelle" pitchFamily="66" charset="-52"/>
              </a:rPr>
              <a:t>П</a:t>
            </a:r>
            <a:r>
              <a:rPr lang="be-BY" sz="2300" b="1" i="1" dirty="0" smtClean="0">
                <a:solidFill>
                  <a:srgbClr val="000066"/>
                </a:solidFill>
                <a:latin typeface="+mn-lt"/>
              </a:rPr>
              <a:t>обач з Мікалаем Гусоўскім, Янам Каханоўскім і іншымі выдатнымі прадстаўнікамі славянскай культуры Францыск Скарына быў найбольш значным яскравым выразнікам рэнесансавага гуманізму, першым найбольш буйным і ўплывовым дзеячам беларускага Адраджэння. У яго творчасці ўвасобіліся і сярэдневяковыя, праваслаўнавізантыйскія і сучасныя яму заходнееўрапейскія рэнесансавагуманістычныя традыцыі. Погляды Скарыны выяўляюцца ў яго адносінах да грамадства, рэлігіі, чалавечай асобы, гістарычнага і нацыянальна-культурнага вопыту іншых краін і народаў.У пэўным сэнсе Скарына быў прадвеснікам і творцам нацыянальнага і агульнаеўрапейскага адзінства, роданачальнікам тых ідэй і тэндэнцый, якія набылі ў наш час асаблівае значэнне.</a:t>
            </a:r>
            <a:endParaRPr lang="ru-RU" sz="2300" b="1" i="1" dirty="0">
              <a:solidFill>
                <a:srgbClr val="000066"/>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85728"/>
            <a:ext cx="4714876" cy="6286544"/>
          </a:xfrm>
        </p:spPr>
        <p:txBody>
          <a:bodyPr>
            <a:normAutofit/>
          </a:bodyPr>
          <a:lstStyle/>
          <a:p>
            <a:pPr algn="l"/>
            <a:r>
              <a:rPr lang="ru-RU" sz="1600" b="1" dirty="0" smtClean="0">
                <a:latin typeface="Arial" pitchFamily="34" charset="0"/>
                <a:cs typeface="Arial" pitchFamily="34" charset="0"/>
              </a:rPr>
              <a:t>85.313(4Пол)</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З-246</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Залуский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Иво</a:t>
            </a: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Ген Огинского [Текст] : [</a:t>
            </a:r>
            <a:r>
              <a:rPr lang="ru-RU" sz="1600" b="1" dirty="0" err="1" smtClean="0">
                <a:latin typeface="Arial" pitchFamily="34" charset="0"/>
                <a:cs typeface="Arial" pitchFamily="34" charset="0"/>
              </a:rPr>
              <a:t>посвящ</a:t>
            </a:r>
            <a:r>
              <a:rPr lang="ru-RU" sz="1600" b="1" dirty="0" smtClean="0">
                <a:latin typeface="Arial" pitchFamily="34" charset="0"/>
                <a:cs typeface="Arial" pitchFamily="34" charset="0"/>
              </a:rPr>
              <a:t>. 250-летию со дня рождения </a:t>
            </a:r>
            <a:r>
              <a:rPr lang="ru-RU" sz="1600" b="1" dirty="0" err="1" smtClean="0">
                <a:latin typeface="Arial" pitchFamily="34" charset="0"/>
                <a:cs typeface="Arial" pitchFamily="34" charset="0"/>
              </a:rPr>
              <a:t>Михала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Клеофаса</a:t>
            </a:r>
            <a:r>
              <a:rPr lang="ru-RU" sz="1600" b="1" dirty="0" smtClean="0">
                <a:latin typeface="Arial" pitchFamily="34" charset="0"/>
                <a:cs typeface="Arial" pitchFamily="34" charset="0"/>
              </a:rPr>
              <a:t> Огинского] : пер. с англ. / </a:t>
            </a:r>
            <a:r>
              <a:rPr lang="ru-RU" sz="1600" b="1" dirty="0" err="1" smtClean="0">
                <a:latin typeface="Arial" pitchFamily="34" charset="0"/>
                <a:cs typeface="Arial" pitchFamily="34" charset="0"/>
              </a:rPr>
              <a:t>Иво</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Залуский</a:t>
            </a:r>
            <a:r>
              <a:rPr lang="ru-RU" sz="1600" b="1" dirty="0" smtClean="0">
                <a:latin typeface="Arial" pitchFamily="34" charset="0"/>
                <a:cs typeface="Arial" pitchFamily="34" charset="0"/>
              </a:rPr>
              <a:t> ; [вступ. ст. О. В. </a:t>
            </a:r>
            <a:r>
              <a:rPr lang="ru-RU" sz="1600" b="1" dirty="0" err="1" smtClean="0">
                <a:latin typeface="Arial" pitchFamily="34" charset="0"/>
                <a:cs typeface="Arial" pitchFamily="34" charset="0"/>
              </a:rPr>
              <a:t>Дадиомовой</a:t>
            </a:r>
            <a:r>
              <a:rPr lang="ru-RU" sz="1600" b="1" dirty="0" smtClean="0">
                <a:latin typeface="Arial" pitchFamily="34" charset="0"/>
                <a:cs typeface="Arial" pitchFamily="34" charset="0"/>
              </a:rPr>
              <a:t>, С. Н. </a:t>
            </a:r>
            <a:r>
              <a:rPr lang="ru-RU" sz="1600" b="1" dirty="0" err="1" smtClean="0">
                <a:latin typeface="Arial" pitchFamily="34" charset="0"/>
                <a:cs typeface="Arial" pitchFamily="34" charset="0"/>
              </a:rPr>
              <a:t>Немогай</a:t>
            </a:r>
            <a:r>
              <a:rPr lang="ru-RU" sz="1600" b="1" dirty="0" smtClean="0">
                <a:latin typeface="Arial" pitchFamily="34" charset="0"/>
                <a:cs typeface="Arial" pitchFamily="34" charset="0"/>
              </a:rPr>
              <a:t> ; пер.: В. С. </a:t>
            </a:r>
            <a:r>
              <a:rPr lang="ru-RU" sz="1600" b="1" dirty="0" err="1" smtClean="0">
                <a:latin typeface="Arial" pitchFamily="34" charset="0"/>
                <a:cs typeface="Arial" pitchFamily="34" charset="0"/>
              </a:rPr>
              <a:t>Плютов</a:t>
            </a:r>
            <a:r>
              <a:rPr lang="ru-RU" sz="1600" b="1" dirty="0" smtClean="0">
                <a:latin typeface="Arial" pitchFamily="34" charset="0"/>
                <a:cs typeface="Arial" pitchFamily="34" charset="0"/>
              </a:rPr>
              <a:t>, В. А. </a:t>
            </a:r>
            <a:r>
              <a:rPr lang="ru-RU" sz="1600" b="1" dirty="0" err="1" smtClean="0">
                <a:latin typeface="Arial" pitchFamily="34" charset="0"/>
                <a:cs typeface="Arial" pitchFamily="34" charset="0"/>
              </a:rPr>
              <a:t>Ноздрина</a:t>
            </a:r>
            <a:r>
              <a:rPr lang="ru-RU" sz="1600" b="1" dirty="0" smtClean="0">
                <a:latin typeface="Arial" pitchFamily="34" charset="0"/>
                <a:cs typeface="Arial" pitchFamily="34" charset="0"/>
              </a:rPr>
              <a:t>]. - 2-е изд., доп. - Минск : Четыре четверти, 2015. - 346 с. : ил.</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800" b="1" i="1" dirty="0" smtClean="0">
                <a:latin typeface="+mn-lt"/>
                <a:cs typeface="Arial" pitchFamily="34" charset="0"/>
              </a:rPr>
              <a:t>В книге </a:t>
            </a:r>
            <a:r>
              <a:rPr lang="ru-RU" sz="1800" b="1" i="1" dirty="0" err="1" smtClean="0">
                <a:latin typeface="+mn-lt"/>
                <a:cs typeface="Arial" pitchFamily="34" charset="0"/>
              </a:rPr>
              <a:t>Иво</a:t>
            </a:r>
            <a:r>
              <a:rPr lang="ru-RU" sz="1800" b="1" i="1" dirty="0" smtClean="0">
                <a:latin typeface="+mn-lt"/>
                <a:cs typeface="Arial" pitchFamily="34" charset="0"/>
              </a:rPr>
              <a:t> </a:t>
            </a:r>
            <a:r>
              <a:rPr lang="ru-RU" sz="1800" b="1" i="1" dirty="0" err="1" smtClean="0">
                <a:latin typeface="+mn-lt"/>
                <a:cs typeface="Arial" pitchFamily="34" charset="0"/>
              </a:rPr>
              <a:t>Залуского</a:t>
            </a:r>
            <a:r>
              <a:rPr lang="ru-RU" sz="1800" b="1" i="1" dirty="0" smtClean="0">
                <a:latin typeface="+mn-lt"/>
                <a:cs typeface="Arial" pitchFamily="34" charset="0"/>
              </a:rPr>
              <a:t> – британского музыканта и музыковеда, </a:t>
            </a:r>
            <a:r>
              <a:rPr lang="ru-RU" sz="1800" b="1" i="1" dirty="0" err="1" smtClean="0">
                <a:latin typeface="+mn-lt"/>
                <a:cs typeface="Arial" pitchFamily="34" charset="0"/>
              </a:rPr>
              <a:t>прапраправнука</a:t>
            </a:r>
            <a:r>
              <a:rPr lang="ru-RU" sz="1800" b="1" i="1" dirty="0" smtClean="0">
                <a:latin typeface="+mn-lt"/>
                <a:cs typeface="Arial" pitchFamily="34" charset="0"/>
              </a:rPr>
              <a:t> известного политического деятеля и композитора </a:t>
            </a:r>
            <a:r>
              <a:rPr lang="ru-RU" sz="1800" b="1" i="1" dirty="0" err="1" smtClean="0">
                <a:latin typeface="+mn-lt"/>
                <a:cs typeface="Arial" pitchFamily="34" charset="0"/>
              </a:rPr>
              <a:t>Михала</a:t>
            </a:r>
            <a:r>
              <a:rPr lang="ru-RU" sz="1800" b="1" i="1" dirty="0" smtClean="0">
                <a:latin typeface="+mn-lt"/>
                <a:cs typeface="Arial" pitchFamily="34" charset="0"/>
              </a:rPr>
              <a:t> </a:t>
            </a:r>
            <a:r>
              <a:rPr lang="ru-RU" sz="1800" b="1" i="1" dirty="0" err="1" smtClean="0">
                <a:latin typeface="+mn-lt"/>
                <a:cs typeface="Arial" pitchFamily="34" charset="0"/>
              </a:rPr>
              <a:t>Клеофаса</a:t>
            </a:r>
            <a:r>
              <a:rPr lang="ru-RU" sz="1800" b="1" i="1" dirty="0" smtClean="0">
                <a:latin typeface="+mn-lt"/>
                <a:cs typeface="Arial" pitchFamily="34" charset="0"/>
              </a:rPr>
              <a:t> Огинского – рассказывается о его легендарном предке, о династии Огинских, многие представители которой оставили заметный след в европейской истории и культуре. Автор продолжал заниматься исследованием родословной, и в книге появилась новая версия генеалогического древа.</a:t>
            </a:r>
            <a:endParaRPr lang="ru-RU" sz="1800" b="1" i="1" dirty="0">
              <a:latin typeface="+mn-lt"/>
              <a:cs typeface="Arial" pitchFamily="34" charset="0"/>
            </a:endParaRPr>
          </a:p>
        </p:txBody>
      </p:sp>
      <p:pic>
        <p:nvPicPr>
          <p:cNvPr id="3074" name="Picture 2" descr="D:\Мои документы\Мои рисунки\i_zaluski_cover.jpg"/>
          <p:cNvPicPr>
            <a:picLocks noChangeAspect="1" noChangeArrowheads="1"/>
          </p:cNvPicPr>
          <p:nvPr/>
        </p:nvPicPr>
        <p:blipFill>
          <a:blip r:embed="rId3">
            <a:lum bright="-10000"/>
          </a:blip>
          <a:srcRect/>
          <a:stretch>
            <a:fillRect/>
          </a:stretch>
        </p:blipFill>
        <p:spPr bwMode="auto">
          <a:xfrm>
            <a:off x="285721" y="785794"/>
            <a:ext cx="3929089" cy="528641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3074" name="Picture 2" descr="D:\Мои документы\Мои рисунки\preview.jpg"/>
          <p:cNvPicPr>
            <a:picLocks noChangeAspect="1" noChangeArrowheads="1"/>
          </p:cNvPicPr>
          <p:nvPr/>
        </p:nvPicPr>
        <p:blipFill>
          <a:blip r:embed="rId3"/>
          <a:srcRect/>
          <a:stretch>
            <a:fillRect/>
          </a:stretch>
        </p:blipFill>
        <p:spPr bwMode="auto">
          <a:xfrm>
            <a:off x="928662" y="1000108"/>
            <a:ext cx="7286676" cy="485778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571612"/>
            <a:ext cx="8115328" cy="3571900"/>
          </a:xfrm>
        </p:spPr>
        <p:txBody>
          <a:bodyPr>
            <a:normAutofit fontScale="90000"/>
          </a:bodyPr>
          <a:lstStyle/>
          <a:p>
            <a:pPr indent="355600" algn="l">
              <a:tabLst>
                <a:tab pos="450850" algn="l"/>
              </a:tabLst>
            </a:pPr>
            <a:r>
              <a:rPr lang="ru-RU" sz="3100" b="1" dirty="0" smtClean="0">
                <a:solidFill>
                  <a:srgbClr val="000066"/>
                </a:solidFill>
                <a:latin typeface="Aquarelle" pitchFamily="66" charset="-52"/>
              </a:rPr>
              <a:t>В</a:t>
            </a:r>
            <a:r>
              <a:rPr lang="ru-RU" sz="2500" b="1" i="1" dirty="0" smtClean="0">
                <a:solidFill>
                  <a:srgbClr val="000066"/>
                </a:solidFill>
              </a:rPr>
              <a:t> </a:t>
            </a:r>
            <a:r>
              <a:rPr lang="ru-RU" sz="2800" b="1" i="1" dirty="0" smtClean="0">
                <a:solidFill>
                  <a:srgbClr val="000066"/>
                </a:solidFill>
              </a:rPr>
              <a:t>2015 году исполнилось 250 лет Михаилу </a:t>
            </a:r>
            <a:r>
              <a:rPr lang="ru-RU" sz="2800" b="1" i="1" dirty="0" err="1" smtClean="0">
                <a:solidFill>
                  <a:srgbClr val="000066"/>
                </a:solidFill>
              </a:rPr>
              <a:t>Клеофасу</a:t>
            </a:r>
            <a:r>
              <a:rPr lang="ru-RU" sz="2800" b="1" i="1" dirty="0" smtClean="0">
                <a:solidFill>
                  <a:srgbClr val="000066"/>
                </a:solidFill>
              </a:rPr>
              <a:t> Огинскому – дипломату, государственному деятелю Речи </a:t>
            </a:r>
            <a:r>
              <a:rPr lang="ru-RU" sz="2800" b="1" i="1" dirty="0" err="1" smtClean="0">
                <a:solidFill>
                  <a:srgbClr val="000066"/>
                </a:solidFill>
              </a:rPr>
              <a:t>Посполитой</a:t>
            </a:r>
            <a:r>
              <a:rPr lang="ru-RU" sz="2800" b="1" i="1" dirty="0" smtClean="0">
                <a:solidFill>
                  <a:srgbClr val="000066"/>
                </a:solidFill>
              </a:rPr>
              <a:t>, меценату и композитору, одной из выдающихся фигур европейской истории и культуры.</a:t>
            </a:r>
            <a:br>
              <a:rPr lang="ru-RU" sz="2800" b="1" i="1" dirty="0" smtClean="0">
                <a:solidFill>
                  <a:srgbClr val="000066"/>
                </a:solidFill>
              </a:rPr>
            </a:br>
            <a:r>
              <a:rPr lang="ru-RU" sz="2800" b="1" i="1" dirty="0" smtClean="0">
                <a:solidFill>
                  <a:srgbClr val="000066"/>
                </a:solidFill>
              </a:rPr>
              <a:t>     Он пришел к нам с полонезом ля минор, широкой публике известного под названием «Прощание с Родиной». И долгое время его имя упоминалось лишь изредка, когда звучали чарующие – то грустные, то торжественные, - проникающие в душу звуки. Музыка, которую слушали сердцем миллионы людей в разных странах</a:t>
            </a:r>
            <a:r>
              <a:rPr lang="ru-RU" sz="2500" b="1" i="1" dirty="0" smtClean="0">
                <a:solidFill>
                  <a:srgbClr val="000066"/>
                </a:solidFill>
              </a:rPr>
              <a:t>.</a:t>
            </a:r>
            <a:endParaRPr lang="ru-RU" sz="2500" b="1" i="1" dirty="0">
              <a:solidFill>
                <a:srgbClr val="0000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74638"/>
            <a:ext cx="4257676" cy="2082792"/>
          </a:xfrm>
        </p:spPr>
        <p:txBody>
          <a:bodyPr>
            <a:noAutofit/>
          </a:bodyPr>
          <a:lstStyle/>
          <a:p>
            <a:pPr algn="l"/>
            <a:r>
              <a:rPr lang="ru-RU" sz="1600" b="1" dirty="0" smtClean="0">
                <a:latin typeface="Arial" pitchFamily="34" charset="0"/>
                <a:cs typeface="Arial" pitchFamily="34" charset="0"/>
              </a:rPr>
              <a:t>63.3(4Беи)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H51</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Ненадавец</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Аляксей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Міхайлавіч</a:t>
            </a: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Тэадор</a:t>
            </a:r>
            <a:r>
              <a:rPr lang="ru-RU" sz="1600" b="1" dirty="0" smtClean="0">
                <a:latin typeface="Arial" pitchFamily="34" charset="0"/>
                <a:cs typeface="Arial" pitchFamily="34" charset="0"/>
              </a:rPr>
              <a:t> Нарбут [Текст] / А. М. </a:t>
            </a:r>
            <a:r>
              <a:rPr lang="ru-RU" sz="1600" b="1" dirty="0" err="1" smtClean="0">
                <a:latin typeface="Arial" pitchFamily="34" charset="0"/>
                <a:cs typeface="Arial" pitchFamily="34" charset="0"/>
              </a:rPr>
              <a:t>Ненадавец</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Мінск</a:t>
            </a:r>
            <a:r>
              <a:rPr lang="ru-RU" sz="1600" b="1" dirty="0" smtClean="0">
                <a:latin typeface="Arial" pitchFamily="34" charset="0"/>
                <a:cs typeface="Arial" pitchFamily="34" charset="0"/>
              </a:rPr>
              <a:t> : Полымя, 1986. - 63 с. - (</a:t>
            </a:r>
            <a:r>
              <a:rPr lang="ru-RU" sz="1600" b="1" dirty="0" err="1" smtClean="0">
                <a:latin typeface="Arial" pitchFamily="34" charset="0"/>
                <a:cs typeface="Arial" pitchFamily="34" charset="0"/>
              </a:rPr>
              <a:t>Нашы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славутыя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землякі</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endParaRPr lang="ru-RU" sz="1600" b="1" dirty="0">
              <a:latin typeface="Arial" pitchFamily="34" charset="0"/>
              <a:cs typeface="Arial" pitchFamily="34" charset="0"/>
            </a:endParaRPr>
          </a:p>
        </p:txBody>
      </p:sp>
      <p:pic>
        <p:nvPicPr>
          <p:cNvPr id="1026" name="Picture 2" descr="\\172.16.0.2\public\Библиотека\Челпан\Выставка Земляки\обложки0001.jpg"/>
          <p:cNvPicPr>
            <a:picLocks noChangeAspect="1" noChangeArrowheads="1"/>
          </p:cNvPicPr>
          <p:nvPr/>
        </p:nvPicPr>
        <p:blipFill>
          <a:blip r:embed="rId3">
            <a:lum bright="-10000" contrast="10000"/>
          </a:blip>
          <a:srcRect/>
          <a:stretch>
            <a:fillRect/>
          </a:stretch>
        </p:blipFill>
        <p:spPr bwMode="auto">
          <a:xfrm>
            <a:off x="285720" y="857232"/>
            <a:ext cx="3929090" cy="5072098"/>
          </a:xfrm>
          <a:prstGeom prst="rect">
            <a:avLst/>
          </a:prstGeom>
          <a:ln>
            <a:noFill/>
          </a:ln>
          <a:effectLst>
            <a:outerShdw blurRad="190500" algn="tl" rotWithShape="0">
              <a:srgbClr val="000000">
                <a:alpha val="70000"/>
              </a:srgbClr>
            </a:outerShdw>
          </a:effectLst>
        </p:spPr>
      </p:pic>
      <p:sp>
        <p:nvSpPr>
          <p:cNvPr id="1027" name="Rectangle 3"/>
          <p:cNvSpPr>
            <a:spLocks noChangeArrowheads="1"/>
          </p:cNvSpPr>
          <p:nvPr/>
        </p:nvSpPr>
        <p:spPr bwMode="auto">
          <a:xfrm rot="10800000" flipV="1">
            <a:off x="4429124" y="2069490"/>
            <a:ext cx="471487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be-BY" b="1" i="1" u="none" strike="noStrike" cap="none" normalizeH="0" baseline="0" dirty="0" smtClean="0">
                <a:ln>
                  <a:noFill/>
                </a:ln>
                <a:solidFill>
                  <a:schemeClr val="tx1"/>
                </a:solidFill>
                <a:effectLst/>
                <a:ea typeface="Times New Roman" pitchFamily="18" charset="0"/>
                <a:cs typeface="Times New Roman" pitchFamily="18" charset="0"/>
              </a:rPr>
              <a:t>Імя Тэадора Нарбута, знакамітага беларускага вучонага, доўгія гады было незаслужана забыта. А між тым ён пакінуў значны след у літаратуры, навуцы, фалькларыстыцы, гісторыі, археалогіі. Т. Нарбут — аўтар дзесяцітомнай «Старажытнай гісторыі літоўскага народа» і праекта пабудовы Бабруйскай крэпасці.</a:t>
            </a:r>
            <a:endParaRPr kumimoji="0" lang="ru-RU" b="1" i="1" u="none" strike="noStrike" cap="none" normalizeH="0" baseline="0" dirty="0" smtClean="0">
              <a:ln>
                <a:noFill/>
              </a:ln>
              <a:solidFill>
                <a:schemeClr val="tx1"/>
              </a:solidFill>
              <a:effectLst/>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chemeClr val="tx1"/>
                </a:solidFill>
                <a:effectLst/>
                <a:ea typeface="Times New Roman" pitchFamily="18" charset="0"/>
                <a:cs typeface="Times New Roman" pitchFamily="18" charset="0"/>
              </a:rPr>
              <a:t>У кнізе адлюстраваны жыццёвы шлях беларускага Карамзіна, паведамляецца пра яго інжынерна-фартыфікацыйную працу, удзел у паўстанні 1831 года, расказваецца пра траг</a:t>
            </a:r>
            <a:r>
              <a:rPr kumimoji="0" lang="en-US" b="1" i="1" u="none" strike="noStrike" cap="none" normalizeH="0" baseline="0" dirty="0" err="1" smtClean="0">
                <a:ln>
                  <a:noFill/>
                </a:ln>
                <a:solidFill>
                  <a:schemeClr val="tx1"/>
                </a:solidFill>
                <a:effectLst/>
                <a:ea typeface="Times New Roman" pitchFamily="18" charset="0"/>
                <a:cs typeface="Times New Roman" pitchFamily="18" charset="0"/>
              </a:rPr>
              <a:t>i</a:t>
            </a:r>
            <a:r>
              <a:rPr kumimoji="0" lang="be-BY" b="1" i="1" u="none" strike="noStrike" cap="none" normalizeH="0" baseline="0" dirty="0" smtClean="0">
                <a:ln>
                  <a:noFill/>
                </a:ln>
                <a:solidFill>
                  <a:schemeClr val="tx1"/>
                </a:solidFill>
                <a:effectLst/>
                <a:ea typeface="Times New Roman" pitchFamily="18" charset="0"/>
                <a:cs typeface="Times New Roman" pitchFamily="18" charset="0"/>
              </a:rPr>
              <a:t>чны лёс сям' і вучонага.</a:t>
            </a:r>
            <a:endParaRPr kumimoji="0" lang="ru-RU" b="1" i="1" u="none" strike="noStrike" cap="none" normalizeH="0" baseline="0" dirty="0" smtClean="0">
              <a:ln>
                <a:noFill/>
              </a:ln>
              <a:solidFill>
                <a:schemeClr val="tx1"/>
              </a:solidFill>
              <a:effectLst/>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chemeClr val="tx1"/>
                </a:solidFill>
                <a:effectLst/>
                <a:ea typeface="Times New Roman" pitchFamily="18" charset="0"/>
                <a:cs typeface="Times New Roman" pitchFamily="18" charset="0"/>
              </a:rPr>
              <a:t>Шырокаму колу чытачоў.</a:t>
            </a:r>
            <a:endParaRPr kumimoji="0" lang="be-BY" b="1" i="1" u="none" strike="noStrike" cap="none" normalizeH="0" baseline="0" dirty="0" smtClean="0">
              <a:ln>
                <a:noFill/>
              </a:ln>
              <a:solidFill>
                <a:schemeClr val="tx1"/>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4098" name="Picture 2" descr="D:\Мои документы\Мои рисунки\istoriya_bobrujska_v_odnom_zdanii_004.jpg"/>
          <p:cNvPicPr>
            <a:picLocks noChangeAspect="1" noChangeArrowheads="1"/>
          </p:cNvPicPr>
          <p:nvPr/>
        </p:nvPicPr>
        <p:blipFill>
          <a:blip r:embed="rId3"/>
          <a:srcRect/>
          <a:stretch>
            <a:fillRect/>
          </a:stretch>
        </p:blipFill>
        <p:spPr bwMode="auto">
          <a:xfrm>
            <a:off x="1071538" y="785794"/>
            <a:ext cx="7072362" cy="528641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071546"/>
            <a:ext cx="8043890" cy="4429156"/>
          </a:xfrm>
        </p:spPr>
        <p:txBody>
          <a:bodyPr>
            <a:noAutofit/>
          </a:bodyPr>
          <a:lstStyle/>
          <a:p>
            <a:pPr indent="355600" algn="l"/>
            <a:r>
              <a:rPr lang="be-BY" sz="3200" b="1" dirty="0" smtClean="0">
                <a:solidFill>
                  <a:srgbClr val="000066"/>
                </a:solidFill>
                <a:latin typeface="Ariston" pitchFamily="66" charset="0"/>
              </a:rPr>
              <a:t>Т</a:t>
            </a:r>
            <a:r>
              <a:rPr lang="be-BY" sz="2300" b="1" i="1" dirty="0" smtClean="0">
                <a:solidFill>
                  <a:srgbClr val="000066"/>
                </a:solidFill>
              </a:rPr>
              <a:t>ой агонь ад тысячаватнай лямпы нібы сімвалізаваў сабою яднанне гарачых душаў усяго рода Нарбутаў. Памяць пра іх назаўсёды засталася ў людскіх сэрцах, а найперш пра Тэадора Нарбута. Адзін толькі пералік ягоных захапленняў выклікае павагу: гісторык, археолаг, фалькларыст, літаратар, інжынер, перакладчык, краязнавец, бібліяфіл, калекцыянер – што толькі не спалучалася ў гэтай даравітай асобе. Родавы маёнтак Шаўры, дзе гаспадарыў адстаўны інжынер-капітан, стаў выпрабавальным полем найбольш передавых тэхналогій у цукраварстве, ткацтве, гарбарстве. Тэадор Яфімавіч многа зрабіў і для стварэння першага курорта ў Друскеніках…</a:t>
            </a:r>
            <a:endParaRPr lang="ru-RU" sz="2300" b="1" i="1" dirty="0">
              <a:solidFill>
                <a:srgbClr val="0000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714356"/>
            <a:ext cx="4214842" cy="5643602"/>
          </a:xfrm>
        </p:spPr>
        <p:txBody>
          <a:bodyPr>
            <a:noAutofit/>
          </a:bodyPr>
          <a:lstStyle/>
          <a:p>
            <a:pPr algn="l"/>
            <a:r>
              <a:rPr lang="ru-RU" sz="1600" b="1" dirty="0" smtClean="0">
                <a:latin typeface="Arial" pitchFamily="34" charset="0"/>
                <a:cs typeface="Arial" pitchFamily="34" charset="0"/>
              </a:rPr>
              <a:t>85.14(4Беи)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Н568</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Несцярчук</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Леанід</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Міхайлавіч</a:t>
            </a: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Напалеон</a:t>
            </a:r>
            <a:r>
              <a:rPr lang="ru-RU" sz="1600" b="1" dirty="0" smtClean="0">
                <a:latin typeface="Arial" pitchFamily="34" charset="0"/>
                <a:cs typeface="Arial" pitchFamily="34" charset="0"/>
              </a:rPr>
              <a:t> Орда. Шлях да </a:t>
            </a:r>
            <a:r>
              <a:rPr lang="ru-RU" sz="1600" b="1" dirty="0" err="1" smtClean="0">
                <a:latin typeface="Arial" pitchFamily="34" charset="0"/>
                <a:cs typeface="Arial" pitchFamily="34" charset="0"/>
              </a:rPr>
              <a:t>Бацькаўшчыны</a:t>
            </a:r>
            <a:r>
              <a:rPr lang="ru-RU" sz="1600" b="1" dirty="0" smtClean="0">
                <a:latin typeface="Arial" pitchFamily="34" charset="0"/>
                <a:cs typeface="Arial" pitchFamily="34" charset="0"/>
              </a:rPr>
              <a:t> [Текст] : [</a:t>
            </a:r>
            <a:r>
              <a:rPr lang="ru-RU" sz="1600" b="1" dirty="0" err="1" smtClean="0">
                <a:latin typeface="Arial" pitchFamily="34" charset="0"/>
                <a:cs typeface="Arial" pitchFamily="34" charset="0"/>
              </a:rPr>
              <a:t>кніга-альбом</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Леанід</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Несцярчук</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Мінск</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Мастацкая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літаратура</a:t>
            </a:r>
            <a:r>
              <a:rPr lang="ru-RU" sz="1600" b="1" dirty="0" smtClean="0">
                <a:latin typeface="Arial" pitchFamily="34" charset="0"/>
                <a:cs typeface="Arial" pitchFamily="34" charset="0"/>
              </a:rPr>
              <a:t>, 2009. - 429, [1] с. : </a:t>
            </a:r>
            <a:r>
              <a:rPr lang="ru-RU" sz="1600" b="1" dirty="0" err="1" smtClean="0">
                <a:latin typeface="Arial" pitchFamily="34" charset="0"/>
                <a:cs typeface="Arial" pitchFamily="34" charset="0"/>
              </a:rPr>
              <a:t>іл</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800" b="1" i="1" dirty="0" err="1" smtClean="0">
                <a:latin typeface="+mn-lt"/>
                <a:cs typeface="Arial" pitchFamily="34" charset="0"/>
              </a:rPr>
              <a:t>Кніга-альбом</a:t>
            </a:r>
            <a:r>
              <a:rPr lang="ru-RU" sz="1800" b="1" i="1" dirty="0" smtClean="0">
                <a:latin typeface="+mn-lt"/>
                <a:cs typeface="Arial" pitchFamily="34" charset="0"/>
              </a:rPr>
              <a:t> – </a:t>
            </a:r>
            <a:r>
              <a:rPr lang="ru-RU" sz="1800" b="1" i="1" dirty="0" err="1" smtClean="0">
                <a:latin typeface="+mn-lt"/>
                <a:cs typeface="Arial" pitchFamily="34" charset="0"/>
              </a:rPr>
              <a:t>найбольш</a:t>
            </a:r>
            <a:r>
              <a:rPr lang="ru-RU" sz="1800" b="1" i="1" dirty="0" smtClean="0">
                <a:latin typeface="+mn-lt"/>
                <a:cs typeface="Arial" pitchFamily="34" charset="0"/>
              </a:rPr>
              <a:t> </a:t>
            </a:r>
            <a:r>
              <a:rPr lang="ru-RU" sz="1800" b="1" i="1" dirty="0" err="1" smtClean="0">
                <a:latin typeface="+mn-lt"/>
                <a:cs typeface="Arial" pitchFamily="34" charset="0"/>
              </a:rPr>
              <a:t>поўная</a:t>
            </a:r>
            <a:r>
              <a:rPr lang="ru-RU" sz="1800" b="1" i="1" dirty="0" smtClean="0">
                <a:latin typeface="+mn-lt"/>
                <a:cs typeface="Arial" pitchFamily="34" charset="0"/>
              </a:rPr>
              <a:t> </a:t>
            </a:r>
            <a:r>
              <a:rPr lang="ru-RU" sz="1800" b="1" i="1" dirty="0" err="1" smtClean="0">
                <a:latin typeface="+mn-lt"/>
                <a:cs typeface="Arial" pitchFamily="34" charset="0"/>
              </a:rPr>
              <a:t>беларускамоўная</a:t>
            </a:r>
            <a:r>
              <a:rPr lang="ru-RU" sz="1800" b="1" i="1" dirty="0" smtClean="0">
                <a:latin typeface="+mn-lt"/>
                <a:cs typeface="Arial" pitchFamily="34" charset="0"/>
              </a:rPr>
              <a:t> </a:t>
            </a:r>
            <a:r>
              <a:rPr lang="ru-RU" sz="1800" b="1" i="1" dirty="0" err="1" smtClean="0">
                <a:latin typeface="+mn-lt"/>
                <a:cs typeface="Arial" pitchFamily="34" charset="0"/>
              </a:rPr>
              <a:t>навуковая</a:t>
            </a:r>
            <a:r>
              <a:rPr lang="ru-RU" sz="1800" b="1" i="1" dirty="0" smtClean="0">
                <a:latin typeface="+mn-lt"/>
                <a:cs typeface="Arial" pitchFamily="34" charset="0"/>
              </a:rPr>
              <a:t> </a:t>
            </a:r>
            <a:r>
              <a:rPr lang="ru-RU" sz="1800" b="1" i="1" dirty="0" err="1" smtClean="0">
                <a:latin typeface="+mn-lt"/>
                <a:cs typeface="Arial" pitchFamily="34" charset="0"/>
              </a:rPr>
              <a:t>манаграфія</a:t>
            </a:r>
            <a:r>
              <a:rPr lang="ru-RU" sz="1800" b="1" i="1" dirty="0" smtClean="0">
                <a:latin typeface="+mn-lt"/>
                <a:cs typeface="Arial" pitchFamily="34" charset="0"/>
              </a:rPr>
              <a:t> </a:t>
            </a:r>
            <a:r>
              <a:rPr lang="ru-RU" sz="1800" b="1" i="1" dirty="0" err="1" smtClean="0">
                <a:latin typeface="+mn-lt"/>
                <a:cs typeface="Arial" pitchFamily="34" charset="0"/>
              </a:rPr>
              <a:t>пра</a:t>
            </a:r>
            <a:r>
              <a:rPr lang="ru-RU" sz="1800" b="1" i="1" dirty="0" smtClean="0">
                <a:latin typeface="+mn-lt"/>
                <a:cs typeface="Arial" pitchFamily="34" charset="0"/>
              </a:rPr>
              <a:t> </a:t>
            </a:r>
            <a:r>
              <a:rPr lang="ru-RU" sz="1800" b="1" i="1" dirty="0" err="1" smtClean="0">
                <a:latin typeface="+mn-lt"/>
                <a:cs typeface="Arial" pitchFamily="34" charset="0"/>
              </a:rPr>
              <a:t>знакамітага</a:t>
            </a:r>
            <a:r>
              <a:rPr lang="ru-RU" sz="1800" b="1" i="1" dirty="0" smtClean="0">
                <a:latin typeface="+mn-lt"/>
                <a:cs typeface="Arial" pitchFamily="34" charset="0"/>
              </a:rPr>
              <a:t> сына </a:t>
            </a:r>
            <a:r>
              <a:rPr lang="ru-RU" sz="1800" b="1" i="1" dirty="0" err="1" smtClean="0">
                <a:latin typeface="+mn-lt"/>
                <a:cs typeface="Arial" pitchFamily="34" charset="0"/>
              </a:rPr>
              <a:t>Палесся</a:t>
            </a:r>
            <a:r>
              <a:rPr lang="ru-RU" sz="1800" b="1" i="1" dirty="0" smtClean="0">
                <a:latin typeface="+mn-lt"/>
                <a:cs typeface="Arial" pitchFamily="34" charset="0"/>
              </a:rPr>
              <a:t>, </a:t>
            </a:r>
            <a:r>
              <a:rPr lang="ru-RU" sz="1800" b="1" i="1" dirty="0" err="1" smtClean="0">
                <a:latin typeface="+mn-lt"/>
                <a:cs typeface="Arial" pitchFamily="34" charset="0"/>
              </a:rPr>
              <a:t>выдатнага</a:t>
            </a:r>
            <a:r>
              <a:rPr lang="ru-RU" sz="1800" b="1" i="1" dirty="0" smtClean="0">
                <a:latin typeface="+mn-lt"/>
                <a:cs typeface="Arial" pitchFamily="34" charset="0"/>
              </a:rPr>
              <a:t> </a:t>
            </a:r>
            <a:r>
              <a:rPr lang="ru-RU" sz="1800" b="1" i="1" dirty="0" err="1" smtClean="0">
                <a:latin typeface="+mn-lt"/>
                <a:cs typeface="Arial" pitchFamily="34" charset="0"/>
              </a:rPr>
              <a:t>майстра</a:t>
            </a:r>
            <a:r>
              <a:rPr lang="ru-RU" sz="1800" b="1" i="1" dirty="0" smtClean="0">
                <a:latin typeface="+mn-lt"/>
                <a:cs typeface="Arial" pitchFamily="34" charset="0"/>
              </a:rPr>
              <a:t> </a:t>
            </a:r>
            <a:r>
              <a:rPr lang="ru-RU" sz="1800" b="1" i="1" dirty="0" err="1" smtClean="0">
                <a:latin typeface="+mn-lt"/>
                <a:cs typeface="Arial" pitchFamily="34" charset="0"/>
              </a:rPr>
              <a:t>алоўка</a:t>
            </a:r>
            <a:r>
              <a:rPr lang="ru-RU" sz="1800" b="1" i="1" dirty="0" smtClean="0">
                <a:latin typeface="+mn-lt"/>
                <a:cs typeface="Arial" pitchFamily="34" charset="0"/>
              </a:rPr>
              <a:t>, </a:t>
            </a:r>
            <a:r>
              <a:rPr lang="ru-RU" sz="1800" b="1" i="1" dirty="0" err="1" smtClean="0">
                <a:latin typeface="+mn-lt"/>
                <a:cs typeface="Arial" pitchFamily="34" charset="0"/>
              </a:rPr>
              <a:t>вядомага</a:t>
            </a:r>
            <a:r>
              <a:rPr lang="ru-RU" sz="1800" b="1" i="1" dirty="0" smtClean="0">
                <a:latin typeface="+mn-lt"/>
                <a:cs typeface="Arial" pitchFamily="34" charset="0"/>
              </a:rPr>
              <a:t> </a:t>
            </a:r>
            <a:r>
              <a:rPr lang="ru-RU" sz="1800" b="1" i="1" dirty="0" err="1" smtClean="0">
                <a:latin typeface="+mn-lt"/>
                <a:cs typeface="Arial" pitchFamily="34" charset="0"/>
              </a:rPr>
              <a:t>кампазітара</a:t>
            </a:r>
            <a:r>
              <a:rPr lang="ru-RU" sz="1800" b="1" i="1" dirty="0" smtClean="0">
                <a:latin typeface="+mn-lt"/>
                <a:cs typeface="Arial" pitchFamily="34" charset="0"/>
              </a:rPr>
              <a:t> </a:t>
            </a:r>
            <a:r>
              <a:rPr lang="ru-RU" sz="1800" b="1" i="1" dirty="0" err="1" smtClean="0">
                <a:latin typeface="+mn-lt"/>
                <a:cs typeface="Arial" pitchFamily="34" charset="0"/>
              </a:rPr>
              <a:t>і</a:t>
            </a:r>
            <a:r>
              <a:rPr lang="ru-RU" sz="1800" b="1" i="1" dirty="0" smtClean="0">
                <a:latin typeface="+mn-lt"/>
                <a:cs typeface="Arial" pitchFamily="34" charset="0"/>
              </a:rPr>
              <a:t> </a:t>
            </a:r>
            <a:r>
              <a:rPr lang="ru-RU" sz="1800" b="1" i="1" dirty="0" err="1" smtClean="0">
                <a:latin typeface="+mn-lt"/>
                <a:cs typeface="Arial" pitchFamily="34" charset="0"/>
              </a:rPr>
              <a:t>піяніста</a:t>
            </a:r>
            <a:r>
              <a:rPr lang="ru-RU" sz="1800" b="1" i="1" dirty="0" smtClean="0">
                <a:latin typeface="+mn-lt"/>
                <a:cs typeface="Arial" pitchFamily="34" charset="0"/>
              </a:rPr>
              <a:t> </a:t>
            </a:r>
            <a:r>
              <a:rPr lang="ru-RU" sz="1800" b="1" i="1" dirty="0" err="1" smtClean="0">
                <a:latin typeface="+mn-lt"/>
                <a:cs typeface="Arial" pitchFamily="34" charset="0"/>
              </a:rPr>
              <a:t>Напалеона</a:t>
            </a:r>
            <a:r>
              <a:rPr lang="ru-RU" sz="1800" b="1" i="1" dirty="0" smtClean="0">
                <a:latin typeface="+mn-lt"/>
                <a:cs typeface="Arial" pitchFamily="34" charset="0"/>
              </a:rPr>
              <a:t> Орду (1807-1883). </a:t>
            </a:r>
            <a:r>
              <a:rPr lang="ru-RU" sz="1800" b="1" i="1" dirty="0" err="1" smtClean="0">
                <a:latin typeface="+mn-lt"/>
                <a:cs typeface="Arial" pitchFamily="34" charset="0"/>
              </a:rPr>
              <a:t>Ён</a:t>
            </a:r>
            <a:r>
              <a:rPr lang="ru-RU" sz="1800" b="1" i="1" dirty="0" smtClean="0">
                <a:latin typeface="+mn-lt"/>
                <a:cs typeface="Arial" pitchFamily="34" charset="0"/>
              </a:rPr>
              <a:t> </a:t>
            </a:r>
            <a:r>
              <a:rPr lang="ru-RU" sz="1800" b="1" i="1" dirty="0" err="1" smtClean="0">
                <a:latin typeface="+mn-lt"/>
                <a:cs typeface="Arial" pitchFamily="34" charset="0"/>
              </a:rPr>
              <a:t>жыў</a:t>
            </a:r>
            <a:r>
              <a:rPr lang="ru-RU" sz="1800" b="1" i="1" dirty="0" smtClean="0">
                <a:latin typeface="+mn-lt"/>
                <a:cs typeface="Arial" pitchFamily="34" charset="0"/>
              </a:rPr>
              <a:t> </a:t>
            </a:r>
            <a:r>
              <a:rPr lang="ru-RU" sz="1800" b="1" i="1" dirty="0" err="1" smtClean="0">
                <a:latin typeface="+mn-lt"/>
                <a:cs typeface="Arial" pitchFamily="34" charset="0"/>
              </a:rPr>
              <a:t>і</a:t>
            </a:r>
            <a:r>
              <a:rPr lang="ru-RU" sz="1800" b="1" i="1" dirty="0" smtClean="0">
                <a:latin typeface="+mn-lt"/>
                <a:cs typeface="Arial" pitchFamily="34" charset="0"/>
              </a:rPr>
              <a:t> </a:t>
            </a:r>
            <a:r>
              <a:rPr lang="ru-RU" sz="1800" b="1" i="1" dirty="0" err="1" smtClean="0">
                <a:latin typeface="+mn-lt"/>
                <a:cs typeface="Arial" pitchFamily="34" charset="0"/>
              </a:rPr>
              <a:t>тварыў</a:t>
            </a:r>
            <a:r>
              <a:rPr lang="ru-RU" sz="1800" b="1" i="1" dirty="0" smtClean="0">
                <a:latin typeface="+mn-lt"/>
                <a:cs typeface="Arial" pitchFamily="34" charset="0"/>
              </a:rPr>
              <a:t> у суровы час, </a:t>
            </a:r>
            <a:r>
              <a:rPr lang="ru-RU" sz="1800" b="1" i="1" dirty="0" err="1" smtClean="0">
                <a:latin typeface="+mn-lt"/>
                <a:cs typeface="Arial" pitchFamily="34" charset="0"/>
              </a:rPr>
              <a:t>будучы</a:t>
            </a:r>
            <a:r>
              <a:rPr lang="ru-RU" sz="1800" b="1" i="1" dirty="0" smtClean="0">
                <a:latin typeface="+mn-lt"/>
                <a:cs typeface="Arial" pitchFamily="34" charset="0"/>
              </a:rPr>
              <a:t> </a:t>
            </a:r>
            <a:r>
              <a:rPr lang="ru-RU" sz="1800" b="1" i="1" dirty="0" err="1" smtClean="0">
                <a:latin typeface="+mn-lt"/>
                <a:cs typeface="Arial" pitchFamily="34" charset="0"/>
              </a:rPr>
              <a:t>актыўным</a:t>
            </a:r>
            <a:r>
              <a:rPr lang="ru-RU" sz="1800" b="1" i="1" dirty="0" smtClean="0">
                <a:latin typeface="+mn-lt"/>
                <a:cs typeface="Arial" pitchFamily="34" charset="0"/>
              </a:rPr>
              <a:t> </a:t>
            </a:r>
            <a:r>
              <a:rPr lang="ru-RU" sz="1800" b="1" i="1" dirty="0" err="1" smtClean="0">
                <a:latin typeface="+mn-lt"/>
                <a:cs typeface="Arial" pitchFamily="34" charset="0"/>
              </a:rPr>
              <a:t>удзельнікам</a:t>
            </a:r>
            <a:r>
              <a:rPr lang="ru-RU" sz="1800" b="1" i="1" dirty="0" smtClean="0">
                <a:latin typeface="+mn-lt"/>
                <a:cs typeface="Arial" pitchFamily="34" charset="0"/>
              </a:rPr>
              <a:t> </a:t>
            </a:r>
            <a:r>
              <a:rPr lang="ru-RU" sz="1800" b="1" i="1" dirty="0" err="1" smtClean="0">
                <a:latin typeface="+mn-lt"/>
                <a:cs typeface="Arial" pitchFamily="34" charset="0"/>
              </a:rPr>
              <a:t>складаных</a:t>
            </a:r>
            <a:r>
              <a:rPr lang="ru-RU" sz="1800" b="1" i="1" dirty="0" smtClean="0">
                <a:latin typeface="+mn-lt"/>
                <a:cs typeface="Arial" pitchFamily="34" charset="0"/>
              </a:rPr>
              <a:t> </a:t>
            </a:r>
            <a:r>
              <a:rPr lang="ru-RU" sz="1800" b="1" i="1" dirty="0" err="1" smtClean="0">
                <a:latin typeface="+mn-lt"/>
                <a:cs typeface="Arial" pitchFamily="34" charset="0"/>
              </a:rPr>
              <a:t>і</a:t>
            </a:r>
            <a:r>
              <a:rPr lang="ru-RU" sz="1800" b="1" i="1" dirty="0" smtClean="0">
                <a:latin typeface="+mn-lt"/>
                <a:cs typeface="Arial" pitchFamily="34" charset="0"/>
              </a:rPr>
              <a:t> </a:t>
            </a:r>
            <a:r>
              <a:rPr lang="ru-RU" sz="1800" b="1" i="1" dirty="0" err="1" smtClean="0">
                <a:latin typeface="+mn-lt"/>
                <a:cs typeface="Arial" pitchFamily="34" charset="0"/>
              </a:rPr>
              <a:t>бурлівых</a:t>
            </a:r>
            <a:r>
              <a:rPr lang="ru-RU" sz="1800" b="1" i="1" dirty="0" smtClean="0">
                <a:latin typeface="+mn-lt"/>
                <a:cs typeface="Arial" pitchFamily="34" charset="0"/>
              </a:rPr>
              <a:t> </a:t>
            </a:r>
            <a:r>
              <a:rPr lang="ru-RU" sz="1800" b="1" i="1" dirty="0" err="1" smtClean="0">
                <a:latin typeface="+mn-lt"/>
                <a:cs typeface="Arial" pitchFamily="34" charset="0"/>
              </a:rPr>
              <a:t>падзей.На</a:t>
            </a:r>
            <a:r>
              <a:rPr lang="ru-RU" sz="1800" b="1" i="1" dirty="0" smtClean="0">
                <a:latin typeface="+mn-lt"/>
                <a:cs typeface="Arial" pitchFamily="34" charset="0"/>
              </a:rPr>
              <a:t> </a:t>
            </a:r>
            <a:r>
              <a:rPr lang="ru-RU" sz="1800" b="1" i="1" dirty="0" err="1" smtClean="0">
                <a:latin typeface="+mn-lt"/>
                <a:cs typeface="Arial" pitchFamily="34" charset="0"/>
              </a:rPr>
              <a:t>прыкладзе</a:t>
            </a:r>
            <a:r>
              <a:rPr lang="ru-RU" sz="1800" b="1" i="1" dirty="0" smtClean="0">
                <a:latin typeface="+mn-lt"/>
                <a:cs typeface="Arial" pitchFamily="34" charset="0"/>
              </a:rPr>
              <a:t> </a:t>
            </a:r>
            <a:r>
              <a:rPr lang="ru-RU" sz="1800" b="1" i="1" dirty="0" err="1" smtClean="0">
                <a:latin typeface="+mn-lt"/>
                <a:cs typeface="Arial" pitchFamily="34" charset="0"/>
              </a:rPr>
              <a:t>жыцця</a:t>
            </a:r>
            <a:r>
              <a:rPr lang="ru-RU" sz="1800" b="1" i="1" dirty="0" smtClean="0">
                <a:latin typeface="+mn-lt"/>
                <a:cs typeface="Arial" pitchFamily="34" charset="0"/>
              </a:rPr>
              <a:t> </a:t>
            </a:r>
            <a:r>
              <a:rPr lang="ru-RU" sz="1800" b="1" i="1" dirty="0" err="1" smtClean="0">
                <a:latin typeface="+mn-lt"/>
                <a:cs typeface="Arial" pitchFamily="34" charset="0"/>
              </a:rPr>
              <a:t>нашага</a:t>
            </a:r>
            <a:r>
              <a:rPr lang="ru-RU" sz="1800" b="1" i="1" dirty="0" smtClean="0">
                <a:latin typeface="+mn-lt"/>
                <a:cs typeface="Arial" pitchFamily="34" charset="0"/>
              </a:rPr>
              <a:t> земляка </a:t>
            </a:r>
            <a:r>
              <a:rPr lang="ru-RU" sz="1800" b="1" i="1" dirty="0" err="1" smtClean="0">
                <a:latin typeface="+mn-lt"/>
                <a:cs typeface="Arial" pitchFamily="34" charset="0"/>
              </a:rPr>
              <a:t>створаны</a:t>
            </a:r>
            <a:r>
              <a:rPr lang="ru-RU" sz="1800" b="1" i="1" dirty="0" smtClean="0">
                <a:latin typeface="+mn-lt"/>
                <a:cs typeface="Arial" pitchFamily="34" charset="0"/>
              </a:rPr>
              <a:t> </a:t>
            </a:r>
            <a:r>
              <a:rPr lang="ru-RU" sz="1800" b="1" i="1" dirty="0" err="1" smtClean="0">
                <a:latin typeface="+mn-lt"/>
                <a:cs typeface="Arial" pitchFamily="34" charset="0"/>
              </a:rPr>
              <a:t>жывы</a:t>
            </a:r>
            <a:r>
              <a:rPr lang="ru-RU" sz="1800" b="1" i="1" dirty="0" smtClean="0">
                <a:latin typeface="+mn-lt"/>
                <a:cs typeface="Arial" pitchFamily="34" charset="0"/>
              </a:rPr>
              <a:t> </a:t>
            </a:r>
            <a:r>
              <a:rPr lang="ru-RU" sz="1800" b="1" i="1" dirty="0" err="1" smtClean="0">
                <a:latin typeface="+mn-lt"/>
                <a:cs typeface="Arial" pitchFamily="34" charset="0"/>
              </a:rPr>
              <a:t>партрэт</a:t>
            </a:r>
            <a:r>
              <a:rPr lang="ru-RU" sz="1800" b="1" i="1" dirty="0" smtClean="0">
                <a:latin typeface="+mn-lt"/>
                <a:cs typeface="Arial" pitchFamily="34" charset="0"/>
              </a:rPr>
              <a:t> </a:t>
            </a:r>
            <a:r>
              <a:rPr lang="ru-RU" sz="1800" b="1" i="1" dirty="0" err="1" smtClean="0">
                <a:latin typeface="+mn-lt"/>
                <a:cs typeface="Arial" pitchFamily="34" charset="0"/>
              </a:rPr>
              <a:t>тагачаснай</a:t>
            </a:r>
            <a:r>
              <a:rPr lang="ru-RU" sz="1800" b="1" i="1" dirty="0" smtClean="0">
                <a:latin typeface="+mn-lt"/>
                <a:cs typeface="Arial" pitchFamily="34" charset="0"/>
              </a:rPr>
              <a:t> </a:t>
            </a:r>
            <a:r>
              <a:rPr lang="ru-RU" sz="1800" b="1" i="1" dirty="0" err="1" smtClean="0">
                <a:latin typeface="+mn-lt"/>
                <a:cs typeface="Arial" pitchFamily="34" charset="0"/>
              </a:rPr>
              <a:t>інтэлігенцыі</a:t>
            </a:r>
            <a:r>
              <a:rPr lang="ru-RU" sz="1800" b="1" i="1" dirty="0" smtClean="0">
                <a:latin typeface="+mn-lt"/>
                <a:cs typeface="Arial" pitchFamily="34" charset="0"/>
              </a:rPr>
              <a:t>, </a:t>
            </a:r>
            <a:r>
              <a:rPr lang="ru-RU" sz="1800" b="1" i="1" dirty="0" err="1" smtClean="0">
                <a:latin typeface="+mn-lt"/>
                <a:cs typeface="Arial" pitchFamily="34" charset="0"/>
              </a:rPr>
              <a:t>адлюстравана</a:t>
            </a:r>
            <a:r>
              <a:rPr lang="ru-RU" sz="1800" b="1" i="1" dirty="0" smtClean="0">
                <a:latin typeface="+mn-lt"/>
                <a:cs typeface="Arial" pitchFamily="34" charset="0"/>
              </a:rPr>
              <a:t> </a:t>
            </a:r>
            <a:r>
              <a:rPr lang="ru-RU" sz="1800" b="1" i="1" dirty="0" err="1" smtClean="0">
                <a:latin typeface="+mn-lt"/>
                <a:cs typeface="Arial" pitchFamily="34" charset="0"/>
              </a:rPr>
              <a:t>гісторыя</a:t>
            </a:r>
            <a:r>
              <a:rPr lang="ru-RU" sz="1800" b="1" i="1" dirty="0" smtClean="0">
                <a:latin typeface="+mn-lt"/>
                <a:cs typeface="Arial" pitchFamily="34" charset="0"/>
              </a:rPr>
              <a:t> </a:t>
            </a:r>
            <a:r>
              <a:rPr lang="ru-RU" sz="1800" b="1" i="1" dirty="0" err="1" smtClean="0">
                <a:latin typeface="+mn-lt"/>
                <a:cs typeface="Arial" pitchFamily="34" charset="0"/>
              </a:rPr>
              <a:t>многіх</a:t>
            </a:r>
            <a:r>
              <a:rPr lang="ru-RU" sz="1800" b="1" i="1" dirty="0" smtClean="0">
                <a:latin typeface="+mn-lt"/>
                <a:cs typeface="Arial" pitchFamily="34" charset="0"/>
              </a:rPr>
              <a:t> </a:t>
            </a:r>
            <a:r>
              <a:rPr lang="ru-RU" sz="1800" b="1" i="1" dirty="0" err="1" smtClean="0">
                <a:latin typeface="+mn-lt"/>
                <a:cs typeface="Arial" pitchFamily="34" charset="0"/>
              </a:rPr>
              <a:t>еўрапейскіх</a:t>
            </a:r>
            <a:r>
              <a:rPr lang="ru-RU" sz="1800" b="1" i="1" dirty="0" smtClean="0">
                <a:latin typeface="+mn-lt"/>
                <a:cs typeface="Arial" pitchFamily="34" charset="0"/>
              </a:rPr>
              <a:t> </a:t>
            </a:r>
            <a:r>
              <a:rPr lang="ru-RU" sz="1800" b="1" i="1" dirty="0" err="1" smtClean="0">
                <a:latin typeface="+mn-lt"/>
                <a:cs typeface="Arial" pitchFamily="34" charset="0"/>
              </a:rPr>
              <a:t>краін</a:t>
            </a:r>
            <a:r>
              <a:rPr lang="ru-RU" sz="1800" b="1" i="1" dirty="0" smtClean="0">
                <a:latin typeface="+mn-lt"/>
                <a:cs typeface="Arial" pitchFamily="34" charset="0"/>
              </a:rPr>
              <a:t>.</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endParaRPr lang="ru-RU" sz="1600" b="1" dirty="0">
              <a:latin typeface="Arial" pitchFamily="34" charset="0"/>
              <a:cs typeface="Arial" pitchFamily="34" charset="0"/>
            </a:endParaRPr>
          </a:p>
        </p:txBody>
      </p:sp>
      <p:pic>
        <p:nvPicPr>
          <p:cNvPr id="4098" name="Picture 2" descr="D:\Мои документы\Мои рисунки\Leanіd_Nestsyarchuk_—_Napaleon_Orda._Shlyah_da_Batskaўshchyny_knіgaalbom.jpg"/>
          <p:cNvPicPr>
            <a:picLocks noChangeAspect="1" noChangeArrowheads="1"/>
          </p:cNvPicPr>
          <p:nvPr/>
        </p:nvPicPr>
        <p:blipFill>
          <a:blip r:embed="rId3">
            <a:lum contrast="10000"/>
          </a:blip>
          <a:srcRect/>
          <a:stretch>
            <a:fillRect/>
          </a:stretch>
        </p:blipFill>
        <p:spPr bwMode="auto">
          <a:xfrm>
            <a:off x="214282" y="1000108"/>
            <a:ext cx="4286280" cy="485778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5123" name="Picture 3" descr="D:\Мои документы\Мои рисунки\Napoleon_Orda-Belaya_Vezha.jpg"/>
          <p:cNvPicPr>
            <a:picLocks noChangeAspect="1" noChangeArrowheads="1"/>
          </p:cNvPicPr>
          <p:nvPr/>
        </p:nvPicPr>
        <p:blipFill>
          <a:blip r:embed="rId3"/>
          <a:srcRect/>
          <a:stretch>
            <a:fillRect/>
          </a:stretch>
        </p:blipFill>
        <p:spPr bwMode="auto">
          <a:xfrm>
            <a:off x="3000364" y="1285860"/>
            <a:ext cx="5929354" cy="4143404"/>
          </a:xfrm>
          <a:prstGeom prst="rect">
            <a:avLst/>
          </a:prstGeom>
          <a:ln>
            <a:noFill/>
          </a:ln>
          <a:effectLst>
            <a:outerShdw blurRad="190500" algn="tl" rotWithShape="0">
              <a:srgbClr val="000000">
                <a:alpha val="70000"/>
              </a:srgbClr>
            </a:outerShdw>
          </a:effectLst>
        </p:spPr>
      </p:pic>
      <p:pic>
        <p:nvPicPr>
          <p:cNvPr id="1026" name="Picture 2" descr="D:\Мои документы\Мои рисунки\tree_4791.jpg"/>
          <p:cNvPicPr>
            <a:picLocks noChangeAspect="1" noChangeArrowheads="1"/>
          </p:cNvPicPr>
          <p:nvPr/>
        </p:nvPicPr>
        <p:blipFill>
          <a:blip r:embed="rId4"/>
          <a:srcRect/>
          <a:stretch>
            <a:fillRect/>
          </a:stretch>
        </p:blipFill>
        <p:spPr bwMode="auto">
          <a:xfrm>
            <a:off x="214283" y="1571612"/>
            <a:ext cx="2500329" cy="35719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857232"/>
            <a:ext cx="8401080" cy="5214974"/>
          </a:xfrm>
        </p:spPr>
        <p:txBody>
          <a:bodyPr>
            <a:normAutofit/>
          </a:bodyPr>
          <a:lstStyle/>
          <a:p>
            <a:pPr marL="355600" indent="368300" algn="l">
              <a:tabLst>
                <a:tab pos="273050" algn="l"/>
              </a:tabLst>
            </a:pPr>
            <a:r>
              <a:rPr lang="be-BY" sz="2500" b="1" dirty="0" smtClean="0">
                <a:solidFill>
                  <a:srgbClr val="000066"/>
                </a:solidFill>
                <a:latin typeface="Aquarelle" pitchFamily="66" charset="-52"/>
              </a:rPr>
              <a:t>П</a:t>
            </a:r>
            <a:r>
              <a:rPr lang="be-BY" sz="2300" b="1" i="1" dirty="0" smtClean="0">
                <a:solidFill>
                  <a:srgbClr val="000066"/>
                </a:solidFill>
              </a:rPr>
              <a:t>рырода шчодра надзяліла Напалеона Орду талентамі. Творчасць вядомага кампазітара, піяніста, пісьменніка, педагога, мастака аб’ядноўвае краіны і народы, прыносіць гонар і славу Айчыне.</a:t>
            </a:r>
            <a:br>
              <a:rPr lang="be-BY" sz="2300" b="1" i="1" dirty="0" smtClean="0">
                <a:solidFill>
                  <a:srgbClr val="000066"/>
                </a:solidFill>
              </a:rPr>
            </a:br>
            <a:r>
              <a:rPr lang="be-BY" sz="2300" b="1" i="1" dirty="0" smtClean="0">
                <a:solidFill>
                  <a:srgbClr val="000066"/>
                </a:solidFill>
              </a:rPr>
              <a:t>     Напалеон Орда жыў  у суровы час, быў удзельнікам бурлівых падзей, якіе адбываліся на Радзіме. Яго называлі “вялікім грамадзянінам Еўропы”, змагаром за свабоду, асветнікам і гуманістам, “геніяльным ліцьвінам-беларусам”.</a:t>
            </a:r>
            <a:br>
              <a:rPr lang="be-BY" sz="2300" b="1" i="1" dirty="0" smtClean="0">
                <a:solidFill>
                  <a:srgbClr val="000066"/>
                </a:solidFill>
              </a:rPr>
            </a:br>
            <a:r>
              <a:rPr lang="be-BY" sz="2300" b="1" i="1" dirty="0" smtClean="0">
                <a:solidFill>
                  <a:srgbClr val="000066"/>
                </a:solidFill>
              </a:rPr>
              <a:t>     Напалеон Орда выканаў больш за 1000 акварэляў і графічных работ, на якіх адлюстраваны унікальныя аб’екты гісторыі і культуры Беларусі і іншых краін.</a:t>
            </a:r>
            <a:br>
              <a:rPr lang="be-BY" sz="2300" b="1" i="1" dirty="0" smtClean="0">
                <a:solidFill>
                  <a:srgbClr val="000066"/>
                </a:solidFill>
              </a:rPr>
            </a:br>
            <a:endParaRPr lang="ru-RU" sz="2300" b="1" i="1" dirty="0">
              <a:solidFill>
                <a:srgbClr val="0000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t="-24000" r="-71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rot="10800000" flipV="1">
            <a:off x="2214546" y="2000240"/>
            <a:ext cx="6786610" cy="3071834"/>
          </a:xfrm>
        </p:spPr>
        <p:txBody>
          <a:bodyPr>
            <a:noAutofit/>
          </a:bodyPr>
          <a:lstStyle/>
          <a:p>
            <a:pPr algn="l"/>
            <a:r>
              <a:rPr lang="be-BY" sz="2800" b="1" dirty="0" smtClean="0">
                <a:solidFill>
                  <a:srgbClr val="000066"/>
                </a:solidFill>
                <a:latin typeface="Aquarelle" pitchFamily="66" charset="-52"/>
              </a:rPr>
              <a:t>З</a:t>
            </a:r>
            <a:r>
              <a:rPr lang="be-BY" sz="2800" b="1" i="1" dirty="0" smtClean="0">
                <a:solidFill>
                  <a:srgbClr val="000066"/>
                </a:solidFill>
              </a:rPr>
              <a:t>емлякі…У іх адны карані,</a:t>
            </a:r>
            <a:br>
              <a:rPr lang="be-BY" sz="2800" b="1" i="1" dirty="0" smtClean="0">
                <a:solidFill>
                  <a:srgbClr val="000066"/>
                </a:solidFill>
              </a:rPr>
            </a:br>
            <a:r>
              <a:rPr lang="be-BY" sz="2800" b="1" i="1" dirty="0" smtClean="0">
                <a:solidFill>
                  <a:srgbClr val="000066"/>
                </a:solidFill>
              </a:rPr>
              <a:t>Таго дрэва з вятвістаю кронай,</a:t>
            </a:r>
            <a:br>
              <a:rPr lang="be-BY" sz="2800" b="1" i="1" dirty="0" smtClean="0">
                <a:solidFill>
                  <a:srgbClr val="000066"/>
                </a:solidFill>
              </a:rPr>
            </a:br>
            <a:r>
              <a:rPr lang="be-BY" sz="2800" b="1" i="1" dirty="0" smtClean="0">
                <a:solidFill>
                  <a:srgbClr val="000066"/>
                </a:solidFill>
              </a:rPr>
              <a:t>Што зялёным, пад колер руні</a:t>
            </a:r>
            <a:br>
              <a:rPr lang="be-BY" sz="2800" b="1" i="1" dirty="0" smtClean="0">
                <a:solidFill>
                  <a:srgbClr val="000066"/>
                </a:solidFill>
              </a:rPr>
            </a:br>
            <a:r>
              <a:rPr lang="be-BY" sz="2800" b="1" i="1" dirty="0" smtClean="0">
                <a:solidFill>
                  <a:srgbClr val="000066"/>
                </a:solidFill>
              </a:rPr>
              <a:t>Раскідала расткі па загонах...</a:t>
            </a:r>
            <a:br>
              <a:rPr lang="be-BY" sz="2800" b="1" i="1" dirty="0" smtClean="0">
                <a:solidFill>
                  <a:srgbClr val="000066"/>
                </a:solidFill>
              </a:rPr>
            </a:br>
            <a:r>
              <a:rPr lang="be-BY" sz="2800" b="1" i="1" dirty="0" smtClean="0">
                <a:solidFill>
                  <a:srgbClr val="000066"/>
                </a:solidFill>
              </a:rPr>
              <a:t>		</a:t>
            </a:r>
            <a:r>
              <a:rPr lang="be-BY" sz="2800" b="1" dirty="0" smtClean="0">
                <a:solidFill>
                  <a:srgbClr val="000066"/>
                </a:solidFill>
                <a:latin typeface="Aquarelle" pitchFamily="66" charset="-52"/>
              </a:rPr>
              <a:t>Л</a:t>
            </a:r>
            <a:r>
              <a:rPr lang="be-BY" sz="2800" b="1" i="1" dirty="0" smtClean="0">
                <a:solidFill>
                  <a:srgbClr val="000066"/>
                </a:solidFill>
              </a:rPr>
              <a:t>юдміла </a:t>
            </a:r>
            <a:r>
              <a:rPr lang="be-BY" sz="2800" b="1" dirty="0" smtClean="0">
                <a:solidFill>
                  <a:srgbClr val="000066"/>
                </a:solidFill>
                <a:latin typeface="Aquarelle" pitchFamily="66" charset="-52"/>
              </a:rPr>
              <a:t>В</a:t>
            </a:r>
            <a:r>
              <a:rPr lang="be-BY" sz="2800" b="1" i="1" dirty="0" smtClean="0">
                <a:solidFill>
                  <a:srgbClr val="000066"/>
                </a:solidFill>
              </a:rPr>
              <a:t>оранава</a:t>
            </a:r>
            <a:endParaRPr lang="ru-RU" sz="2800" b="1" i="1" dirty="0">
              <a:solidFill>
                <a:srgbClr val="0000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429124" y="285728"/>
            <a:ext cx="4714876" cy="6215106"/>
          </a:xfrm>
        </p:spPr>
        <p:txBody>
          <a:bodyPr>
            <a:normAutofit/>
          </a:bodyPr>
          <a:lstStyle/>
          <a:p>
            <a:pPr algn="l"/>
            <a:r>
              <a:rPr lang="ru-RU" sz="1600" b="1" dirty="0" smtClean="0"/>
              <a:t/>
            </a:r>
            <a:br>
              <a:rPr lang="ru-RU" sz="1600" b="1" dirty="0" smtClean="0"/>
            </a:br>
            <a:r>
              <a:rPr lang="ru-RU" sz="1600" b="1" dirty="0" smtClean="0">
                <a:latin typeface="Arial" pitchFamily="34" charset="0"/>
                <a:cs typeface="Arial" pitchFamily="34" charset="0"/>
              </a:rPr>
              <a:t>85.143(3)</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Ш15</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Шагал [Текст] : [очерк о жизни и творчестве, </a:t>
            </a:r>
            <a:r>
              <a:rPr lang="ru-RU" sz="1600" b="1" dirty="0" err="1" smtClean="0">
                <a:latin typeface="Arial" pitchFamily="34" charset="0"/>
                <a:cs typeface="Arial" pitchFamily="34" charset="0"/>
              </a:rPr>
              <a:t>репрод</a:t>
            </a:r>
            <a:r>
              <a:rPr lang="ru-RU" sz="1600" b="1" dirty="0" smtClean="0">
                <a:latin typeface="Arial" pitchFamily="34" charset="0"/>
                <a:cs typeface="Arial" pitchFamily="34" charset="0"/>
              </a:rPr>
              <a:t>. / авт. текста: С. Королева]. - Москва : </a:t>
            </a:r>
            <a:r>
              <a:rPr lang="ru-RU" sz="1600" b="1" dirty="0" err="1" smtClean="0">
                <a:latin typeface="Arial" pitchFamily="34" charset="0"/>
                <a:cs typeface="Arial" pitchFamily="34" charset="0"/>
              </a:rPr>
              <a:t>Директ-Медиа</a:t>
            </a:r>
            <a:r>
              <a:rPr lang="ru-RU" sz="1600" b="1" dirty="0" smtClean="0">
                <a:latin typeface="Arial" pitchFamily="34" charset="0"/>
                <a:cs typeface="Arial" pitchFamily="34" charset="0"/>
              </a:rPr>
              <a:t>, 2010. - 48 с. : </a:t>
            </a:r>
            <a:r>
              <a:rPr lang="ru-RU" sz="1600" b="1" dirty="0" err="1" smtClean="0">
                <a:latin typeface="Arial" pitchFamily="34" charset="0"/>
                <a:cs typeface="Arial" pitchFamily="34" charset="0"/>
              </a:rPr>
              <a:t>цв</a:t>
            </a:r>
            <a:r>
              <a:rPr lang="ru-RU" sz="1600" b="1" dirty="0" smtClean="0">
                <a:latin typeface="Arial" pitchFamily="34" charset="0"/>
                <a:cs typeface="Arial" pitchFamily="34" charset="0"/>
              </a:rPr>
              <a:t>. ил. - (Великие художники ; т. 44).</a:t>
            </a:r>
            <a:r>
              <a:rPr lang="ru-RU" sz="1800" b="1" dirty="0" smtClean="0">
                <a:latin typeface="Arial" pitchFamily="34" charset="0"/>
                <a:cs typeface="Arial" pitchFamily="34" charset="0"/>
              </a:rPr>
              <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
            </a:r>
            <a:br>
              <a:rPr lang="ru-RU" sz="1800" b="1" dirty="0" smtClean="0">
                <a:latin typeface="Arial" pitchFamily="34" charset="0"/>
                <a:cs typeface="Arial" pitchFamily="34" charset="0"/>
              </a:rPr>
            </a:br>
            <a:r>
              <a:rPr lang="ru-RU" sz="1800" b="1" i="1" dirty="0" smtClean="0">
                <a:latin typeface="+mn-lt"/>
                <a:cs typeface="Arial" pitchFamily="34" charset="0"/>
              </a:rPr>
              <a:t>Марк шагал – выдающийся живописец, график, театральный декоратор и художник-монументалист, чье творчество считают своим национальным достоянием Россия и Франция, США и Израиль. Мастер удостоился ещё прижизненной мировой славы. Его удивительную жизнь и авангардные произведения искусства окружают мифы и легенды, созданные как почитателями таланта художника, так и неистовыми критиками.</a:t>
            </a:r>
            <a:r>
              <a:rPr lang="ru-RU" sz="1800" dirty="0" smtClean="0"/>
              <a:t/>
            </a:r>
            <a:br>
              <a:rPr lang="ru-RU" sz="1800" dirty="0" smtClean="0"/>
            </a:br>
            <a:endParaRPr lang="ru-RU" sz="1800" dirty="0"/>
          </a:p>
        </p:txBody>
      </p:sp>
      <p:pic>
        <p:nvPicPr>
          <p:cNvPr id="10241" name="Picture 1" descr="\\172.16.0.2\public\Библиотека\Челпан\Выставка Земляки\Шагал.jpg"/>
          <p:cNvPicPr>
            <a:picLocks noChangeAspect="1" noChangeArrowheads="1"/>
          </p:cNvPicPr>
          <p:nvPr/>
        </p:nvPicPr>
        <p:blipFill>
          <a:blip r:embed="rId3"/>
          <a:srcRect/>
          <a:stretch>
            <a:fillRect/>
          </a:stretch>
        </p:blipFill>
        <p:spPr bwMode="auto">
          <a:xfrm>
            <a:off x="214282" y="642918"/>
            <a:ext cx="4000528" cy="550072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6147" name="Picture 3" descr="D:\Мои документы\Мои рисунки\66.jpg"/>
          <p:cNvPicPr>
            <a:picLocks noChangeAspect="1" noChangeArrowheads="1"/>
          </p:cNvPicPr>
          <p:nvPr/>
        </p:nvPicPr>
        <p:blipFill>
          <a:blip r:embed="rId3"/>
          <a:srcRect/>
          <a:stretch>
            <a:fillRect/>
          </a:stretch>
        </p:blipFill>
        <p:spPr bwMode="auto">
          <a:xfrm>
            <a:off x="2071670" y="444500"/>
            <a:ext cx="4837130" cy="5969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472518" cy="5429288"/>
          </a:xfrm>
        </p:spPr>
        <p:txBody>
          <a:bodyPr>
            <a:normAutofit fontScale="90000"/>
          </a:bodyPr>
          <a:lstStyle/>
          <a:p>
            <a:pPr marL="355600" indent="368300" algn="l"/>
            <a:r>
              <a:rPr lang="be-BY" sz="2800" b="1" dirty="0" smtClean="0">
                <a:solidFill>
                  <a:srgbClr val="000066"/>
                </a:solidFill>
                <a:latin typeface="Aquarelle" pitchFamily="66" charset="-52"/>
              </a:rPr>
              <a:t>Н</a:t>
            </a:r>
            <a:r>
              <a:rPr lang="be-BY" sz="2600" b="1" i="1" dirty="0" smtClean="0">
                <a:solidFill>
                  <a:srgbClr val="000066"/>
                </a:solidFill>
              </a:rPr>
              <a:t>есмотря на то что жизнь Марка Шагала была нелегкой, большинство его произведений наполнено любовью, свободой духа и благодарностью Богу за каждый миг бытия. Многие поздние картины уже пожилого художника проникнуты бурным весельем, музыкальностью и праздничным настроением. В отличие от многих своих коллег по искусству Шагал не пытался спрятаться от несовершенного и жестокого мира в своих сюрреалистических фантазиях. Наоборот, собственным творчеством он стремился убедить л</a:t>
            </a:r>
            <a:r>
              <a:rPr lang="ru-RU" sz="2600" b="1" i="1" smtClean="0">
                <a:solidFill>
                  <a:srgbClr val="000066"/>
                </a:solidFill>
              </a:rPr>
              <a:t>ю</a:t>
            </a:r>
            <a:r>
              <a:rPr lang="be-BY" sz="2600" b="1" i="1" smtClean="0">
                <a:solidFill>
                  <a:srgbClr val="000066"/>
                </a:solidFill>
              </a:rPr>
              <a:t>дей</a:t>
            </a:r>
            <a:r>
              <a:rPr lang="be-BY" sz="2600" b="1" i="1" dirty="0" smtClean="0">
                <a:solidFill>
                  <a:srgbClr val="000066"/>
                </a:solidFill>
              </a:rPr>
              <a:t>, что жизнь удивительно прекрасна во всех ее проявлениях и свобода духа, как и полеты на крыльях любви, - это щедрый дар Божий каждому человеку независимо от его национальности, вероисповедания и места проживания</a:t>
            </a:r>
            <a:r>
              <a:rPr lang="be-BY" sz="2300" b="1" i="1" dirty="0" smtClean="0"/>
              <a:t>.</a:t>
            </a:r>
            <a:endParaRPr lang="ru-RU" sz="23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428604"/>
            <a:ext cx="4500594" cy="6215106"/>
          </a:xfrm>
        </p:spPr>
        <p:txBody>
          <a:bodyPr>
            <a:normAutofit/>
          </a:bodyPr>
          <a:lstStyle/>
          <a:p>
            <a:pPr algn="l"/>
            <a:r>
              <a:rPr lang="ru-RU" sz="1600" b="1" dirty="0" smtClean="0">
                <a:latin typeface="Arial" pitchFamily="34" charset="0"/>
                <a:cs typeface="Arial" pitchFamily="34" charset="0"/>
              </a:rPr>
              <a:t>83.3(4Беи)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Н37</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Наш </a:t>
            </a:r>
            <a:r>
              <a:rPr lang="ru-RU" sz="1600" b="1" dirty="0" err="1" smtClean="0">
                <a:latin typeface="Arial" pitchFamily="34" charset="0"/>
                <a:cs typeface="Arial" pitchFamily="34" charset="0"/>
              </a:rPr>
              <a:t>Быкаў</a:t>
            </a:r>
            <a:r>
              <a:rPr lang="ru-RU" sz="1600" b="1" dirty="0" smtClean="0">
                <a:latin typeface="Arial" pitchFamily="34" charset="0"/>
                <a:cs typeface="Arial" pitchFamily="34" charset="0"/>
              </a:rPr>
              <a:t> [Текст] : </a:t>
            </a:r>
            <a:r>
              <a:rPr lang="ru-RU" sz="1600" b="1" dirty="0" err="1" smtClean="0">
                <a:latin typeface="Arial" pitchFamily="34" charset="0"/>
                <a:cs typeface="Arial" pitchFamily="34" charset="0"/>
              </a:rPr>
              <a:t>кніга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ўспамінаў</a:t>
            </a:r>
            <a:r>
              <a:rPr lang="ru-RU" sz="1600" b="1" dirty="0" smtClean="0">
                <a:latin typeface="Arial" pitchFamily="34" charset="0"/>
                <a:cs typeface="Arial" pitchFamily="34" charset="0"/>
              </a:rPr>
              <a:t> / уклад. </a:t>
            </a:r>
            <a:r>
              <a:rPr lang="ru-RU" sz="1600" b="1" dirty="0" err="1" smtClean="0">
                <a:latin typeface="Arial" pitchFamily="34" charset="0"/>
                <a:cs typeface="Arial" pitchFamily="34" charset="0"/>
              </a:rPr>
              <a:t>Генадзь</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Бураўкін</a:t>
            </a:r>
            <a:r>
              <a:rPr lang="ru-RU" sz="1600" b="1" dirty="0" smtClean="0">
                <a:latin typeface="Arial" pitchFamily="34" charset="0"/>
                <a:cs typeface="Arial" pitchFamily="34" charset="0"/>
              </a:rPr>
              <a:t> ; фота Я. </a:t>
            </a:r>
            <a:r>
              <a:rPr lang="ru-RU" sz="1600" b="1" dirty="0" err="1" smtClean="0">
                <a:latin typeface="Arial" pitchFamily="34" charset="0"/>
                <a:cs typeface="Arial" pitchFamily="34" charset="0"/>
              </a:rPr>
              <a:t>Коктыша</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Мінск</a:t>
            </a:r>
            <a:r>
              <a:rPr lang="ru-RU" sz="1600" b="1" dirty="0" smtClean="0">
                <a:latin typeface="Arial" pitchFamily="34" charset="0"/>
                <a:cs typeface="Arial" pitchFamily="34" charset="0"/>
              </a:rPr>
              <a:t> : ГА БТ "</a:t>
            </a:r>
            <a:r>
              <a:rPr lang="ru-RU" sz="1600" b="1" dirty="0" err="1" smtClean="0">
                <a:latin typeface="Arial" pitchFamily="34" charset="0"/>
                <a:cs typeface="Arial" pitchFamily="34" charset="0"/>
              </a:rPr>
              <a:t>Кніга</a:t>
            </a:r>
            <a:r>
              <a:rPr lang="ru-RU" sz="1600" b="1" dirty="0" smtClean="0">
                <a:latin typeface="Arial" pitchFamily="34" charset="0"/>
                <a:cs typeface="Arial" pitchFamily="34" charset="0"/>
              </a:rPr>
              <a:t>", 2004. - 494 с.</a:t>
            </a:r>
            <a:r>
              <a:rPr lang="ru-RU" sz="1800" b="1" dirty="0" smtClean="0">
                <a:latin typeface="Arial" pitchFamily="34" charset="0"/>
                <a:cs typeface="Arial" pitchFamily="34" charset="0"/>
              </a:rPr>
              <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
            </a:r>
            <a:br>
              <a:rPr lang="ru-RU" sz="1800" b="1" dirty="0" smtClean="0">
                <a:latin typeface="Arial" pitchFamily="34" charset="0"/>
                <a:cs typeface="Arial" pitchFamily="34" charset="0"/>
              </a:rPr>
            </a:br>
            <a:r>
              <a:rPr lang="ru-RU" sz="2000" b="1" i="1" dirty="0" err="1" smtClean="0">
                <a:latin typeface="+mn-lt"/>
                <a:cs typeface="Arial" pitchFamily="34" charset="0"/>
              </a:rPr>
              <a:t>Кніга</a:t>
            </a:r>
            <a:r>
              <a:rPr lang="ru-RU" sz="2000" b="1" i="1" dirty="0" smtClean="0">
                <a:latin typeface="+mn-lt"/>
                <a:cs typeface="Arial" pitchFamily="34" charset="0"/>
              </a:rPr>
              <a:t> </a:t>
            </a:r>
            <a:r>
              <a:rPr lang="be-BY" sz="2000" b="1" i="1" dirty="0" smtClean="0">
                <a:latin typeface="+mn-lt"/>
                <a:cs typeface="Arial" pitchFamily="34" charset="0"/>
              </a:rPr>
              <a:t>“Наш Быкаў” – шчырая спроба некалькіх дзесяткаў людзей, з якімі рос, сябраваў, сустракаўся, быў блізкі вялікі пісьменнік, намаляваць ягоны дарагі для ўсіх беларусаў партрэт. На старонках гэтай кнігі адкрэслены толькі некаторыя штрыхі ягонага незабыўнага аблічча, сказаны толькі першыя словы ўдзячнасці і любові.</a:t>
            </a:r>
            <a:r>
              <a:rPr lang="ru-RU" sz="2000" b="1" i="1" dirty="0" smtClean="0">
                <a:latin typeface="+mn-lt"/>
                <a:cs typeface="Arial" pitchFamily="34" charset="0"/>
              </a:rPr>
              <a:t/>
            </a:r>
            <a:br>
              <a:rPr lang="ru-RU" sz="2000" b="1" i="1" dirty="0" smtClean="0">
                <a:latin typeface="+mn-lt"/>
                <a:cs typeface="Arial" pitchFamily="34" charset="0"/>
              </a:rPr>
            </a:br>
            <a:r>
              <a:rPr lang="ru-RU" sz="1600" dirty="0" smtClean="0"/>
              <a:t/>
            </a:r>
            <a:br>
              <a:rPr lang="ru-RU" sz="1600" dirty="0" smtClean="0"/>
            </a:br>
            <a:endParaRPr lang="ru-RU" sz="1600" dirty="0"/>
          </a:p>
        </p:txBody>
      </p:sp>
      <p:pic>
        <p:nvPicPr>
          <p:cNvPr id="7169" name="Picture 1" descr="\\172.16.0.2\public\Библиотека\Челпан\Выставка Земляки\Быков.jpg"/>
          <p:cNvPicPr>
            <a:picLocks noChangeAspect="1" noChangeArrowheads="1"/>
          </p:cNvPicPr>
          <p:nvPr/>
        </p:nvPicPr>
        <p:blipFill>
          <a:blip r:embed="rId3" cstate="print">
            <a:lum bright="-10000" contrast="10000"/>
          </a:blip>
          <a:srcRect/>
          <a:stretch>
            <a:fillRect/>
          </a:stretch>
        </p:blipFill>
        <p:spPr bwMode="auto">
          <a:xfrm>
            <a:off x="285721" y="642918"/>
            <a:ext cx="3857651" cy="550072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7170" name="Picture 2" descr="D:\Мои документы\Мои рисунки\3_bd4c2fbffdf8dc57f2d1a3c28ac1ce7a.jpg"/>
          <p:cNvPicPr>
            <a:picLocks noChangeAspect="1" noChangeArrowheads="1"/>
          </p:cNvPicPr>
          <p:nvPr/>
        </p:nvPicPr>
        <p:blipFill>
          <a:blip r:embed="rId3"/>
          <a:srcRect/>
          <a:stretch>
            <a:fillRect/>
          </a:stretch>
        </p:blipFill>
        <p:spPr bwMode="auto">
          <a:xfrm>
            <a:off x="1285875" y="1181100"/>
            <a:ext cx="6572250" cy="44958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928670"/>
            <a:ext cx="8286808" cy="4786346"/>
          </a:xfrm>
        </p:spPr>
        <p:txBody>
          <a:bodyPr>
            <a:normAutofit/>
          </a:bodyPr>
          <a:lstStyle/>
          <a:p>
            <a:pPr marL="273050" indent="354013" algn="l"/>
            <a:r>
              <a:rPr lang="be-BY" sz="2300" b="1" i="1" dirty="0" smtClean="0">
                <a:solidFill>
                  <a:srgbClr val="000066"/>
                </a:solidFill>
              </a:rPr>
              <a:t>“</a:t>
            </a:r>
            <a:r>
              <a:rPr lang="be-BY" sz="2800" b="1" dirty="0" smtClean="0">
                <a:solidFill>
                  <a:srgbClr val="000066"/>
                </a:solidFill>
                <a:latin typeface="Aquarelle" pitchFamily="66" charset="-52"/>
              </a:rPr>
              <a:t>В</a:t>
            </a:r>
            <a:r>
              <a:rPr lang="be-BY" sz="2500" b="1" i="1" dirty="0" smtClean="0">
                <a:solidFill>
                  <a:srgbClr val="000066"/>
                </a:solidFill>
              </a:rPr>
              <a:t>асіль Быкаў і жураўліны крык – яны жывуць у маёй душы неаддзельна, з таго часу, як школьнікам прачытаў яго кнігу. Тады над маім дзяцінствам, над маёй вёскай пралягала жураўліная дарога, і кожную восень, асабліва ў пагодлівыя дні, прастору поўніў журботны, непаўторны і незабыўны адлётны крык. Ён паядняўся ў аповесці Васіля Быкава з чалавекам, з чалавечым лёсам і чалавечай прагай да жыцця, гэты “далёкі прызыўны жураўліны крык…”</a:t>
            </a:r>
            <a:br>
              <a:rPr lang="be-BY" sz="2500" b="1" i="1" dirty="0" smtClean="0">
                <a:solidFill>
                  <a:srgbClr val="000066"/>
                </a:solidFill>
              </a:rPr>
            </a:br>
            <a:r>
              <a:rPr lang="be-BY" sz="2500" b="1" i="1" dirty="0" smtClean="0">
                <a:solidFill>
                  <a:srgbClr val="000066"/>
                </a:solidFill>
              </a:rPr>
              <a:t>						Алесь Жук</a:t>
            </a:r>
            <a:endParaRPr lang="ru-RU" sz="2500" b="1" i="1" dirty="0">
              <a:solidFill>
                <a:srgbClr val="0000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14290"/>
            <a:ext cx="4429156" cy="6643710"/>
          </a:xfrm>
        </p:spPr>
        <p:txBody>
          <a:bodyPr>
            <a:normAutofit/>
          </a:bodyPr>
          <a:lstStyle/>
          <a:p>
            <a:pPr algn="l"/>
            <a:r>
              <a:rPr lang="ru-RU" sz="1600" b="1" dirty="0" smtClean="0">
                <a:latin typeface="Arial" pitchFamily="34" charset="0"/>
                <a:cs typeface="Arial" pitchFamily="34" charset="0"/>
              </a:rPr>
              <a:t>84(4Беи)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А48</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Алексиевич, Светлана Александровна.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Чернобыльская молитва [Текст] : хроника будущего / Светлана Алексиевич. - 3-е изд., стереотип. - Москва : Время, 2016. - 299, [3] с. - (Собрание произведений).</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800" b="1" i="1" dirty="0" smtClean="0">
                <a:latin typeface="+mn-lt"/>
                <a:cs typeface="Arial" pitchFamily="34" charset="0"/>
              </a:rPr>
              <a:t>Главной техногенной катастрофе </a:t>
            </a:r>
            <a:r>
              <a:rPr lang="en-US" sz="1800" b="1" i="1" dirty="0" smtClean="0">
                <a:latin typeface="+mn-lt"/>
                <a:cs typeface="Arial" pitchFamily="34" charset="0"/>
              </a:rPr>
              <a:t>XX</a:t>
            </a:r>
            <a:r>
              <a:rPr lang="ru-RU" sz="1800" b="1" i="1" dirty="0" smtClean="0">
                <a:latin typeface="+mn-lt"/>
                <a:cs typeface="Arial" pitchFamily="34" charset="0"/>
              </a:rPr>
              <a:t> века посвящена четвертая книга знаменитого художественно-документального цикла «Голоса Утопии».</a:t>
            </a:r>
            <a:br>
              <a:rPr lang="ru-RU" sz="1800" b="1" i="1" dirty="0" smtClean="0">
                <a:latin typeface="+mn-lt"/>
                <a:cs typeface="Arial" pitchFamily="34" charset="0"/>
              </a:rPr>
            </a:br>
            <a:r>
              <a:rPr lang="ru-RU" sz="1800" b="1" i="1" dirty="0" smtClean="0">
                <a:latin typeface="+mn-lt"/>
                <a:cs typeface="Arial" pitchFamily="34" charset="0"/>
              </a:rPr>
              <a:t>«Чернобыльская молитва» публикуется в новой авторской редакции, с добавлением 30 процентов нового текста, с восстановлением фрагментов, исключенных из прежних изданий по цензурным соображениям.</a:t>
            </a:r>
            <a:br>
              <a:rPr lang="ru-RU" sz="1800" b="1" i="1" dirty="0" smtClean="0">
                <a:latin typeface="+mn-lt"/>
                <a:cs typeface="Arial" pitchFamily="34" charset="0"/>
              </a:rPr>
            </a:br>
            <a:endParaRPr lang="ru-RU" sz="1800" b="1" i="1" dirty="0">
              <a:latin typeface="+mn-lt"/>
              <a:cs typeface="Arial" pitchFamily="34" charset="0"/>
            </a:endParaRPr>
          </a:p>
        </p:txBody>
      </p:sp>
      <p:pic>
        <p:nvPicPr>
          <p:cNvPr id="6146" name="Picture 2" descr="D:\Мои документы\Мои рисунки\14930875.cover.jpg"/>
          <p:cNvPicPr>
            <a:picLocks noChangeAspect="1" noChangeArrowheads="1"/>
          </p:cNvPicPr>
          <p:nvPr/>
        </p:nvPicPr>
        <p:blipFill>
          <a:blip r:embed="rId3"/>
          <a:srcRect/>
          <a:stretch>
            <a:fillRect/>
          </a:stretch>
        </p:blipFill>
        <p:spPr bwMode="auto">
          <a:xfrm>
            <a:off x="285721" y="642918"/>
            <a:ext cx="3929089" cy="557216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8195" name="Picture 3" descr="D:\Мои документы\Мои рисунки\aleksievich_20151008_tutby_brush_phsl_001.jpg"/>
          <p:cNvPicPr>
            <a:picLocks noChangeAspect="1" noChangeArrowheads="1"/>
          </p:cNvPicPr>
          <p:nvPr/>
        </p:nvPicPr>
        <p:blipFill>
          <a:blip r:embed="rId3"/>
          <a:srcRect/>
          <a:stretch>
            <a:fillRect/>
          </a:stretch>
        </p:blipFill>
        <p:spPr bwMode="auto">
          <a:xfrm>
            <a:off x="285720" y="1285860"/>
            <a:ext cx="5786510" cy="4214842"/>
          </a:xfrm>
          <a:prstGeom prst="rect">
            <a:avLst/>
          </a:prstGeom>
          <a:ln>
            <a:noFill/>
          </a:ln>
          <a:effectLst>
            <a:outerShdw blurRad="190500" algn="tl" rotWithShape="0">
              <a:srgbClr val="000000">
                <a:alpha val="70000"/>
              </a:srgbClr>
            </a:outerShdw>
          </a:effectLst>
        </p:spPr>
      </p:pic>
      <p:pic>
        <p:nvPicPr>
          <p:cNvPr id="8196" name="Picture 4" descr="D:\Мои документы\Мои рисунки\get_img.jpg"/>
          <p:cNvPicPr>
            <a:picLocks noChangeAspect="1" noChangeArrowheads="1"/>
          </p:cNvPicPr>
          <p:nvPr/>
        </p:nvPicPr>
        <p:blipFill>
          <a:blip r:embed="rId4"/>
          <a:srcRect/>
          <a:stretch>
            <a:fillRect/>
          </a:stretch>
        </p:blipFill>
        <p:spPr bwMode="auto">
          <a:xfrm rot="5822641">
            <a:off x="4516052" y="1868165"/>
            <a:ext cx="5177240" cy="337764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186766" cy="5357850"/>
          </a:xfrm>
        </p:spPr>
        <p:txBody>
          <a:bodyPr>
            <a:normAutofit/>
          </a:bodyPr>
          <a:lstStyle/>
          <a:p>
            <a:pPr indent="355600" algn="l">
              <a:tabLst>
                <a:tab pos="355600" algn="l"/>
              </a:tabLst>
            </a:pPr>
            <a:r>
              <a:rPr lang="ru-RU" sz="2500" b="1" dirty="0" smtClean="0">
                <a:solidFill>
                  <a:srgbClr val="000066"/>
                </a:solidFill>
                <a:latin typeface="Aquarelle" pitchFamily="66" charset="-52"/>
              </a:rPr>
              <a:t>Л</a:t>
            </a:r>
            <a:r>
              <a:rPr lang="ru-RU" sz="2300" b="1" i="1" dirty="0" smtClean="0">
                <a:solidFill>
                  <a:srgbClr val="000066"/>
                </a:solidFill>
              </a:rPr>
              <a:t>ауреат Нобелевской премии 2015 года по литературе. За многоголосное творчество – памятник страданию и мужеству в наше время.</a:t>
            </a:r>
            <a:br>
              <a:rPr lang="ru-RU" sz="2300" b="1" i="1" dirty="0" smtClean="0">
                <a:solidFill>
                  <a:srgbClr val="000066"/>
                </a:solidFill>
              </a:rPr>
            </a:br>
            <a:r>
              <a:rPr lang="ru-RU" sz="2300" b="1" i="1" dirty="0" smtClean="0">
                <a:solidFill>
                  <a:srgbClr val="000066"/>
                </a:solidFill>
              </a:rPr>
              <a:t>     Светлана Александровна Алексиевич – всемирно известный белорусский прозаик. Несколько десятилетий писала документально-художественную хронику «Голоса Утопии» – пять книг, в которых «маленький человек» сам рассказывает о своей судьбе. Создала собственный жанр – полифонический роман-исповедь, в котором из маленьких историй складывается большая история.</a:t>
            </a:r>
            <a:br>
              <a:rPr lang="ru-RU" sz="2300" b="1" i="1" dirty="0" smtClean="0">
                <a:solidFill>
                  <a:srgbClr val="000066"/>
                </a:solidFill>
              </a:rPr>
            </a:br>
            <a:r>
              <a:rPr lang="ru-RU" sz="2300" b="1" i="1" dirty="0" smtClean="0">
                <a:solidFill>
                  <a:srgbClr val="000066"/>
                </a:solidFill>
              </a:rPr>
              <a:t>     Произведения Светланы Алексиевич переведены на 35 языков, послужили основой для сотен кинофильмов, спектаклей и радиопостановок во всем мире и удостоены многих международных премий.</a:t>
            </a:r>
            <a:endParaRPr lang="ru-RU" sz="2300" b="1" i="1" dirty="0">
              <a:solidFill>
                <a:srgbClr val="0000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15370" cy="5572164"/>
          </a:xfrm>
        </p:spPr>
        <p:txBody>
          <a:bodyPr>
            <a:normAutofit/>
          </a:bodyPr>
          <a:lstStyle/>
          <a:p>
            <a:pPr indent="355600" algn="l"/>
            <a:r>
              <a:rPr lang="be-BY" sz="3000" b="1" dirty="0" smtClean="0">
                <a:solidFill>
                  <a:srgbClr val="000066"/>
                </a:solidFill>
                <a:latin typeface="Aquarelle" pitchFamily="66" charset="-52"/>
              </a:rPr>
              <a:t>З</a:t>
            </a:r>
            <a:r>
              <a:rPr lang="be-BY" sz="2800" b="1" i="1" dirty="0" smtClean="0">
                <a:solidFill>
                  <a:srgbClr val="000066"/>
                </a:solidFill>
              </a:rPr>
              <a:t>емлякамі свет мацуецца. Таму, дзе б яны не жылі, яны прыносяць карысць, змагаюцца і працуюць дзеля шчасця іншых, нясуць у чужые краіны асвету і ідэі міру. Нашы землякі верна, шчыра і праведна служылі беларускаму народу ва ўсе перыяды яго гісторыі, увасабляючы сабою Сумленне, Гуманнасць, Працавітасць і Незалежнасць. Яны для нас – знакамітыя, вядомыя, пакінуўшые сапраўдны след у нашай айчыннай і сусветнай гісторыі , Людзі з вялікай літары!</a:t>
            </a:r>
            <a:endParaRPr lang="ru-RU" sz="2800" b="1" i="1" dirty="0">
              <a:solidFill>
                <a:srgbClr val="0000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1026" name="Picture 2" descr="D:\Мои документы\Мои рисунки\%C2%FF%EB%E8%EA%E8%FF%20%E8%20%F1%EB%E0%E2%F3%F2%FB%FF.jpg"/>
          <p:cNvPicPr>
            <a:picLocks noChangeAspect="1" noChangeArrowheads="1"/>
          </p:cNvPicPr>
          <p:nvPr/>
        </p:nvPicPr>
        <p:blipFill>
          <a:blip r:embed="rId3">
            <a:lum bright="-10000" contrast="10000"/>
          </a:blip>
          <a:srcRect/>
          <a:stretch>
            <a:fillRect/>
          </a:stretch>
        </p:blipFill>
        <p:spPr bwMode="auto">
          <a:xfrm>
            <a:off x="214282" y="714356"/>
            <a:ext cx="3929090" cy="5357850"/>
          </a:xfrm>
          <a:prstGeom prst="rect">
            <a:avLst/>
          </a:prstGeom>
          <a:ln>
            <a:noFill/>
          </a:ln>
          <a:effectLst>
            <a:outerShdw blurRad="190500" algn="tl" rotWithShape="0">
              <a:srgbClr val="000000">
                <a:alpha val="70000"/>
              </a:srgbClr>
            </a:outerShdw>
          </a:effectLst>
        </p:spPr>
      </p:pic>
      <p:sp>
        <p:nvSpPr>
          <p:cNvPr id="4" name="Заголовок 3"/>
          <p:cNvSpPr>
            <a:spLocks noGrp="1"/>
          </p:cNvSpPr>
          <p:nvPr>
            <p:ph type="title"/>
          </p:nvPr>
        </p:nvSpPr>
        <p:spPr>
          <a:xfrm>
            <a:off x="4286248" y="357166"/>
            <a:ext cx="4857752" cy="6143668"/>
          </a:xfrm>
        </p:spPr>
        <p:txBody>
          <a:bodyPr>
            <a:normAutofit/>
          </a:bodyPr>
          <a:lstStyle/>
          <a:p>
            <a:pPr algn="l"/>
            <a:r>
              <a:rPr lang="ru-RU" sz="1600" b="1" dirty="0" smtClean="0">
                <a:latin typeface="Arial" pitchFamily="34" charset="0"/>
                <a:cs typeface="Arial" pitchFamily="34" charset="0"/>
              </a:rPr>
              <a:t>63.3(4Беи)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В994</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Вялікія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славутыя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людзі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беларускай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зямлі</a:t>
            </a:r>
            <a:r>
              <a:rPr lang="ru-RU" sz="1600" b="1" dirty="0" smtClean="0">
                <a:latin typeface="Arial" pitchFamily="34" charset="0"/>
                <a:cs typeface="Arial" pitchFamily="34" charset="0"/>
              </a:rPr>
              <a:t> [Текст] : [склад. І. Б. </a:t>
            </a:r>
            <a:r>
              <a:rPr lang="ru-RU" sz="1600" b="1" dirty="0" err="1" smtClean="0">
                <a:latin typeface="Arial" pitchFamily="34" charset="0"/>
                <a:cs typeface="Arial" pitchFamily="34" charset="0"/>
              </a:rPr>
              <a:t>Клепікаў</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Мінск</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Беларуская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Энцыклапедыя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імя</a:t>
            </a:r>
            <a:r>
              <a:rPr lang="ru-RU" sz="1600" b="1" dirty="0" smtClean="0">
                <a:latin typeface="Arial" pitchFamily="34" charset="0"/>
                <a:cs typeface="Arial" pitchFamily="34" charset="0"/>
              </a:rPr>
              <a:t> Петруся </a:t>
            </a:r>
            <a:r>
              <a:rPr lang="ru-RU" sz="1600" b="1" dirty="0" err="1" smtClean="0">
                <a:latin typeface="Arial" pitchFamily="34" charset="0"/>
                <a:cs typeface="Arial" pitchFamily="34" charset="0"/>
              </a:rPr>
              <a:t>Броўкі</a:t>
            </a:r>
            <a:r>
              <a:rPr lang="ru-RU" sz="1600" b="1" dirty="0" smtClean="0">
                <a:latin typeface="Arial" pitchFamily="34" charset="0"/>
                <a:cs typeface="Arial" pitchFamily="34" charset="0"/>
              </a:rPr>
              <a:t>, 2010. - 302, [1] с. - (Школьная </a:t>
            </a:r>
            <a:r>
              <a:rPr lang="ru-RU" sz="1600" b="1" dirty="0" err="1" smtClean="0">
                <a:latin typeface="Arial" pitchFamily="34" charset="0"/>
                <a:cs typeface="Arial" pitchFamily="34" charset="0"/>
              </a:rPr>
              <a:t>бібліятэка</a:t>
            </a:r>
            <a:r>
              <a:rPr lang="ru-RU" sz="1600" b="1" dirty="0" smtClean="0">
                <a:latin typeface="Arial" pitchFamily="34" charset="0"/>
                <a:cs typeface="Arial" pitchFamily="34" charset="0"/>
              </a:rPr>
              <a:t>).</a:t>
            </a:r>
            <a:r>
              <a:rPr lang="ru-RU" sz="1200" dirty="0" smtClean="0"/>
              <a:t/>
            </a:r>
            <a:br>
              <a:rPr lang="ru-RU" sz="1200" dirty="0" smtClean="0"/>
            </a:br>
            <a:r>
              <a:rPr lang="en-US" sz="1200" dirty="0" smtClean="0"/>
              <a:t> </a:t>
            </a:r>
            <a:r>
              <a:rPr lang="ru-RU" sz="1200" dirty="0" smtClean="0"/>
              <a:t/>
            </a:r>
            <a:br>
              <a:rPr lang="ru-RU" sz="1200" dirty="0" smtClean="0"/>
            </a:br>
            <a:r>
              <a:rPr lang="be-BY" sz="2200" b="1" i="1" dirty="0" smtClean="0"/>
              <a:t>Творы У. Бутрамеева, А. Марціновіча, І. Масляніцынай і М. Багадзяжа знаёмяць чытача з выдатнымі гістарычнымі асобамі беларускай зямлі. У займальнай папулярнай форме яны выкладаюць старажытную гісторыю Беларусі, вучаць любіць свой край. Кніга будзе цікавай для ўсіх, хто жадае ведаць гісторыю Беларусі.</a:t>
            </a:r>
            <a:r>
              <a:rPr lang="ru-RU" sz="1200" dirty="0" smtClean="0"/>
              <a:t/>
            </a:r>
            <a:br>
              <a:rPr lang="ru-RU" sz="1200" dirty="0" smtClean="0"/>
            </a:b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6248" y="-142900"/>
            <a:ext cx="4329114" cy="7000900"/>
          </a:xfrm>
        </p:spPr>
        <p:txBody>
          <a:bodyPr>
            <a:normAutofit/>
          </a:bodyPr>
          <a:lstStyle/>
          <a:p>
            <a:pPr algn="l"/>
            <a:r>
              <a:rPr lang="ru-RU" sz="1600" b="1" dirty="0" smtClean="0">
                <a:latin typeface="Arial" pitchFamily="34" charset="0"/>
                <a:cs typeface="Arial" pitchFamily="34" charset="0"/>
              </a:rPr>
              <a:t>63.3(4Беи)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Т191</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Тарасаў</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Сяргей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Васільевіч</a:t>
            </a: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err="1" smtClean="0">
                <a:latin typeface="Arial" pitchFamily="34" charset="0"/>
                <a:cs typeface="Arial" pitchFamily="34" charset="0"/>
              </a:rPr>
              <a:t>Чарадзей</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сёмага</a:t>
            </a:r>
            <a:r>
              <a:rPr lang="ru-RU" sz="1600" b="1" dirty="0" smtClean="0">
                <a:latin typeface="Arial" pitchFamily="34" charset="0"/>
                <a:cs typeface="Arial" pitchFamily="34" charset="0"/>
              </a:rPr>
              <a:t> веку Траяна: </a:t>
            </a:r>
            <a:r>
              <a:rPr lang="ru-RU" sz="1600" b="1" dirty="0" err="1" smtClean="0">
                <a:latin typeface="Arial" pitchFamily="34" charset="0"/>
                <a:cs typeface="Arial" pitchFamily="34" charset="0"/>
              </a:rPr>
              <a:t>Усяслаў</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Полацкі</a:t>
            </a:r>
            <a:r>
              <a:rPr lang="ru-RU" sz="1600" b="1" dirty="0" smtClean="0">
                <a:latin typeface="Arial" pitchFamily="34" charset="0"/>
                <a:cs typeface="Arial" pitchFamily="34" charset="0"/>
              </a:rPr>
              <a:t> [Текст] / С. В. </a:t>
            </a:r>
            <a:r>
              <a:rPr lang="ru-RU" sz="1600" b="1" dirty="0" err="1" smtClean="0">
                <a:latin typeface="Arial" pitchFamily="34" charset="0"/>
                <a:cs typeface="Arial" pitchFamily="34" charset="0"/>
              </a:rPr>
              <a:t>Тарасаў</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маст</a:t>
            </a:r>
            <a:r>
              <a:rPr lang="ru-RU" sz="1600" b="1" dirty="0" smtClean="0">
                <a:latin typeface="Arial" pitchFamily="34" charset="0"/>
                <a:cs typeface="Arial" pitchFamily="34" charset="0"/>
              </a:rPr>
              <a:t>. Т. П. </a:t>
            </a:r>
            <a:r>
              <a:rPr lang="ru-RU" sz="1600" b="1" dirty="0" err="1" smtClean="0">
                <a:latin typeface="Arial" pitchFamily="34" charset="0"/>
                <a:cs typeface="Arial" pitchFamily="34" charset="0"/>
              </a:rPr>
              <a:t>Кулажэнка</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Мінск</a:t>
            </a:r>
            <a:r>
              <a:rPr lang="ru-RU" sz="1600" b="1" dirty="0" smtClean="0">
                <a:latin typeface="Arial" pitchFamily="34" charset="0"/>
                <a:cs typeface="Arial" pitchFamily="34" charset="0"/>
              </a:rPr>
              <a:t> : </a:t>
            </a:r>
            <a:r>
              <a:rPr lang="ru-RU" sz="1600" b="1" dirty="0" err="1" smtClean="0">
                <a:latin typeface="Arial" pitchFamily="34" charset="0"/>
                <a:cs typeface="Arial" pitchFamily="34" charset="0"/>
              </a:rPr>
              <a:t>Навука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тэхніка</a:t>
            </a:r>
            <a:r>
              <a:rPr lang="ru-RU" sz="1600" b="1" dirty="0" smtClean="0">
                <a:latin typeface="Arial" pitchFamily="34" charset="0"/>
                <a:cs typeface="Arial" pitchFamily="34" charset="0"/>
              </a:rPr>
              <a:t>, 1991. - 67 с. - (</a:t>
            </a:r>
            <a:r>
              <a:rPr lang="ru-RU" sz="1600" b="1" dirty="0" err="1" smtClean="0">
                <a:latin typeface="Arial" pitchFamily="34" charset="0"/>
                <a:cs typeface="Arial" pitchFamily="34" charset="0"/>
              </a:rPr>
              <a:t>Нашы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славутыя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землякі</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r>
              <a:rPr lang="ru-RU" sz="1800" b="1" dirty="0" smtClean="0">
                <a:latin typeface="Arial" pitchFamily="34" charset="0"/>
                <a:cs typeface="Arial" pitchFamily="34" charset="0"/>
              </a:rPr>
              <a:t/>
            </a:r>
            <a:br>
              <a:rPr lang="ru-RU" sz="1800" b="1" dirty="0" smtClean="0">
                <a:latin typeface="Arial" pitchFamily="34" charset="0"/>
                <a:cs typeface="Arial" pitchFamily="34" charset="0"/>
              </a:rPr>
            </a:br>
            <a:r>
              <a:rPr lang="be-BY" sz="2000" b="1" i="1" dirty="0" smtClean="0">
                <a:latin typeface="+mn-lt"/>
                <a:cs typeface="Arial" pitchFamily="34" charset="0"/>
              </a:rPr>
              <a:t>У кнізе апавядаецца пра аднаго з самых славутых беларускіх князёў – Усяслава Брачыславіча (1044 – 1101), які быў, па сутнасці, заснавальнікам беларускай дзяржаўнасці.</a:t>
            </a:r>
            <a:r>
              <a:rPr lang="ru-RU" sz="2000" b="1" i="1" dirty="0" smtClean="0">
                <a:latin typeface="+mn-lt"/>
              </a:rPr>
              <a:t/>
            </a:r>
            <a:br>
              <a:rPr lang="ru-RU" sz="2000" b="1" i="1" dirty="0" smtClean="0">
                <a:latin typeface="+mn-lt"/>
              </a:rPr>
            </a:br>
            <a:endParaRPr lang="ru-RU" sz="2000" b="1" i="1" dirty="0">
              <a:latin typeface="+mn-lt"/>
            </a:endParaRPr>
          </a:p>
        </p:txBody>
      </p:sp>
      <p:pic>
        <p:nvPicPr>
          <p:cNvPr id="1026" name="Picture 2" descr="D:\Мои документы\Мои рисунки\15762-1.jpg"/>
          <p:cNvPicPr>
            <a:picLocks noChangeAspect="1" noChangeArrowheads="1"/>
          </p:cNvPicPr>
          <p:nvPr/>
        </p:nvPicPr>
        <p:blipFill>
          <a:blip r:embed="rId3">
            <a:lum bright="-20000" contrast="10000"/>
          </a:blip>
          <a:srcRect/>
          <a:stretch>
            <a:fillRect/>
          </a:stretch>
        </p:blipFill>
        <p:spPr bwMode="auto">
          <a:xfrm>
            <a:off x="357158" y="714356"/>
            <a:ext cx="3643338" cy="54292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1026" name="Picture 2" descr="D:\Мои документы\Мои рисунки\25577504.jpg"/>
          <p:cNvPicPr>
            <a:picLocks noChangeAspect="1" noChangeArrowheads="1"/>
          </p:cNvPicPr>
          <p:nvPr/>
        </p:nvPicPr>
        <p:blipFill>
          <a:blip r:embed="rId3"/>
          <a:srcRect/>
          <a:stretch>
            <a:fillRect/>
          </a:stretch>
        </p:blipFill>
        <p:spPr bwMode="auto">
          <a:xfrm>
            <a:off x="762000" y="571479"/>
            <a:ext cx="7620000" cy="564360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500034" y="785794"/>
            <a:ext cx="8143932" cy="5143536"/>
          </a:xfrm>
        </p:spPr>
        <p:txBody>
          <a:bodyPr>
            <a:noAutofit/>
          </a:bodyPr>
          <a:lstStyle/>
          <a:p>
            <a:pPr indent="355600" algn="l"/>
            <a:r>
              <a:rPr lang="be-BY" sz="2500" b="1" dirty="0" smtClean="0">
                <a:solidFill>
                  <a:srgbClr val="000066"/>
                </a:solidFill>
                <a:latin typeface="Aquarelle" pitchFamily="66" charset="-52"/>
              </a:rPr>
              <a:t>У</a:t>
            </a:r>
            <a:r>
              <a:rPr lang="be-BY" sz="2300" b="1" i="1" dirty="0" smtClean="0">
                <a:solidFill>
                  <a:srgbClr val="000066"/>
                </a:solidFill>
              </a:rPr>
              <a:t>сяслаў быў адным з тых першых князёў, пры якім Полацкая зямля заявіла пра сябе як пра самастойную дзяржаву . Ён быў адным з першых ва ўсёй Усходняй Еўропе, хто адчуў перспектыўнасць і гістарычную неабходнасць развіцця адносна малых незалежных дзяржаў. Пры Усяславе высокага росквіту дасягнулі мастацтва, адукацыя, дойлідства. Хрысціянства пачало паступова, мірна ўжывацца ў штодзённы побыт народа. Пашыраюцца гарады, рамёствы, гандль. Ён умацоўвае межы свайго княства-дзяржавы, але не забывае пра надзённыя патрэбы розных народаў, насельнікаў гэтай дзяржавы, - крывічоў, дрыгавічоў, балтаў, вугра-фінаў. Пра полацкага князя хадзілі чуткі, паданні, быліны, пісаў аб ім аўтар “Слова  пра паход Ігараў”.</a:t>
            </a:r>
            <a:endParaRPr lang="ru-RU" sz="2300" b="1" i="1" dirty="0">
              <a:solidFill>
                <a:srgbClr val="00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357166"/>
            <a:ext cx="4714908" cy="2071702"/>
          </a:xfrm>
        </p:spPr>
        <p:txBody>
          <a:bodyPr>
            <a:normAutofit fontScale="90000"/>
          </a:bodyPr>
          <a:lstStyle/>
          <a:p>
            <a:pPr algn="l"/>
            <a:r>
              <a:rPr lang="ru-RU" sz="1600" b="1" dirty="0" smtClean="0"/>
              <a:t/>
            </a:r>
            <a:br>
              <a:rPr lang="ru-RU" sz="1600" b="1" dirty="0" smtClean="0"/>
            </a:br>
            <a:r>
              <a:rPr lang="ru-RU" sz="1800" b="1" dirty="0" smtClean="0">
                <a:latin typeface="Arial" pitchFamily="34" charset="0"/>
                <a:cs typeface="Arial" pitchFamily="34" charset="0"/>
              </a:rPr>
              <a:t>83.3(4Беи)</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Г155</a:t>
            </a:r>
            <a:br>
              <a:rPr lang="ru-RU" sz="1800" b="1" dirty="0" smtClean="0">
                <a:latin typeface="Arial" pitchFamily="34" charset="0"/>
                <a:cs typeface="Arial" pitchFamily="34" charset="0"/>
              </a:rPr>
            </a:br>
            <a:r>
              <a:rPr lang="ru-RU" sz="1800" b="1" dirty="0" err="1" smtClean="0">
                <a:latin typeface="Arial" pitchFamily="34" charset="0"/>
                <a:cs typeface="Arial" pitchFamily="34" charset="0"/>
              </a:rPr>
              <a:t>Галенчанка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Георгій</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Якаўлевіч</a:t>
            </a:r>
            <a:r>
              <a:rPr lang="ru-RU" sz="1800" b="1" dirty="0" smtClean="0">
                <a:latin typeface="Arial" pitchFamily="34" charset="0"/>
                <a:cs typeface="Arial" pitchFamily="34" charset="0"/>
              </a:rPr>
              <a:t>. </a:t>
            </a:r>
            <a:br>
              <a:rPr lang="ru-RU" sz="1800" b="1" dirty="0" smtClean="0">
                <a:latin typeface="Arial" pitchFamily="34" charset="0"/>
                <a:cs typeface="Arial" pitchFamily="34" charset="0"/>
              </a:rPr>
            </a:br>
            <a:r>
              <a:rPr lang="ru-RU" sz="1800" b="1" dirty="0" err="1" smtClean="0">
                <a:latin typeface="Arial" pitchFamily="34" charset="0"/>
                <a:cs typeface="Arial" pitchFamily="34" charset="0"/>
              </a:rPr>
              <a:t>Францыск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Скарына</a:t>
            </a:r>
            <a:r>
              <a:rPr lang="ru-RU" sz="1800" b="1" dirty="0" smtClean="0">
                <a:latin typeface="Arial" pitchFamily="34" charset="0"/>
                <a:cs typeface="Arial" pitchFamily="34" charset="0"/>
              </a:rPr>
              <a:t> - </a:t>
            </a:r>
            <a:r>
              <a:rPr lang="ru-RU" sz="1800" b="1" dirty="0" err="1" smtClean="0">
                <a:latin typeface="Arial" pitchFamily="34" charset="0"/>
                <a:cs typeface="Arial" pitchFamily="34" charset="0"/>
              </a:rPr>
              <a:t>беларускі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ўсходнеславянскі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першадрукар</a:t>
            </a:r>
            <a:r>
              <a:rPr lang="ru-RU" sz="1800" b="1" dirty="0" smtClean="0">
                <a:latin typeface="Arial" pitchFamily="34" charset="0"/>
                <a:cs typeface="Arial" pitchFamily="34" charset="0"/>
              </a:rPr>
              <a:t> [Текст] / Г. Я. </a:t>
            </a:r>
            <a:r>
              <a:rPr lang="ru-RU" sz="1800" b="1" dirty="0" err="1" smtClean="0">
                <a:latin typeface="Arial" pitchFamily="34" charset="0"/>
                <a:cs typeface="Arial" pitchFamily="34" charset="0"/>
              </a:rPr>
              <a:t>Галенчанка</a:t>
            </a:r>
            <a:r>
              <a:rPr lang="ru-RU" sz="1800" b="1" dirty="0" smtClean="0">
                <a:latin typeface="Arial" pitchFamily="34" charset="0"/>
                <a:cs typeface="Arial" pitchFamily="34" charset="0"/>
              </a:rPr>
              <a:t> ; </a:t>
            </a:r>
            <a:r>
              <a:rPr lang="ru-RU" sz="1800" b="1" dirty="0" err="1" smtClean="0">
                <a:latin typeface="Arial" pitchFamily="34" charset="0"/>
                <a:cs typeface="Arial" pitchFamily="34" charset="0"/>
              </a:rPr>
              <a:t>маст</a:t>
            </a:r>
            <a:r>
              <a:rPr lang="ru-RU" sz="1800" b="1" dirty="0" smtClean="0">
                <a:latin typeface="Arial" pitchFamily="34" charset="0"/>
                <a:cs typeface="Arial" pitchFamily="34" charset="0"/>
              </a:rPr>
              <a:t>. Т. П. </a:t>
            </a:r>
            <a:r>
              <a:rPr lang="ru-RU" sz="1800" b="1" dirty="0" err="1" smtClean="0">
                <a:latin typeface="Arial" pitchFamily="34" charset="0"/>
                <a:cs typeface="Arial" pitchFamily="34" charset="0"/>
              </a:rPr>
              <a:t>Кулажэнка</a:t>
            </a:r>
            <a:r>
              <a:rPr lang="ru-RU" sz="1800" b="1" dirty="0" smtClean="0">
                <a:latin typeface="Arial" pitchFamily="34" charset="0"/>
                <a:cs typeface="Arial" pitchFamily="34" charset="0"/>
              </a:rPr>
              <a:t>. - </a:t>
            </a:r>
            <a:r>
              <a:rPr lang="ru-RU" sz="1800" b="1" dirty="0" err="1" smtClean="0">
                <a:latin typeface="Arial" pitchFamily="34" charset="0"/>
                <a:cs typeface="Arial" pitchFamily="34" charset="0"/>
              </a:rPr>
              <a:t>Мінск</a:t>
            </a:r>
            <a:r>
              <a:rPr lang="ru-RU" sz="1800" b="1" dirty="0" smtClean="0">
                <a:latin typeface="Arial" pitchFamily="34" charset="0"/>
                <a:cs typeface="Arial" pitchFamily="34" charset="0"/>
              </a:rPr>
              <a:t> : </a:t>
            </a:r>
            <a:r>
              <a:rPr lang="ru-RU" sz="1800" b="1" dirty="0" err="1" smtClean="0">
                <a:latin typeface="Arial" pitchFamily="34" charset="0"/>
                <a:cs typeface="Arial" pitchFamily="34" charset="0"/>
              </a:rPr>
              <a:t>Навука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тэхніка</a:t>
            </a:r>
            <a:r>
              <a:rPr lang="ru-RU" sz="1800" b="1" dirty="0" smtClean="0">
                <a:latin typeface="Arial" pitchFamily="34" charset="0"/>
                <a:cs typeface="Arial" pitchFamily="34" charset="0"/>
              </a:rPr>
              <a:t>, 1993. - 280 с. : </a:t>
            </a:r>
            <a:r>
              <a:rPr lang="ru-RU" sz="1800" b="1" dirty="0" err="1" smtClean="0">
                <a:latin typeface="Arial" pitchFamily="34" charset="0"/>
                <a:cs typeface="Arial" pitchFamily="34" charset="0"/>
              </a:rPr>
              <a:t>іл</a:t>
            </a:r>
            <a:r>
              <a:rPr lang="ru-RU" sz="1800" b="1" dirty="0" smtClean="0">
                <a:latin typeface="Arial" pitchFamily="34" charset="0"/>
                <a:cs typeface="Arial" pitchFamily="34" charset="0"/>
              </a:rPr>
              <a:t>.</a:t>
            </a:r>
            <a:br>
              <a:rPr lang="ru-RU" sz="1800" b="1" dirty="0" smtClean="0">
                <a:latin typeface="Arial" pitchFamily="34" charset="0"/>
                <a:cs typeface="Arial" pitchFamily="34" charset="0"/>
              </a:rPr>
            </a:br>
            <a:endParaRPr lang="ru-RU" sz="1800" b="1" dirty="0">
              <a:latin typeface="Arial" pitchFamily="34" charset="0"/>
              <a:cs typeface="Arial" pitchFamily="34" charset="0"/>
            </a:endParaRPr>
          </a:p>
        </p:txBody>
      </p:sp>
      <p:pic>
        <p:nvPicPr>
          <p:cNvPr id="5" name="Picture 1" descr="P:\Библиотека\Челпан\Кніжная спадчына Беларусі\1110021.jpg"/>
          <p:cNvPicPr>
            <a:picLocks noChangeAspect="1" noChangeArrowheads="1"/>
          </p:cNvPicPr>
          <p:nvPr/>
        </p:nvPicPr>
        <p:blipFill>
          <a:blip r:embed="rId3" cstate="print">
            <a:lum bright="-20000" contrast="10000"/>
          </a:blip>
          <a:srcRect/>
          <a:stretch>
            <a:fillRect/>
          </a:stretch>
        </p:blipFill>
        <p:spPr bwMode="auto">
          <a:xfrm>
            <a:off x="285720" y="714356"/>
            <a:ext cx="3643338" cy="5429288"/>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4143372" y="2500306"/>
            <a:ext cx="5000628" cy="3836195"/>
          </a:xfrm>
          <a:prstGeom prst="rect">
            <a:avLst/>
          </a:prstGeom>
        </p:spPr>
        <p:txBody>
          <a:bodyPr wrap="square">
            <a:spAutoFit/>
          </a:bodyPr>
          <a:lstStyle/>
          <a:p>
            <a:pPr lvl="0" indent="215900" fontAlgn="base">
              <a:spcBef>
                <a:spcPct val="0"/>
              </a:spcBef>
              <a:spcAft>
                <a:spcPct val="0"/>
              </a:spcAft>
            </a:pPr>
            <a:r>
              <a:rPr lang="ru-RU" b="1" i="1" dirty="0" err="1" smtClean="0">
                <a:ea typeface="Times New Roman" pitchFamily="18" charset="0"/>
                <a:cs typeface="Times New Roman" pitchFamily="18" charset="0"/>
              </a:rPr>
              <a:t>Уяўляе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комплекснае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даследаванне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прысвечанае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кнігавыдавецкай</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дзейнасці</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Скарыны</a:t>
            </a:r>
            <a:r>
              <a:rPr lang="ru-RU" b="1" i="1" dirty="0" smtClean="0">
                <a:ea typeface="Times New Roman" pitchFamily="18" charset="0"/>
                <a:cs typeface="Times New Roman" pitchFamily="18" charset="0"/>
              </a:rPr>
              <a:t>. На </a:t>
            </a:r>
            <a:r>
              <a:rPr lang="ru-RU" b="1" i="1" dirty="0" err="1" smtClean="0">
                <a:ea typeface="Times New Roman" pitchFamily="18" charset="0"/>
                <a:cs typeface="Times New Roman" pitchFamily="18" charset="0"/>
              </a:rPr>
              <a:t>багатым</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фактычным</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матэрыяле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асвятляюцца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ўмовы</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ўзнікнення</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беларускага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кнігадрукавання</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Падрабязна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апісана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біяграфія</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Скарыны</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характарызуюцца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яго</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выданні</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іх</a:t>
            </a:r>
            <a:r>
              <a:rPr lang="ru-RU" b="1" i="1" dirty="0" smtClean="0">
                <a:ea typeface="Times New Roman" pitchFamily="18" charset="0"/>
                <a:cs typeface="Times New Roman" pitchFamily="18" charset="0"/>
              </a:rPr>
              <a:t> роля </a:t>
            </a:r>
            <a:r>
              <a:rPr lang="ru-RU" b="1" i="1" dirty="0" err="1" smtClean="0">
                <a:ea typeface="Times New Roman" pitchFamily="18" charset="0"/>
                <a:cs typeface="Times New Roman" pitchFamily="18" charset="0"/>
              </a:rPr>
              <a:t>ў</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грамадска-палітычным</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і</a:t>
            </a:r>
            <a:r>
              <a:rPr lang="ru-RU" b="1" i="1" dirty="0" smtClean="0">
                <a:ea typeface="Times New Roman" pitchFamily="18" charset="0"/>
                <a:cs typeface="Times New Roman" pitchFamily="18" charset="0"/>
              </a:rPr>
              <a:t> культурным </a:t>
            </a:r>
            <a:r>
              <a:rPr lang="ru-RU" b="1" i="1" dirty="0" err="1" smtClean="0">
                <a:ea typeface="Times New Roman" pitchFamily="18" charset="0"/>
                <a:cs typeface="Times New Roman" pitchFamily="18" charset="0"/>
              </a:rPr>
              <a:t>жыцці</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уплыў</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які</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яны</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аказвалі</a:t>
            </a:r>
            <a:r>
              <a:rPr lang="ru-RU" b="1" i="1" dirty="0" smtClean="0">
                <a:ea typeface="Times New Roman" pitchFamily="18" charset="0"/>
                <a:cs typeface="Times New Roman" pitchFamily="18" charset="0"/>
              </a:rPr>
              <a:t> на </a:t>
            </a:r>
            <a:r>
              <a:rPr lang="ru-RU" b="1" i="1" dirty="0" err="1" smtClean="0">
                <a:ea typeface="Times New Roman" pitchFamily="18" charset="0"/>
                <a:cs typeface="Times New Roman" pitchFamily="18" charset="0"/>
              </a:rPr>
              <a:t>кніжнае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пісьменства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беларускае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і</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ўсходнеславянскае</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кнігадрукаванне</a:t>
            </a:r>
            <a:r>
              <a:rPr lang="ru-RU" b="1" i="1" dirty="0" smtClean="0">
                <a:ea typeface="Times New Roman" pitchFamily="18" charset="0"/>
                <a:cs typeface="Times New Roman" pitchFamily="18" charset="0"/>
              </a:rPr>
              <a:t>.</a:t>
            </a:r>
            <a:endParaRPr lang="ru-RU" b="1" i="1" dirty="0" smtClean="0"/>
          </a:p>
          <a:p>
            <a:pPr lvl="0" indent="215900" eaLnBrk="0" fontAlgn="base" hangingPunct="0">
              <a:spcBef>
                <a:spcPct val="0"/>
              </a:spcBef>
              <a:spcAft>
                <a:spcPct val="0"/>
              </a:spcAft>
            </a:pPr>
            <a:r>
              <a:rPr lang="ru-RU" b="1" i="1" dirty="0" err="1" smtClean="0">
                <a:ea typeface="Times New Roman" pitchFamily="18" charset="0"/>
                <a:cs typeface="Times New Roman" pitchFamily="18" charset="0"/>
              </a:rPr>
              <a:t>Прызначана</a:t>
            </a:r>
            <a:r>
              <a:rPr lang="ru-RU" b="1" i="1" dirty="0" smtClean="0">
                <a:ea typeface="Times New Roman" pitchFamily="18" charset="0"/>
                <a:cs typeface="Times New Roman" pitchFamily="18" charset="0"/>
              </a:rPr>
              <a:t> для </a:t>
            </a:r>
            <a:r>
              <a:rPr lang="ru-RU" b="1" i="1" dirty="0" err="1" smtClean="0">
                <a:ea typeface="Times New Roman" pitchFamily="18" charset="0"/>
                <a:cs typeface="Times New Roman" pitchFamily="18" charset="0"/>
              </a:rPr>
              <a:t>навуковых</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работнікаў</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гісторыкаў</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студэнтаў</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усіх</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хто</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цікавіцца</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гісторыяй</a:t>
            </a:r>
            <a:r>
              <a:rPr lang="ru-RU" b="1" i="1" dirty="0" smtClean="0">
                <a:ea typeface="Times New Roman" pitchFamily="18" charset="0"/>
                <a:cs typeface="Times New Roman" pitchFamily="18" charset="0"/>
              </a:rPr>
              <a:t> </a:t>
            </a:r>
            <a:r>
              <a:rPr lang="ru-RU" b="1" i="1" dirty="0" err="1" smtClean="0">
                <a:ea typeface="Times New Roman" pitchFamily="18" charset="0"/>
                <a:cs typeface="Times New Roman" pitchFamily="18" charset="0"/>
              </a:rPr>
              <a:t>духоўнай</a:t>
            </a:r>
            <a:r>
              <a:rPr lang="ru-RU" b="1" i="1" dirty="0" smtClean="0">
                <a:ea typeface="Times New Roman" pitchFamily="18" charset="0"/>
                <a:cs typeface="Times New Roman" pitchFamily="18" charset="0"/>
              </a:rPr>
              <a:t> культуры </a:t>
            </a:r>
            <a:r>
              <a:rPr lang="ru-RU" b="1" i="1" dirty="0" err="1" smtClean="0">
                <a:ea typeface="Times New Roman" pitchFamily="18" charset="0"/>
                <a:cs typeface="Times New Roman" pitchFamily="18" charset="0"/>
              </a:rPr>
              <a:t>Беларусі</a:t>
            </a:r>
            <a:r>
              <a:rPr lang="ru-RU" b="1" i="1" dirty="0" smtClean="0">
                <a:ea typeface="Times New Roman" pitchFamily="18" charset="0"/>
                <a:cs typeface="Times New Roman" pitchFamily="18" charset="0"/>
              </a:rPr>
              <a:t>.</a:t>
            </a:r>
            <a:endParaRPr lang="ru-RU" b="1" i="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3000"/>
          </a:stretch>
        </a:blipFill>
        <a:effectLst/>
      </p:bgPr>
    </p:bg>
    <p:spTree>
      <p:nvGrpSpPr>
        <p:cNvPr id="1" name=""/>
        <p:cNvGrpSpPr/>
        <p:nvPr/>
      </p:nvGrpSpPr>
      <p:grpSpPr>
        <a:xfrm>
          <a:off x="0" y="0"/>
          <a:ext cx="0" cy="0"/>
          <a:chOff x="0" y="0"/>
          <a:chExt cx="0" cy="0"/>
        </a:xfrm>
      </p:grpSpPr>
      <p:pic>
        <p:nvPicPr>
          <p:cNvPr id="2050" name="Picture 2" descr="D:\Мои документы\Мои рисунки\userphoto_1143_1207.jpeg"/>
          <p:cNvPicPr>
            <a:picLocks noChangeAspect="1" noChangeArrowheads="1"/>
          </p:cNvPicPr>
          <p:nvPr/>
        </p:nvPicPr>
        <p:blipFill>
          <a:blip r:embed="rId3"/>
          <a:srcRect/>
          <a:stretch>
            <a:fillRect/>
          </a:stretch>
        </p:blipFill>
        <p:spPr bwMode="auto">
          <a:xfrm>
            <a:off x="1243013" y="347663"/>
            <a:ext cx="6657975" cy="6162675"/>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TotalTime>
  <Words>838</Words>
  <Application>Microsoft Office PowerPoint</Application>
  <PresentationFormat>Экран (4:3)</PresentationFormat>
  <Paragraphs>25</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Aquarelle</vt:lpstr>
      <vt:lpstr>Calibri</vt:lpstr>
      <vt:lpstr>Times New Roman</vt:lpstr>
      <vt:lpstr>Ariston</vt:lpstr>
      <vt:lpstr>Тема Office</vt:lpstr>
      <vt:lpstr>Наші славутыя  землякі</vt:lpstr>
      <vt:lpstr>Землякі…У іх адны карані, Таго дрэва з вятвістаю кронай, Што зялёным, пад колер руні Раскідала расткі па загонах...   Людміла Воранава</vt:lpstr>
      <vt:lpstr>Землякамі свет мацуецца. Таму, дзе б яны не жылі, яны прыносяць карысць, змагаюцца і працуюць дзеля шчасця іншых, нясуць у чужые краіны асвету і ідэі міру. Нашы землякі верна, шчыра і праведна служылі беларускаму народу ва ўсе перыяды яго гісторыі, увасабляючы сабою Сумленне, Гуманнасць, Працавітасць і Незалежнасць. Яны для нас – знакамітыя, вядомыя, пакінуўшые сапраўдны след у нашай айчыннай і сусветнай гісторыі , Людзі з вялікай літары!</vt:lpstr>
      <vt:lpstr>63.3(4Беи) В994 Вялікія і славутыя людзі беларускай зямлі [Текст] : [склад. І. Б. Клепікаў]. - Мінск : Беларуская Энцыклапедыя імя Петруся Броўкі, 2010. - 302, [1] с. - (Школьная бібліятэка).   Творы У. Бутрамеева, А. Марціновіча, І. Масляніцынай і М. Багадзяжа знаёмяць чытача з выдатнымі гістарычнымі асобамі беларускай зямлі. У займальнай папулярнай форме яны выкладаюць старажытную гісторыю Беларусі, вучаць любіць свой край. Кніга будзе цікавай для ўсіх, хто жадае ведаць гісторыю Беларусі. </vt:lpstr>
      <vt:lpstr>63.3(4Беи) Т191 Тарасаў, Сяргей Васільевіч.  Чарадзей сёмага веку Траяна: Усяслаў Полацкі [Текст] / С. В. Тарасаў ; маст. Т. П. Кулажэнка. - Мінск : Навука і тэхніка, 1991. - 67 с. - (Нашы славутыя землякі).  У кнізе апавядаецца пра аднаго з самых славутых беларускіх князёў – Усяслава Брачыславіча (1044 – 1101), які быў, па сутнасці, заснавальнікам беларускай дзяржаўнасці. </vt:lpstr>
      <vt:lpstr>Слайд 6</vt:lpstr>
      <vt:lpstr>Усяслаў быў адным з тых першых князёў, пры якім Полацкая зямля заявіла пра сябе як пра самастойную дзяржаву . Ён быў адным з першых ва ўсёй Усходняй Еўропе, хто адчуў перспектыўнасць і гістарычную неабходнасць развіцця адносна малых незалежных дзяржаў. Пры Усяславе высокага росквіту дасягнулі мастацтва, адукацыя, дойлідства. Хрысціянства пачало паступова, мірна ўжывацца ў штодзённы побыт народа. Пашыраюцца гарады, рамёствы, гандль. Ён умацоўвае межы свайго княства-дзяржавы, але не забывае пра надзённыя патрэбы розных народаў, насельнікаў гэтай дзяржавы, - крывічоў, дрыгавічоў, балтаў, вугра-фінаў. Пра полацкага князя хадзілі чуткі, паданні, быліны, пісаў аб ім аўтар “Слова  пра паход Ігараў”.</vt:lpstr>
      <vt:lpstr> 83.3(4Беи) Г155 Галенчанка, Георгій Якаўлевіч.  Францыск Скарына - беларускі і ўсходнеславянскі першадрукар [Текст] / Г. Я. Галенчанка ; маст. Т. П. Кулажэнка. - Мінск : Навука і тэхніка, 1993. - 280 с. : іл. </vt:lpstr>
      <vt:lpstr>Слайд 9</vt:lpstr>
      <vt:lpstr>Побач з Мікалаем Гусоўскім, Янам Каханоўскім і іншымі выдатнымі прадстаўнікамі славянскай культуры Францыск Скарына быў найбольш значным яскравым выразнікам рэнесансавага гуманізму, першым найбольш буйным і ўплывовым дзеячам беларускага Адраджэння. У яго творчасці ўвасобіліся і сярэдневяковыя, праваслаўнавізантыйскія і сучасныя яму заходнееўрапейскія рэнесансавагуманістычныя традыцыі. Погляды Скарыны выяўляюцца ў яго адносінах да грамадства, рэлігіі, чалавечай асобы, гістарычнага і нацыянальна-культурнага вопыту іншых краін і народаў.У пэўным сэнсе Скарына быў прадвеснікам і творцам нацыянальнага і агульнаеўрапейскага адзінства, роданачальнікам тых ідэй і тэндэнцый, якія набылі ў наш час асаблівае значэнне.</vt:lpstr>
      <vt:lpstr>85.313(4Пол) З-246 Залуский, Иво.  Ген Огинского [Текст] : [посвящ. 250-летию со дня рождения Михала Клеофаса Огинского] : пер. с англ. / Иво Залуский ; [вступ. ст. О. В. Дадиомовой, С. Н. Немогай ; пер.: В. С. Плютов, В. А. Ноздрина]. - 2-е изд., доп. - Минск : Четыре четверти, 2015. - 346 с. : ил.  В книге Иво Залуского – британского музыканта и музыковеда, прапраправнука известного политического деятеля и композитора Михала Клеофаса Огинского – рассказывается о его легендарном предке, о династии Огинских, многие представители которой оставили заметный след в европейской истории и культуре. Автор продолжал заниматься исследованием родословной, и в книге появилась новая версия генеалогического древа.</vt:lpstr>
      <vt:lpstr>Слайд 12</vt:lpstr>
      <vt:lpstr>В 2015 году исполнилось 250 лет Михаилу Клеофасу Огинскому – дипломату, государственному деятелю Речи Посполитой, меценату и композитору, одной из выдающихся фигур европейской истории и культуры.      Он пришел к нам с полонезом ля минор, широкой публике известного под названием «Прощание с Родиной». И долгое время его имя упоминалось лишь изредка, когда звучали чарующие – то грустные, то торжественные, - проникающие в душу звуки. Музыка, которую слушали сердцем миллионы людей в разных странах.</vt:lpstr>
      <vt:lpstr>63.3(4Беи) H51 Ненадавец, Аляксей Міхайлавіч.  Тэадор Нарбут [Текст] / А. М. Ненадавец. - Мінск : Полымя, 1986. - 63 с. - (Нашы славутыя землякі). </vt:lpstr>
      <vt:lpstr>Слайд 15</vt:lpstr>
      <vt:lpstr>Той агонь ад тысячаватнай лямпы нібы сімвалізаваў сабою яднанне гарачых душаў усяго рода Нарбутаў. Памяць пра іх назаўсёды засталася ў людскіх сэрцах, а найперш пра Тэадора Нарбута. Адзін толькі пералік ягоных захапленняў выклікае павагу: гісторык, археолаг, фалькларыст, літаратар, інжынер, перакладчык, краязнавец, бібліяфіл, калекцыянер – што толькі не спалучалася ў гэтай даравітай асобе. Родавы маёнтак Шаўры, дзе гаспадарыў адстаўны інжынер-капітан, стаў выпрабавальным полем найбольш передавых тэхналогій у цукраварстве, ткацтве, гарбарстве. Тэадор Яфімавіч многа зрабіў і для стварэння першага курорта ў Друскеніках…</vt:lpstr>
      <vt:lpstr>85.14(4Беи) Н568 Несцярчук, Леанід Міхайлавіч.  Напалеон Орда. Шлях да Бацькаўшчыны [Текст] : [кніга-альбом] / Леанід Несцярчук. - Мінск : Мастацкая літаратура, 2009. - 429, [1] с. : іл.  Кніга-альбом – найбольш поўная беларускамоўная навуковая манаграфія пра знакамітага сына Палесся, выдатнага майстра алоўка, вядомага кампазітара і піяніста Напалеона Орду (1807-1883). Ён жыў і тварыў у суровы час, будучы актыўным удзельнікам складаных і бурлівых падзей.На прыкладзе жыцця нашага земляка створаны жывы партрэт тагачаснай інтэлігенцыі, адлюстравана гісторыя многіх еўрапейскіх краін. </vt:lpstr>
      <vt:lpstr>Слайд 18</vt:lpstr>
      <vt:lpstr>Прырода шчодра надзяліла Напалеона Орду талентамі. Творчасць вядомага кампазітара, піяніста, пісьменніка, педагога, мастака аб’ядноўвае краіны і народы, прыносіць гонар і славу Айчыне.      Напалеон Орда жыў  у суровы час, быў удзельнікам бурлівых падзей, якіе адбываліся на Радзіме. Яго называлі “вялікім грамадзянінам Еўропы”, змагаром за свабоду, асветнікам і гуманістам, “геніяльным ліцьвінам-беларусам”.      Напалеон Орда выканаў больш за 1000 акварэляў і графічных работ, на якіх адлюстраваны унікальныя аб’екты гісторыі і культуры Беларусі і іншых краін. </vt:lpstr>
      <vt:lpstr> 85.143(3) Ш15 Шагал [Текст] : [очерк о жизни и творчестве, репрод. / авт. текста: С. Королева]. - Москва : Директ-Медиа, 2010. - 48 с. : цв. ил. - (Великие художники ; т. 44).  Марк шагал – выдающийся живописец, график, театральный декоратор и художник-монументалист, чье творчество считают своим национальным достоянием Россия и Франция, США и Израиль. Мастер удостоился ещё прижизненной мировой славы. Его удивительную жизнь и авангардные произведения искусства окружают мифы и легенды, созданные как почитателями таланта художника, так и неистовыми критиками. </vt:lpstr>
      <vt:lpstr>Слайд 21</vt:lpstr>
      <vt:lpstr>Несмотря на то что жизнь Марка Шагала была нелегкой, большинство его произведений наполнено любовью, свободой духа и благодарностью Богу за каждый миг бытия. Многие поздние картины уже пожилого художника проникнуты бурным весельем, музыкальностью и праздничным настроением. В отличие от многих своих коллег по искусству Шагал не пытался спрятаться от несовершенного и жестокого мира в своих сюрреалистических фантазиях. Наоборот, собственным творчеством он стремился убедить людей, что жизнь удивительно прекрасна во всех ее проявлениях и свобода духа, как и полеты на крыльях любви, - это щедрый дар Божий каждому человеку независимо от его национальности, вероисповедания и места проживания.</vt:lpstr>
      <vt:lpstr>83.3(4Беи) Н37 Наш Быкаў [Текст] : кніга ўспамінаў / уклад. Генадзь Бураўкін ; фота Я. Коктыша. - Мінск : ГА БТ "Кніга", 2004. - 494 с.  Кніга “Наш Быкаў” – шчырая спроба некалькіх дзесяткаў людзей, з якімі рос, сябраваў, сустракаўся, быў блізкі вялікі пісьменнік, намаляваць ягоны дарагі для ўсіх беларусаў партрэт. На старонках гэтай кнігі адкрэслены толькі некаторыя штрыхі ягонага незабыўнага аблічча, сказаны толькі першыя словы ўдзячнасці і любові.  </vt:lpstr>
      <vt:lpstr>Слайд 24</vt:lpstr>
      <vt:lpstr>“Васіль Быкаў і жураўліны крык – яны жывуць у маёй душы неаддзельна, з таго часу, як школьнікам прачытаў яго кнігу. Тады над маім дзяцінствам, над маёй вёскай пралягала жураўліная дарога, і кожную восень, асабліва ў пагодлівыя дні, прастору поўніў журботны, непаўторны і незабыўны адлётны крык. Ён паядняўся ў аповесці Васіля Быкава з чалавекам, з чалавечым лёсам і чалавечай прагай да жыцця, гэты “далёкі прызыўны жураўліны крык…”       Алесь Жук</vt:lpstr>
      <vt:lpstr>84(4Беи) А48 Алексиевич, Светлана Александровна.  Чернобыльская молитва [Текст] : хроника будущего / Светлана Алексиевич. - 3-е изд., стереотип. - Москва : Время, 2016. - 299, [3] с. - (Собрание произведений).  Главной техногенной катастрофе XX века посвящена четвертая книга знаменитого художественно-документального цикла «Голоса Утопии». «Чернобыльская молитва» публикуется в новой авторской редакции, с добавлением 30 процентов нового текста, с восстановлением фрагментов, исключенных из прежних изданий по цензурным соображениям. </vt:lpstr>
      <vt:lpstr>Слайд 27</vt:lpstr>
      <vt:lpstr>Лауреат Нобелевской премии 2015 года по литературе. За многоголосное творчество – памятник страданию и мужеству в наше время.      Светлана Александровна Алексиевич – всемирно известный белорусский прозаик. Несколько десятилетий писала документально-художественную хронику «Голоса Утопии» – пять книг, в которых «маленький человек» сам рассказывает о своей судьбе. Создала собственный жанр – полифонический роман-исповедь, в котором из маленьких историй складывается большая история.      Произведения Светланы Алексиевич переведены на 35 языков, послужили основой для сотен кинофильмов, спектаклей и радиопостановок во всем мире и удостоены многих международных премий.</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Наші славутыя землякі</dc:title>
  <dc:creator>libr</dc:creator>
  <cp:lastModifiedBy>Administrator</cp:lastModifiedBy>
  <cp:revision>251</cp:revision>
  <dcterms:created xsi:type="dcterms:W3CDTF">2016-08-04T10:07:44Z</dcterms:created>
  <dcterms:modified xsi:type="dcterms:W3CDTF">2016-10-27T09:33:47Z</dcterms:modified>
</cp:coreProperties>
</file>