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notesMasterIdLst>
    <p:notesMasterId r:id="rId41"/>
  </p:notesMasterIdLst>
  <p:sldIdLst>
    <p:sldId id="256" r:id="rId2"/>
    <p:sldId id="271" r:id="rId3"/>
    <p:sldId id="264" r:id="rId4"/>
    <p:sldId id="301" r:id="rId5"/>
    <p:sldId id="287" r:id="rId6"/>
    <p:sldId id="272" r:id="rId7"/>
    <p:sldId id="273" r:id="rId8"/>
    <p:sldId id="274" r:id="rId9"/>
    <p:sldId id="275" r:id="rId10"/>
    <p:sldId id="277" r:id="rId11"/>
    <p:sldId id="278" r:id="rId12"/>
    <p:sldId id="302" r:id="rId13"/>
    <p:sldId id="276" r:id="rId14"/>
    <p:sldId id="279" r:id="rId15"/>
    <p:sldId id="281" r:id="rId16"/>
    <p:sldId id="303" r:id="rId17"/>
    <p:sldId id="280" r:id="rId18"/>
    <p:sldId id="282" r:id="rId19"/>
    <p:sldId id="283" r:id="rId20"/>
    <p:sldId id="284" r:id="rId21"/>
    <p:sldId id="285" r:id="rId22"/>
    <p:sldId id="304" r:id="rId23"/>
    <p:sldId id="286" r:id="rId24"/>
    <p:sldId id="292" r:id="rId25"/>
    <p:sldId id="288" r:id="rId26"/>
    <p:sldId id="293" r:id="rId27"/>
    <p:sldId id="305" r:id="rId28"/>
    <p:sldId id="294" r:id="rId29"/>
    <p:sldId id="295" r:id="rId30"/>
    <p:sldId id="296" r:id="rId31"/>
    <p:sldId id="297" r:id="rId32"/>
    <p:sldId id="306" r:id="rId33"/>
    <p:sldId id="298" r:id="rId34"/>
    <p:sldId id="299" r:id="rId35"/>
    <p:sldId id="291" r:id="rId36"/>
    <p:sldId id="290" r:id="rId37"/>
    <p:sldId id="307" r:id="rId38"/>
    <p:sldId id="289" r:id="rId39"/>
    <p:sldId id="300" r:id="rId40"/>
  </p:sldIdLst>
  <p:sldSz cx="9144000" cy="6858000" type="screen4x3"/>
  <p:notesSz cx="6858000" cy="9144000"/>
  <p:embeddedFontLst>
    <p:embeddedFont>
      <p:font typeface="Ariston" pitchFamily="66" charset="0"/>
      <p:regular r:id="rId42"/>
    </p:embeddedFont>
    <p:embeddedFont>
      <p:font typeface="Monotype Corsiva" pitchFamily="66" charset="0"/>
      <p:italic r:id="rId43"/>
    </p:embeddedFont>
    <p:embeddedFont>
      <p:font typeface="Calibri" pitchFamily="34" charset="0"/>
      <p:regular r:id="rId44"/>
      <p:bold r:id="rId45"/>
      <p:italic r:id="rId46"/>
      <p:boldItalic r:id="rId47"/>
    </p:embeddedFont>
    <p:embeddedFont>
      <p:font typeface="Aquarelle" pitchFamily="66" charset="-52"/>
      <p:regular r:id="rId4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800000"/>
    <a:srgbClr val="A50021"/>
    <a:srgbClr val="660033"/>
    <a:srgbClr val="000066"/>
    <a:srgbClr val="333333"/>
    <a:srgbClr val="5F5F5F"/>
    <a:srgbClr val="993300"/>
    <a:srgbClr val="CC6600"/>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80952" autoAdjust="0"/>
  </p:normalViewPr>
  <p:slideViewPr>
    <p:cSldViewPr>
      <p:cViewPr varScale="1">
        <p:scale>
          <a:sx n="89" d="100"/>
          <a:sy n="89" d="100"/>
        </p:scale>
        <p:origin x="-9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B09C56-BA29-4DF3-8BB8-23E69FB385C6}" type="datetimeFigureOut">
              <a:rPr lang="ru-RU" smtClean="0"/>
              <a:pPr/>
              <a:t>27.10.2016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E5EA4-65C2-4D83-87EC-5D69C67ACAF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9E5EA4-65C2-4D83-87EC-5D69C67ACAFC}" type="slidenum">
              <a:rPr lang="ru-RU" smtClean="0"/>
              <a:pPr/>
              <a:t>2</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9E5EA4-65C2-4D83-87EC-5D69C67ACAFC}" type="slidenum">
              <a:rPr lang="ru-RU" smtClean="0"/>
              <a:pPr/>
              <a:t>3</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9E5EA4-65C2-4D83-87EC-5D69C67ACAFC}" type="slidenum">
              <a:rPr lang="ru-RU" smtClean="0"/>
              <a:pPr/>
              <a:t>5</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1450F1A-DE4F-42F7-AA6F-FB0018496069}" type="datetimeFigureOut">
              <a:rPr lang="ru-RU" smtClean="0"/>
              <a:pPr/>
              <a:t>27.10.2016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75A2F0-570E-40A9-8B2E-CA3197FDDA0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450F1A-DE4F-42F7-AA6F-FB0018496069}" type="datetimeFigureOut">
              <a:rPr lang="ru-RU" smtClean="0"/>
              <a:pPr/>
              <a:t>27.10.2016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75A2F0-570E-40A9-8B2E-CA3197FDDA0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450F1A-DE4F-42F7-AA6F-FB0018496069}" type="datetimeFigureOut">
              <a:rPr lang="ru-RU" smtClean="0"/>
              <a:pPr/>
              <a:t>27.10.2016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75A2F0-570E-40A9-8B2E-CA3197FDDA0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450F1A-DE4F-42F7-AA6F-FB0018496069}" type="datetimeFigureOut">
              <a:rPr lang="ru-RU" smtClean="0"/>
              <a:pPr/>
              <a:t>27.10.2016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75A2F0-570E-40A9-8B2E-CA3197FDDA0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1450F1A-DE4F-42F7-AA6F-FB0018496069}" type="datetimeFigureOut">
              <a:rPr lang="ru-RU" smtClean="0"/>
              <a:pPr/>
              <a:t>27.10.2016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75A2F0-570E-40A9-8B2E-CA3197FDDA0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1450F1A-DE4F-42F7-AA6F-FB0018496069}" type="datetimeFigureOut">
              <a:rPr lang="ru-RU" smtClean="0"/>
              <a:pPr/>
              <a:t>27.10.2016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75A2F0-570E-40A9-8B2E-CA3197FDDA0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1450F1A-DE4F-42F7-AA6F-FB0018496069}" type="datetimeFigureOut">
              <a:rPr lang="ru-RU" smtClean="0"/>
              <a:pPr/>
              <a:t>27.10.2016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875A2F0-570E-40A9-8B2E-CA3197FDDA0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1450F1A-DE4F-42F7-AA6F-FB0018496069}" type="datetimeFigureOut">
              <a:rPr lang="ru-RU" smtClean="0"/>
              <a:pPr/>
              <a:t>27.10.2016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75A2F0-570E-40A9-8B2E-CA3197FDDA0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1450F1A-DE4F-42F7-AA6F-FB0018496069}" type="datetimeFigureOut">
              <a:rPr lang="ru-RU" smtClean="0"/>
              <a:pPr/>
              <a:t>27.10.2016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875A2F0-570E-40A9-8B2E-CA3197FDDA0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1450F1A-DE4F-42F7-AA6F-FB0018496069}" type="datetimeFigureOut">
              <a:rPr lang="ru-RU" smtClean="0"/>
              <a:pPr/>
              <a:t>27.10.2016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75A2F0-570E-40A9-8B2E-CA3197FDDA0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1450F1A-DE4F-42F7-AA6F-FB0018496069}" type="datetimeFigureOut">
              <a:rPr lang="ru-RU" smtClean="0"/>
              <a:pPr/>
              <a:t>27.10.2016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75A2F0-570E-40A9-8B2E-CA3197FDDA0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50F1A-DE4F-42F7-AA6F-FB0018496069}" type="datetimeFigureOut">
              <a:rPr lang="ru-RU" smtClean="0"/>
              <a:pPr/>
              <a:t>27.10.2016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5A2F0-570E-40A9-8B2E-CA3197FDDA0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rot="20463935">
            <a:off x="572987" y="1013028"/>
            <a:ext cx="8290662" cy="3208936"/>
          </a:xfrm>
          <a:noFill/>
        </p:spPr>
        <p:txBody>
          <a:bodyPr>
            <a:noAutofit/>
            <a:scene3d>
              <a:camera prst="orthographicFront"/>
              <a:lightRig rig="threePt" dir="t"/>
            </a:scene3d>
            <a:sp3d extrusionH="57150">
              <a:bevelT w="38100" h="38100"/>
            </a:sp3d>
          </a:bodyPr>
          <a:lstStyle/>
          <a:p>
            <a:pPr>
              <a:lnSpc>
                <a:spcPts val="11400"/>
              </a:lnSpc>
            </a:pPr>
            <a:r>
              <a:rPr lang="ru-RU" sz="9200" b="1" dirty="0" smtClean="0">
                <a:solidFill>
                  <a:srgbClr val="990033"/>
                </a:solidFill>
                <a:effectLst/>
                <a:latin typeface="Ariston" pitchFamily="66" charset="0"/>
              </a:rPr>
              <a:t>Золотое свечение</a:t>
            </a:r>
            <a:br>
              <a:rPr lang="ru-RU" sz="9200" b="1" dirty="0" smtClean="0">
                <a:solidFill>
                  <a:srgbClr val="990033"/>
                </a:solidFill>
                <a:effectLst/>
                <a:latin typeface="Ariston" pitchFamily="66" charset="0"/>
              </a:rPr>
            </a:br>
            <a:r>
              <a:rPr lang="ru-RU" sz="9200" b="1" dirty="0" smtClean="0">
                <a:solidFill>
                  <a:srgbClr val="990033"/>
                </a:solidFill>
                <a:effectLst/>
                <a:latin typeface="Ariston" pitchFamily="66" charset="0"/>
              </a:rPr>
              <a:t>таланта</a:t>
            </a:r>
            <a:endParaRPr lang="ru-RU" sz="9200" b="1" dirty="0">
              <a:solidFill>
                <a:srgbClr val="990033"/>
              </a:solidFill>
              <a:effectLst/>
              <a:latin typeface="Ariston"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D:\Мои документы\Мои рисунки\shalyapin.jpg"/>
          <p:cNvPicPr>
            <a:picLocks noChangeAspect="1" noChangeArrowheads="1"/>
          </p:cNvPicPr>
          <p:nvPr/>
        </p:nvPicPr>
        <p:blipFill>
          <a:blip r:embed="rId3"/>
          <a:srcRect/>
          <a:stretch>
            <a:fillRect/>
          </a:stretch>
        </p:blipFill>
        <p:spPr bwMode="auto">
          <a:xfrm>
            <a:off x="785786" y="1000108"/>
            <a:ext cx="7572428" cy="471490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100" name="Picture 4" descr="D:\Мои документы\Мои рисунки\shalyapin-godunov.jpg"/>
          <p:cNvPicPr>
            <a:picLocks noChangeAspect="1" noChangeArrowheads="1"/>
          </p:cNvPicPr>
          <p:nvPr/>
        </p:nvPicPr>
        <p:blipFill>
          <a:blip r:embed="rId3"/>
          <a:srcRect/>
          <a:stretch>
            <a:fillRect/>
          </a:stretch>
        </p:blipFill>
        <p:spPr bwMode="auto">
          <a:xfrm>
            <a:off x="714348" y="1071546"/>
            <a:ext cx="7715304" cy="464347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D:\Мои документы\Мои рисунки\2d5db6d2ca82300bd29bb70253bc8cd0.jpg"/>
          <p:cNvPicPr>
            <a:picLocks noChangeAspect="1" noChangeArrowheads="1"/>
          </p:cNvPicPr>
          <p:nvPr/>
        </p:nvPicPr>
        <p:blipFill>
          <a:blip r:embed="rId3"/>
          <a:srcRect/>
          <a:stretch>
            <a:fillRect/>
          </a:stretch>
        </p:blipFill>
        <p:spPr bwMode="auto">
          <a:xfrm>
            <a:off x="857224" y="928670"/>
            <a:ext cx="7429552" cy="492922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5720" y="857232"/>
            <a:ext cx="8858280" cy="5524589"/>
          </a:xfrm>
          <a:prstGeom prst="rect">
            <a:avLst/>
          </a:prstGeom>
        </p:spPr>
        <p:txBody>
          <a:bodyPr wrap="square">
            <a:spAutoFit/>
          </a:bodyPr>
          <a:lstStyle/>
          <a:p>
            <a:r>
              <a:rPr lang="ru-RU" sz="2800" b="1" dirty="0" smtClean="0">
                <a:solidFill>
                  <a:srgbClr val="000066"/>
                </a:solidFill>
                <a:latin typeface="Aquarelle" pitchFamily="66" charset="-52"/>
              </a:rPr>
              <a:t>   Ф</a:t>
            </a:r>
            <a:r>
              <a:rPr lang="ru-RU" sz="2500" b="1" i="1" dirty="0" smtClean="0">
                <a:solidFill>
                  <a:srgbClr val="000066"/>
                </a:solidFill>
              </a:rPr>
              <a:t>едор Иванович Шаляпин - русский оперный и камерный певец, в разное время солист Большого и </a:t>
            </a:r>
            <a:r>
              <a:rPr lang="ru-RU" sz="2500" b="1" i="1" dirty="0" err="1" smtClean="0">
                <a:solidFill>
                  <a:srgbClr val="000066"/>
                </a:solidFill>
              </a:rPr>
              <a:t>Мариинского</a:t>
            </a:r>
            <a:r>
              <a:rPr lang="ru-RU" sz="2500" b="1" i="1" dirty="0" smtClean="0">
                <a:solidFill>
                  <a:srgbClr val="000066"/>
                </a:solidFill>
              </a:rPr>
              <a:t> театров, а также театра Метрополитен Опера, первый народный артист Республики, в 1918-1921 годах - художественный руководитель </a:t>
            </a:r>
            <a:r>
              <a:rPr lang="ru-RU" sz="2500" b="1" i="1" dirty="0" err="1" smtClean="0">
                <a:solidFill>
                  <a:srgbClr val="000066"/>
                </a:solidFill>
              </a:rPr>
              <a:t>Мариинского</a:t>
            </a:r>
            <a:r>
              <a:rPr lang="ru-RU" sz="2500" b="1" i="1" dirty="0" smtClean="0">
                <a:solidFill>
                  <a:srgbClr val="000066"/>
                </a:solidFill>
              </a:rPr>
              <a:t> театра.</a:t>
            </a:r>
          </a:p>
          <a:p>
            <a:endParaRPr lang="ru-RU" sz="2500" b="1" i="1" dirty="0" smtClean="0">
              <a:solidFill>
                <a:srgbClr val="000066"/>
              </a:solidFill>
            </a:endParaRPr>
          </a:p>
          <a:p>
            <a:r>
              <a:rPr lang="ru-RU" sz="2500" b="1" i="1" dirty="0" smtClean="0">
                <a:solidFill>
                  <a:srgbClr val="000066"/>
                </a:solidFill>
              </a:rPr>
              <a:t>     «Как актеру мне прежде всего интересны человеческие типы – их душа, их грим, их жесты. Это заставит меня иногда рассказывать подробно незначительные как будто эпизоды. В деталях и орнаментах для меня заключается иногда больше красок, характера и жизни, чем в самом фасаде здания.»</a:t>
            </a:r>
          </a:p>
          <a:p>
            <a:r>
              <a:rPr lang="ru-RU" sz="2500" b="1" i="1" dirty="0" smtClean="0">
                <a:solidFill>
                  <a:srgbClr val="000066"/>
                </a:solidFill>
              </a:rPr>
              <a:t>					Федор Шаляпин</a:t>
            </a:r>
          </a:p>
          <a:p>
            <a:endParaRPr lang="ru-RU" sz="2500" b="1" i="1" dirty="0">
              <a:solidFill>
                <a:srgbClr val="00006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одзаголовок 3"/>
          <p:cNvSpPr>
            <a:spLocks noGrp="1"/>
          </p:cNvSpPr>
          <p:nvPr>
            <p:ph type="subTitle" idx="4294967295"/>
          </p:nvPr>
        </p:nvSpPr>
        <p:spPr>
          <a:xfrm>
            <a:off x="4000496" y="2357430"/>
            <a:ext cx="5143504" cy="4500570"/>
          </a:xfrm>
        </p:spPr>
        <p:txBody>
          <a:bodyPr>
            <a:normAutofit fontScale="25000" lnSpcReduction="20000"/>
          </a:bodyPr>
          <a:lstStyle/>
          <a:p>
            <a:pPr algn="l"/>
            <a:r>
              <a:rPr lang="ru-RU" sz="6400" b="1" i="1" dirty="0" err="1" smtClean="0">
                <a:solidFill>
                  <a:schemeClr val="tx1"/>
                </a:solidFill>
              </a:rPr>
              <a:t>Эдит</a:t>
            </a:r>
            <a:r>
              <a:rPr lang="ru-RU" sz="6400" b="1" i="1" dirty="0" smtClean="0">
                <a:solidFill>
                  <a:schemeClr val="tx1"/>
                </a:solidFill>
              </a:rPr>
              <a:t> </a:t>
            </a:r>
            <a:r>
              <a:rPr lang="ru-RU" sz="6400" b="1" i="1" dirty="0" err="1" smtClean="0">
                <a:solidFill>
                  <a:schemeClr val="tx1"/>
                </a:solidFill>
              </a:rPr>
              <a:t>Гассион</a:t>
            </a:r>
            <a:r>
              <a:rPr lang="ru-RU" sz="6400" b="1" i="1" dirty="0" smtClean="0">
                <a:solidFill>
                  <a:schemeClr val="tx1"/>
                </a:solidFill>
              </a:rPr>
              <a:t>, известная всему миру как </a:t>
            </a:r>
            <a:r>
              <a:rPr lang="ru-RU" sz="6400" b="1" i="1" dirty="0" err="1" smtClean="0">
                <a:solidFill>
                  <a:schemeClr val="tx1"/>
                </a:solidFill>
              </a:rPr>
              <a:t>Пиаф</a:t>
            </a:r>
            <a:r>
              <a:rPr lang="ru-RU" sz="6400" b="1" i="1" dirty="0" smtClean="0">
                <a:solidFill>
                  <a:schemeClr val="tx1"/>
                </a:solidFill>
              </a:rPr>
              <a:t>, написала две автобиографические книги, в которых рассказывала о себе только то, что сочла нужным. Но умы и сердца многочисленных поклонников артистки и спустя свыше тридцати лет после ее смерти продолжает волновать удивительная жизнь этой необыкновенной женщины и ее путь от уличной певицы нищих парижских предместий до эстрадной звезды, ставшей символом французской песни. Потрясающий природный дар, успех, достигнутый безо всяких усилий, тиранический характер, бесчисленные любовные связи, скандалы, алкоголь, наркотики — все это неразрывно связано с именем </a:t>
            </a:r>
            <a:r>
              <a:rPr lang="ru-RU" sz="6400" b="1" i="1" dirty="0" err="1" smtClean="0">
                <a:solidFill>
                  <a:schemeClr val="tx1"/>
                </a:solidFill>
              </a:rPr>
              <a:t>Эдит</a:t>
            </a:r>
            <a:r>
              <a:rPr lang="ru-RU" sz="6400" b="1" i="1" dirty="0" smtClean="0">
                <a:solidFill>
                  <a:schemeClr val="tx1"/>
                </a:solidFill>
              </a:rPr>
              <a:t> </a:t>
            </a:r>
            <a:r>
              <a:rPr lang="ru-RU" sz="6400" b="1" i="1" dirty="0" err="1" smtClean="0">
                <a:solidFill>
                  <a:schemeClr val="tx1"/>
                </a:solidFill>
              </a:rPr>
              <a:t>Пиаф</a:t>
            </a:r>
            <a:r>
              <a:rPr lang="ru-RU" sz="6400" b="1" i="1" dirty="0" smtClean="0">
                <a:solidFill>
                  <a:schemeClr val="tx1"/>
                </a:solidFill>
              </a:rPr>
              <a:t> в расхожих представлениях обывателей. Где граница между правдой и вымыслом? Ее и пытаются определить авторы первой полной и объективной биографии певицы, основанной на достоверных фактах и  документальных материалах.</a:t>
            </a:r>
          </a:p>
          <a:p>
            <a:pPr>
              <a:buNone/>
            </a:pPr>
            <a:r>
              <a:rPr lang="ru-RU" sz="6400" b="1" i="1" dirty="0" smtClean="0"/>
              <a:t> </a:t>
            </a:r>
          </a:p>
          <a:p>
            <a:endParaRPr lang="ru-RU" dirty="0"/>
          </a:p>
        </p:txBody>
      </p:sp>
      <p:pic>
        <p:nvPicPr>
          <p:cNvPr id="1027" name="Picture 3" descr="\\172.16.0.2\public\Библиотека\Челпан\Обложки\10009.jpg"/>
          <p:cNvPicPr>
            <a:picLocks noChangeAspect="1" noChangeArrowheads="1"/>
          </p:cNvPicPr>
          <p:nvPr/>
        </p:nvPicPr>
        <p:blipFill>
          <a:blip r:embed="rId3" cstate="print">
            <a:lum bright="-20000" contrast="30000"/>
          </a:blip>
          <a:srcRect/>
          <a:stretch>
            <a:fillRect/>
          </a:stretch>
        </p:blipFill>
        <p:spPr bwMode="auto">
          <a:xfrm>
            <a:off x="571472" y="785794"/>
            <a:ext cx="3571900" cy="5286412"/>
          </a:xfrm>
          <a:prstGeom prst="rect">
            <a:avLst/>
          </a:prstGeom>
          <a:ln>
            <a:noFill/>
          </a:ln>
          <a:effectLst>
            <a:outerShdw blurRad="190500" algn="tl" rotWithShape="0">
              <a:srgbClr val="000000">
                <a:alpha val="70000"/>
              </a:srgbClr>
            </a:outerShdw>
          </a:effectLst>
        </p:spPr>
      </p:pic>
      <p:sp>
        <p:nvSpPr>
          <p:cNvPr id="6" name="Заголовок 1"/>
          <p:cNvSpPr txBox="1">
            <a:spLocks/>
          </p:cNvSpPr>
          <p:nvPr/>
        </p:nvSpPr>
        <p:spPr>
          <a:xfrm>
            <a:off x="4357686" y="928670"/>
            <a:ext cx="4786314" cy="107157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85.36(4Фра)</a:t>
            </a:r>
            <a:br>
              <a:rPr kumimoji="0" lang="ru-RU"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ru-RU"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Д957</a:t>
            </a:r>
            <a:br>
              <a:rPr kumimoji="0" lang="ru-RU"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ru-RU" sz="1600" b="1" i="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Дюкло</a:t>
            </a:r>
            <a:r>
              <a:rPr kumimoji="0" lang="ru-RU"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Пьер. </a:t>
            </a:r>
            <a:br>
              <a:rPr kumimoji="0" lang="ru-RU"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ru-RU" sz="1600" b="1" i="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Эдит</a:t>
            </a:r>
            <a:r>
              <a:rPr kumimoji="0" lang="ru-RU"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ru-RU" sz="1600" b="1" i="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Пиаф</a:t>
            </a:r>
            <a:r>
              <a:rPr kumimoji="0" lang="ru-RU"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[Текст] / Пьер </a:t>
            </a:r>
            <a:r>
              <a:rPr kumimoji="0" lang="ru-RU" sz="1600" b="1" i="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Дюкло</a:t>
            </a:r>
            <a:r>
              <a:rPr kumimoji="0" lang="ru-RU"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Жорж Мартен ; [пер. с фр. А. Спиридонова]. - Смоленск : </a:t>
            </a:r>
            <a:r>
              <a:rPr kumimoji="0" lang="ru-RU" sz="1600" b="1" i="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Русич</a:t>
            </a:r>
            <a:r>
              <a:rPr kumimoji="0" lang="ru-RU"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1997. - 512 с. – (Женщина-Миф).</a:t>
            </a:r>
            <a:br>
              <a:rPr kumimoji="0" lang="ru-RU"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ru-RU" sz="1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D:\Мои документы\Мои рисунки\35988692.jpg"/>
          <p:cNvPicPr>
            <a:picLocks noChangeAspect="1" noChangeArrowheads="1"/>
          </p:cNvPicPr>
          <p:nvPr/>
        </p:nvPicPr>
        <p:blipFill>
          <a:blip r:embed="rId3"/>
          <a:srcRect/>
          <a:stretch>
            <a:fillRect/>
          </a:stretch>
        </p:blipFill>
        <p:spPr bwMode="auto">
          <a:xfrm>
            <a:off x="857224" y="928670"/>
            <a:ext cx="7429552" cy="492922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5" name="Picture 3" descr="D:\Мои документы\Мои рисунки\8JD1tZ97CfY.jpg"/>
          <p:cNvPicPr>
            <a:picLocks noChangeAspect="1" noChangeArrowheads="1"/>
          </p:cNvPicPr>
          <p:nvPr/>
        </p:nvPicPr>
        <p:blipFill>
          <a:blip r:embed="rId3"/>
          <a:srcRect/>
          <a:stretch>
            <a:fillRect/>
          </a:stretch>
        </p:blipFill>
        <p:spPr bwMode="auto">
          <a:xfrm>
            <a:off x="857224" y="1000108"/>
            <a:ext cx="7429552" cy="478634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857224" y="500042"/>
            <a:ext cx="7786742" cy="2062103"/>
          </a:xfrm>
          <a:prstGeom prst="rect">
            <a:avLst/>
          </a:prstGeom>
        </p:spPr>
        <p:txBody>
          <a:bodyPr wrap="square">
            <a:spAutoFit/>
          </a:bodyPr>
          <a:lstStyle/>
          <a:p>
            <a:r>
              <a:rPr lang="ru-RU" sz="2800" b="1" dirty="0" smtClean="0">
                <a:solidFill>
                  <a:srgbClr val="000066"/>
                </a:solidFill>
                <a:latin typeface="Aquarelle" pitchFamily="66" charset="-52"/>
              </a:rPr>
              <a:t>   </a:t>
            </a:r>
            <a:r>
              <a:rPr lang="ru-RU" sz="2800" b="1" dirty="0" err="1" smtClean="0">
                <a:solidFill>
                  <a:srgbClr val="000066"/>
                </a:solidFill>
                <a:latin typeface="Aquarelle" pitchFamily="66" charset="-52"/>
              </a:rPr>
              <a:t>Э</a:t>
            </a:r>
            <a:r>
              <a:rPr lang="ru-RU" sz="2500" b="1" i="1" dirty="0" err="1" smtClean="0">
                <a:solidFill>
                  <a:srgbClr val="000066"/>
                </a:solidFill>
              </a:rPr>
              <a:t>дит</a:t>
            </a:r>
            <a:r>
              <a:rPr lang="ru-RU" sz="2500" b="1" i="1" dirty="0" smtClean="0">
                <a:solidFill>
                  <a:srgbClr val="000066"/>
                </a:solidFill>
              </a:rPr>
              <a:t> </a:t>
            </a:r>
            <a:r>
              <a:rPr lang="ru-RU" sz="2500" b="1" i="1" dirty="0" err="1" smtClean="0">
                <a:solidFill>
                  <a:srgbClr val="000066"/>
                </a:solidFill>
              </a:rPr>
              <a:t>Пиаф</a:t>
            </a:r>
            <a:r>
              <a:rPr lang="ru-RU" sz="2500" b="1" i="1" dirty="0" smtClean="0">
                <a:solidFill>
                  <a:srgbClr val="000066"/>
                </a:solidFill>
              </a:rPr>
              <a:t> - французская певица и актриса, ставшая всемирно знаменитой благодаря таким песням, как </a:t>
            </a:r>
            <a:r>
              <a:rPr lang="en-US" sz="2500" b="1" i="1" dirty="0" smtClean="0">
                <a:solidFill>
                  <a:srgbClr val="000066"/>
                </a:solidFill>
              </a:rPr>
              <a:t>Non, je ne </a:t>
            </a:r>
            <a:r>
              <a:rPr lang="en-US" sz="2500" b="1" i="1" dirty="0" err="1" smtClean="0">
                <a:solidFill>
                  <a:srgbClr val="000066"/>
                </a:solidFill>
              </a:rPr>
              <a:t>regrette</a:t>
            </a:r>
            <a:r>
              <a:rPr lang="en-US" sz="2500" b="1" i="1" dirty="0" smtClean="0">
                <a:solidFill>
                  <a:srgbClr val="000066"/>
                </a:solidFill>
              </a:rPr>
              <a:t> </a:t>
            </a:r>
            <a:r>
              <a:rPr lang="en-US" sz="2500" b="1" i="1" dirty="0" err="1" smtClean="0">
                <a:solidFill>
                  <a:srgbClr val="000066"/>
                </a:solidFill>
              </a:rPr>
              <a:t>rien</a:t>
            </a:r>
            <a:r>
              <a:rPr lang="en-US" sz="2500" b="1" i="1" dirty="0" smtClean="0">
                <a:solidFill>
                  <a:srgbClr val="000066"/>
                </a:solidFill>
              </a:rPr>
              <a:t>, La Vie en rose, </a:t>
            </a:r>
            <a:r>
              <a:rPr lang="en-US" sz="2500" b="1" i="1" dirty="0" err="1" smtClean="0">
                <a:solidFill>
                  <a:srgbClr val="000066"/>
                </a:solidFill>
              </a:rPr>
              <a:t>Hymne</a:t>
            </a:r>
            <a:r>
              <a:rPr lang="en-US" sz="2500" b="1" i="1" dirty="0" smtClean="0">
                <a:solidFill>
                  <a:srgbClr val="000066"/>
                </a:solidFill>
              </a:rPr>
              <a:t> a </a:t>
            </a:r>
            <a:r>
              <a:rPr lang="en-US" sz="2500" b="1" i="1" dirty="0" err="1" smtClean="0">
                <a:solidFill>
                  <a:srgbClr val="000066"/>
                </a:solidFill>
              </a:rPr>
              <a:t>l’amour</a:t>
            </a:r>
            <a:r>
              <a:rPr lang="en-US" sz="2500" b="1" i="1" dirty="0" smtClean="0">
                <a:solidFill>
                  <a:srgbClr val="000066"/>
                </a:solidFill>
              </a:rPr>
              <a:t>, Mon legionnaire, La </a:t>
            </a:r>
            <a:r>
              <a:rPr lang="en-US" sz="2500" b="1" i="1" dirty="0" err="1" smtClean="0">
                <a:solidFill>
                  <a:srgbClr val="000066"/>
                </a:solidFill>
              </a:rPr>
              <a:t>Foule</a:t>
            </a:r>
            <a:r>
              <a:rPr lang="en-US" sz="2500" b="1" i="1" dirty="0" smtClean="0">
                <a:solidFill>
                  <a:srgbClr val="000066"/>
                </a:solidFill>
              </a:rPr>
              <a:t>, Milord, </a:t>
            </a:r>
            <a:r>
              <a:rPr lang="en-US" sz="2500" b="1" i="1" dirty="0" err="1" smtClean="0">
                <a:solidFill>
                  <a:srgbClr val="000066"/>
                </a:solidFill>
              </a:rPr>
              <a:t>Tu</a:t>
            </a:r>
            <a:r>
              <a:rPr lang="en-US" sz="2500" b="1" i="1" dirty="0" smtClean="0">
                <a:solidFill>
                  <a:srgbClr val="000066"/>
                </a:solidFill>
              </a:rPr>
              <a:t> </a:t>
            </a:r>
            <a:r>
              <a:rPr lang="en-US" sz="2500" b="1" i="1" dirty="0" err="1" smtClean="0">
                <a:solidFill>
                  <a:srgbClr val="000066"/>
                </a:solidFill>
              </a:rPr>
              <a:t>es</a:t>
            </a:r>
            <a:r>
              <a:rPr lang="en-US" sz="2500" b="1" i="1" dirty="0" smtClean="0">
                <a:solidFill>
                  <a:srgbClr val="000066"/>
                </a:solidFill>
              </a:rPr>
              <a:t> partout, Mon </a:t>
            </a:r>
            <a:r>
              <a:rPr lang="en-US" sz="2500" b="1" i="1" dirty="0" err="1" smtClean="0">
                <a:solidFill>
                  <a:srgbClr val="000066"/>
                </a:solidFill>
              </a:rPr>
              <a:t>Dieu</a:t>
            </a:r>
            <a:r>
              <a:rPr lang="en-US" sz="2500" b="1" i="1" dirty="0" smtClean="0">
                <a:solidFill>
                  <a:srgbClr val="000066"/>
                </a:solidFill>
              </a:rPr>
              <a:t> </a:t>
            </a:r>
            <a:r>
              <a:rPr lang="ru-RU" sz="2500" b="1" i="1" dirty="0" smtClean="0">
                <a:solidFill>
                  <a:srgbClr val="000066"/>
                </a:solidFill>
              </a:rPr>
              <a:t>и </a:t>
            </a:r>
            <a:r>
              <a:rPr lang="en-US" sz="2500" b="1" i="1" dirty="0" err="1" smtClean="0">
                <a:solidFill>
                  <a:srgbClr val="000066"/>
                </a:solidFill>
              </a:rPr>
              <a:t>L’Accordeoniste</a:t>
            </a:r>
            <a:r>
              <a:rPr lang="en-US" sz="2500" b="1" i="1" dirty="0" smtClean="0">
                <a:solidFill>
                  <a:srgbClr val="000066"/>
                </a:solidFill>
              </a:rPr>
              <a:t>. </a:t>
            </a:r>
            <a:endParaRPr lang="ru-RU" sz="2500" b="1" i="1" dirty="0">
              <a:solidFill>
                <a:srgbClr val="000066"/>
              </a:solidFill>
            </a:endParaRPr>
          </a:p>
        </p:txBody>
      </p:sp>
      <p:pic>
        <p:nvPicPr>
          <p:cNvPr id="5125" name="Picture 5" descr="D:\Мои документы\Мои рисунки\Эдит-Пиаф-фото-№1-300x166.jpg"/>
          <p:cNvPicPr>
            <a:picLocks noChangeAspect="1" noChangeArrowheads="1"/>
          </p:cNvPicPr>
          <p:nvPr/>
        </p:nvPicPr>
        <p:blipFill>
          <a:blip r:embed="rId3"/>
          <a:srcRect/>
          <a:stretch>
            <a:fillRect/>
          </a:stretch>
        </p:blipFill>
        <p:spPr bwMode="auto">
          <a:xfrm>
            <a:off x="1714480" y="2857496"/>
            <a:ext cx="5857916" cy="328614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rot="10800000" flipV="1">
            <a:off x="428596" y="2285992"/>
            <a:ext cx="8429684" cy="2071702"/>
          </a:xfrm>
        </p:spPr>
        <p:txBody>
          <a:bodyPr>
            <a:noAutofit/>
          </a:bodyPr>
          <a:lstStyle/>
          <a:p>
            <a:pPr algn="l"/>
            <a:r>
              <a:rPr lang="ru-RU" sz="2500" b="1" i="1" dirty="0" smtClean="0">
                <a:solidFill>
                  <a:srgbClr val="000066"/>
                </a:solidFill>
              </a:rPr>
              <a:t>     «</a:t>
            </a:r>
            <a:r>
              <a:rPr lang="ru-RU" sz="2800" b="1" dirty="0" smtClean="0">
                <a:solidFill>
                  <a:srgbClr val="000066"/>
                </a:solidFill>
                <a:latin typeface="Aquarelle" pitchFamily="66" charset="-52"/>
              </a:rPr>
              <a:t>В</a:t>
            </a:r>
            <a:r>
              <a:rPr lang="ru-RU" sz="2500" b="1" i="1" dirty="0" smtClean="0">
                <a:solidFill>
                  <a:srgbClr val="000066"/>
                </a:solidFill>
              </a:rPr>
              <a:t>от она идет, стесняясь своего маленького роста, втянув голову в плечи, утиной походкой, но запугать ее не так просто. Она останавливается у фортепиано, обводит зал взглядом, лишенным выражения, и поет. Это старая песня, которую уже тридцать лет распевают посетители всех кабачков и кабаре в округе и уличные певцы. Сначала на нее не обращаешь внимания, потом этот голос, этот холодный голос устричного цвета, этот непостижимый голос, хриплый и мощный, одновременно необычный и неповторимый – словом, уникальный, - этот влажный голос, простуженный, еще детский, но уже полный отчаяния, неумолимо берет вас за душу…»</a:t>
            </a:r>
            <a:br>
              <a:rPr lang="ru-RU" sz="2500" b="1" i="1" dirty="0" smtClean="0">
                <a:solidFill>
                  <a:srgbClr val="000066"/>
                </a:solidFill>
              </a:rPr>
            </a:br>
            <a:r>
              <a:rPr lang="ru-RU" sz="2500" b="1" i="1" dirty="0" smtClean="0">
                <a:solidFill>
                  <a:srgbClr val="000066"/>
                </a:solidFill>
              </a:rPr>
              <a:t>				Пьер </a:t>
            </a:r>
            <a:r>
              <a:rPr lang="ru-RU" sz="2500" b="1" i="1" dirty="0" err="1" smtClean="0">
                <a:solidFill>
                  <a:srgbClr val="000066"/>
                </a:solidFill>
              </a:rPr>
              <a:t>Дюкло</a:t>
            </a:r>
            <a:r>
              <a:rPr lang="ru-RU" sz="2500" b="1" i="1" dirty="0" smtClean="0">
                <a:solidFill>
                  <a:srgbClr val="000066"/>
                </a:solidFill>
              </a:rPr>
              <a:t>, Жорж Мартен</a:t>
            </a:r>
            <a:endParaRPr lang="ru-RU" sz="2500" b="1" i="1" dirty="0">
              <a:solidFill>
                <a:srgbClr val="00006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428604"/>
            <a:ext cx="4000528" cy="2857520"/>
          </a:xfrm>
        </p:spPr>
        <p:txBody>
          <a:bodyPr>
            <a:noAutofit/>
          </a:bodyPr>
          <a:lstStyle/>
          <a:p>
            <a:r>
              <a:rPr lang="ru-RU" sz="1600" b="0" dirty="0" smtClean="0">
                <a:latin typeface="Arial" pitchFamily="34" charset="0"/>
                <a:cs typeface="Arial" pitchFamily="34" charset="0"/>
              </a:rPr>
              <a:t/>
            </a:r>
            <a:br>
              <a:rPr lang="ru-RU" sz="1600" b="0" dirty="0" smtClean="0">
                <a:latin typeface="Arial" pitchFamily="34" charset="0"/>
                <a:cs typeface="Arial" pitchFamily="34" charset="0"/>
              </a:rPr>
            </a:br>
            <a:r>
              <a:rPr lang="ru-RU" sz="1600" b="0" dirty="0" smtClean="0">
                <a:latin typeface="Arial" pitchFamily="34" charset="0"/>
                <a:cs typeface="Arial" pitchFamily="34" charset="0"/>
              </a:rPr>
              <a:t/>
            </a:r>
            <a:br>
              <a:rPr lang="ru-RU" sz="1600" b="0" dirty="0" smtClean="0">
                <a:latin typeface="Arial" pitchFamily="34" charset="0"/>
                <a:cs typeface="Arial" pitchFamily="34" charset="0"/>
              </a:rPr>
            </a:br>
            <a:endParaRPr lang="ru-RU" sz="1600" b="0" dirty="0">
              <a:latin typeface="Arial" pitchFamily="34" charset="0"/>
              <a:cs typeface="Arial" pitchFamily="34" charset="0"/>
            </a:endParaRPr>
          </a:p>
        </p:txBody>
      </p:sp>
      <p:sp>
        <p:nvSpPr>
          <p:cNvPr id="4" name="Текст 3"/>
          <p:cNvSpPr>
            <a:spLocks noGrp="1"/>
          </p:cNvSpPr>
          <p:nvPr>
            <p:ph type="body" idx="1"/>
          </p:nvPr>
        </p:nvSpPr>
        <p:spPr>
          <a:xfrm rot="10800000" flipV="1">
            <a:off x="4357686" y="2428868"/>
            <a:ext cx="4786314" cy="4214842"/>
          </a:xfrm>
        </p:spPr>
        <p:txBody>
          <a:bodyPr>
            <a:noAutofit/>
          </a:bodyPr>
          <a:lstStyle/>
          <a:p>
            <a:r>
              <a:rPr lang="ru-RU" sz="1700" b="1" i="1" dirty="0" smtClean="0">
                <a:solidFill>
                  <a:schemeClr val="tx1"/>
                </a:solidFill>
              </a:rPr>
              <a:t>В своей работе известный критик и историк киноискусства Д. Робинсон прослеживает эволюцию творческой и личной судьбы Ч. Чаплина. Опираясь на богатый материал, почерпнутый из личных архивов семьи Чаплина, автор создает убедительный портрет Чаплина как выдающегося актера и режиссера, гениального художника, чутко реагирующего на общественно-политические события своего времени. Книга Робинсона — художественная биография, ставящая перед собой цель наиболее полного воссоздания многостороннего облика своего героя. Многие документы публикуются впервые.</a:t>
            </a:r>
          </a:p>
          <a:p>
            <a:r>
              <a:rPr lang="ru-RU" sz="1700" b="1" i="1" dirty="0" smtClean="0">
                <a:solidFill>
                  <a:schemeClr val="tx1"/>
                </a:solidFill>
              </a:rPr>
              <a:t>Рекомендуется широкому кругу читателей.</a:t>
            </a:r>
          </a:p>
          <a:p>
            <a:endParaRPr lang="ru-RU" sz="1600" b="1" i="1" dirty="0">
              <a:solidFill>
                <a:schemeClr val="tx1"/>
              </a:solidFill>
            </a:endParaRPr>
          </a:p>
        </p:txBody>
      </p:sp>
      <p:pic>
        <p:nvPicPr>
          <p:cNvPr id="4098" name="Picture 2" descr="\\172.16.0.2\public\Библиотека\Челпан\Обложки\10007.jpg"/>
          <p:cNvPicPr>
            <a:picLocks noChangeAspect="1" noChangeArrowheads="1"/>
          </p:cNvPicPr>
          <p:nvPr/>
        </p:nvPicPr>
        <p:blipFill>
          <a:blip r:embed="rId3" cstate="print">
            <a:lum bright="-10000" contrast="20000"/>
          </a:blip>
          <a:srcRect/>
          <a:stretch>
            <a:fillRect/>
          </a:stretch>
        </p:blipFill>
        <p:spPr bwMode="auto">
          <a:xfrm>
            <a:off x="500034" y="785794"/>
            <a:ext cx="3643338" cy="5286412"/>
          </a:xfrm>
          <a:prstGeom prst="rect">
            <a:avLst/>
          </a:prstGeom>
          <a:ln>
            <a:noFill/>
          </a:ln>
          <a:effectLst>
            <a:outerShdw blurRad="190500" algn="tl" rotWithShape="0">
              <a:srgbClr val="000000">
                <a:alpha val="70000"/>
              </a:srgbClr>
            </a:outerShdw>
          </a:effectLst>
        </p:spPr>
      </p:pic>
      <p:sp>
        <p:nvSpPr>
          <p:cNvPr id="21505" name="Rectangle 1"/>
          <p:cNvSpPr>
            <a:spLocks noChangeArrowheads="1"/>
          </p:cNvSpPr>
          <p:nvPr/>
        </p:nvSpPr>
        <p:spPr bwMode="auto">
          <a:xfrm>
            <a:off x="4357686" y="571479"/>
            <a:ext cx="478631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rPr>
              <a:t>85.374(3)</a:t>
            </a:r>
            <a:br>
              <a:rPr kumimoji="0" lang="ru-RU" sz="1600" b="1" i="0" u="none" strike="noStrike" cap="none" normalizeH="0" baseline="0" dirty="0" smtClean="0">
                <a:ln>
                  <a:noFill/>
                </a:ln>
                <a:solidFill>
                  <a:schemeClr val="tx1"/>
                </a:solidFill>
                <a:effectLst/>
                <a:latin typeface="Arial" pitchFamily="34" charset="0"/>
                <a:ea typeface="Times New Roman" pitchFamily="18" charset="0"/>
              </a:rPr>
            </a:br>
            <a:r>
              <a:rPr kumimoji="0" lang="ru-RU" sz="1600" b="1" i="0" u="none" strike="noStrike" cap="none" normalizeH="0" baseline="0" dirty="0" smtClean="0">
                <a:ln>
                  <a:noFill/>
                </a:ln>
                <a:solidFill>
                  <a:schemeClr val="tx1"/>
                </a:solidFill>
                <a:effectLst/>
                <a:latin typeface="Arial" pitchFamily="34" charset="0"/>
                <a:ea typeface="Times New Roman" pitchFamily="18" charset="0"/>
              </a:rPr>
              <a:t>Р125</a:t>
            </a:r>
            <a:br>
              <a:rPr kumimoji="0" lang="ru-RU" sz="1600" b="1" i="0" u="none" strike="noStrike" cap="none" normalizeH="0" baseline="0" dirty="0" smtClean="0">
                <a:ln>
                  <a:noFill/>
                </a:ln>
                <a:solidFill>
                  <a:schemeClr val="tx1"/>
                </a:solidFill>
                <a:effectLst/>
                <a:latin typeface="Arial" pitchFamily="34" charset="0"/>
                <a:ea typeface="Times New Roman" pitchFamily="18" charset="0"/>
              </a:rPr>
            </a:br>
            <a:r>
              <a:rPr kumimoji="0" lang="ru-RU" sz="1600" b="1" i="0" u="none" strike="noStrike" cap="none" normalizeH="0" baseline="0" dirty="0" smtClean="0">
                <a:ln>
                  <a:noFill/>
                </a:ln>
                <a:solidFill>
                  <a:schemeClr val="tx1"/>
                </a:solidFill>
                <a:effectLst/>
                <a:latin typeface="Arial" pitchFamily="34" charset="0"/>
                <a:ea typeface="Times New Roman" pitchFamily="18" charset="0"/>
              </a:rPr>
              <a:t>Робинсон, Дэвид. </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rPr>
              <a:t>Чарли Чаплин [Текст] : жизнь и творчество / Дэвид Робинсон ; </a:t>
            </a:r>
            <a:r>
              <a:rPr kumimoji="0" lang="ru-RU" sz="1600" b="1" i="0" u="none" strike="noStrike" cap="none" normalizeH="0" baseline="0" dirty="0" err="1" smtClean="0">
                <a:ln>
                  <a:noFill/>
                </a:ln>
                <a:solidFill>
                  <a:schemeClr val="tx1"/>
                </a:solidFill>
                <a:effectLst/>
                <a:latin typeface="Arial" pitchFamily="34" charset="0"/>
                <a:ea typeface="Times New Roman" pitchFamily="18" charset="0"/>
              </a:rPr>
              <a:t>послесл</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 Э. Рязанова. - Москва : Радуга, 1990. - 671 с. : ил.</a:t>
            </a:r>
            <a:endParaRPr kumimoji="0" lang="ru-RU" sz="16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00034" y="2143116"/>
            <a:ext cx="7143800" cy="2956579"/>
          </a:xfrm>
          <a:prstGeom prst="rect">
            <a:avLst/>
          </a:prstGeom>
        </p:spPr>
        <p:txBody>
          <a:bodyPr wrap="square">
            <a:spAutoFit/>
          </a:bodyPr>
          <a:lstStyle/>
          <a:p>
            <a:pPr algn="ctr">
              <a:lnSpc>
                <a:spcPts val="4500"/>
              </a:lnSpc>
            </a:pPr>
            <a:r>
              <a:rPr lang="ru-RU" sz="3200" b="1" dirty="0" smtClean="0">
                <a:solidFill>
                  <a:srgbClr val="800000"/>
                </a:solidFill>
                <a:latin typeface="Monotype Corsiva" pitchFamily="66" charset="0"/>
              </a:rPr>
              <a:t>Талант - как птица с робкими крылами.</a:t>
            </a:r>
            <a:br>
              <a:rPr lang="ru-RU" sz="3200" b="1" dirty="0" smtClean="0">
                <a:solidFill>
                  <a:srgbClr val="800000"/>
                </a:solidFill>
                <a:latin typeface="Monotype Corsiva" pitchFamily="66" charset="0"/>
              </a:rPr>
            </a:br>
            <a:r>
              <a:rPr lang="ru-RU" sz="3200" b="1" dirty="0" smtClean="0">
                <a:solidFill>
                  <a:srgbClr val="800000"/>
                </a:solidFill>
                <a:latin typeface="Monotype Corsiva" pitchFamily="66" charset="0"/>
              </a:rPr>
              <a:t>Но поддержи, подкинь его слегка -</a:t>
            </a:r>
            <a:br>
              <a:rPr lang="ru-RU" sz="3200" b="1" dirty="0" smtClean="0">
                <a:solidFill>
                  <a:srgbClr val="800000"/>
                </a:solidFill>
                <a:latin typeface="Monotype Corsiva" pitchFamily="66" charset="0"/>
              </a:rPr>
            </a:br>
            <a:r>
              <a:rPr lang="ru-RU" sz="3200" b="1" dirty="0" smtClean="0">
                <a:solidFill>
                  <a:srgbClr val="800000"/>
                </a:solidFill>
                <a:latin typeface="Monotype Corsiva" pitchFamily="66" charset="0"/>
              </a:rPr>
              <a:t>И вот он, взмыв, уже кружит над нами,</a:t>
            </a:r>
            <a:br>
              <a:rPr lang="ru-RU" sz="3200" b="1" dirty="0" smtClean="0">
                <a:solidFill>
                  <a:srgbClr val="800000"/>
                </a:solidFill>
                <a:latin typeface="Monotype Corsiva" pitchFamily="66" charset="0"/>
              </a:rPr>
            </a:br>
            <a:r>
              <a:rPr lang="ru-RU" sz="3200" b="1" dirty="0" smtClean="0">
                <a:solidFill>
                  <a:srgbClr val="800000"/>
                </a:solidFill>
                <a:latin typeface="Monotype Corsiva" pitchFamily="66" charset="0"/>
              </a:rPr>
              <a:t>А вслед за тем орлиными кругами</a:t>
            </a:r>
            <a:br>
              <a:rPr lang="ru-RU" sz="3200" b="1" dirty="0" smtClean="0">
                <a:solidFill>
                  <a:srgbClr val="800000"/>
                </a:solidFill>
                <a:latin typeface="Monotype Corsiva" pitchFamily="66" charset="0"/>
              </a:rPr>
            </a:br>
            <a:r>
              <a:rPr lang="ru-RU" sz="3200" b="1" dirty="0" smtClean="0">
                <a:solidFill>
                  <a:srgbClr val="800000"/>
                </a:solidFill>
                <a:latin typeface="Monotype Corsiva" pitchFamily="66" charset="0"/>
              </a:rPr>
              <a:t>Уходит в синеву за облака…</a:t>
            </a:r>
            <a:endParaRPr lang="ru-RU" sz="3200" b="1" dirty="0">
              <a:solidFill>
                <a:srgbClr val="800000"/>
              </a:solidFill>
              <a:latin typeface="Monotype Corsiva"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28596" y="285728"/>
            <a:ext cx="8929750" cy="2831544"/>
          </a:xfrm>
          <a:prstGeom prst="rect">
            <a:avLst/>
          </a:prstGeom>
        </p:spPr>
        <p:txBody>
          <a:bodyPr wrap="square">
            <a:spAutoFit/>
          </a:bodyPr>
          <a:lstStyle/>
          <a:p>
            <a:r>
              <a:rPr lang="ru-RU" sz="2800" b="1" dirty="0" smtClean="0">
                <a:solidFill>
                  <a:srgbClr val="000066"/>
                </a:solidFill>
                <a:latin typeface="Aquarelle" pitchFamily="66" charset="-52"/>
              </a:rPr>
              <a:t>   Ч</a:t>
            </a:r>
            <a:r>
              <a:rPr lang="ru-RU" sz="2500" b="1" i="1" dirty="0" smtClean="0">
                <a:solidFill>
                  <a:srgbClr val="000066"/>
                </a:solidFill>
              </a:rPr>
              <a:t>арли Чаплин - американский и английский киноактёр, сценарист, композитор и кинорежиссёр, универсальный мастер кинематографа, создатель одного из самых знаменитых образов мирового кино - образа бродяжки Чарли, появившегося в короткометражных комедиях, поставленных на поток в 1910-е годы на киностудии </a:t>
            </a:r>
            <a:r>
              <a:rPr lang="ru-RU" sz="2500" b="1" i="1" dirty="0" err="1" smtClean="0">
                <a:solidFill>
                  <a:srgbClr val="000066"/>
                </a:solidFill>
              </a:rPr>
              <a:t>Кистоуна</a:t>
            </a:r>
            <a:r>
              <a:rPr lang="ru-RU" sz="2500" b="1" i="1" dirty="0" smtClean="0">
                <a:solidFill>
                  <a:srgbClr val="000066"/>
                </a:solidFill>
              </a:rPr>
              <a:t>.</a:t>
            </a:r>
            <a:endParaRPr lang="ru-RU" sz="2500" b="1" i="1" dirty="0">
              <a:solidFill>
                <a:srgbClr val="000066"/>
              </a:solidFill>
            </a:endParaRPr>
          </a:p>
        </p:txBody>
      </p:sp>
      <p:pic>
        <p:nvPicPr>
          <p:cNvPr id="8194" name="Picture 2" descr="D:\Мои документы\Мои рисунки\1368105664_charli-chaplin.jpg"/>
          <p:cNvPicPr>
            <a:picLocks noChangeAspect="1" noChangeArrowheads="1"/>
          </p:cNvPicPr>
          <p:nvPr/>
        </p:nvPicPr>
        <p:blipFill>
          <a:blip r:embed="rId3"/>
          <a:srcRect/>
          <a:stretch>
            <a:fillRect/>
          </a:stretch>
        </p:blipFill>
        <p:spPr bwMode="auto">
          <a:xfrm>
            <a:off x="1857356" y="3143248"/>
            <a:ext cx="5500725" cy="342902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18" name="Picture 2" descr="D:\Мои документы\Мои рисунки\Чарли_Чаплин_Огни_большого_города-5.jpg"/>
          <p:cNvPicPr>
            <a:picLocks noChangeAspect="1" noChangeArrowheads="1"/>
          </p:cNvPicPr>
          <p:nvPr/>
        </p:nvPicPr>
        <p:blipFill>
          <a:blip r:embed="rId3"/>
          <a:srcRect/>
          <a:stretch>
            <a:fillRect/>
          </a:stretch>
        </p:blipFill>
        <p:spPr bwMode="auto">
          <a:xfrm>
            <a:off x="714348" y="857232"/>
            <a:ext cx="7715304" cy="514353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9" name="Picture 3" descr="D:\Мои документы\Мои рисунки\1 5Mnv24oPc5S0MElG_mkstA.jpeg"/>
          <p:cNvPicPr>
            <a:picLocks noChangeAspect="1" noChangeArrowheads="1"/>
          </p:cNvPicPr>
          <p:nvPr/>
        </p:nvPicPr>
        <p:blipFill>
          <a:blip r:embed="rId3"/>
          <a:srcRect/>
          <a:stretch>
            <a:fillRect/>
          </a:stretch>
        </p:blipFill>
        <p:spPr bwMode="auto">
          <a:xfrm>
            <a:off x="785786" y="928670"/>
            <a:ext cx="7572428" cy="492922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401080" cy="5857916"/>
          </a:xfrm>
        </p:spPr>
        <p:txBody>
          <a:bodyPr>
            <a:normAutofit fontScale="90000"/>
          </a:bodyPr>
          <a:lstStyle/>
          <a:p>
            <a:pPr algn="l"/>
            <a:r>
              <a:rPr lang="ru-RU" sz="2500" b="1" i="1" dirty="0" smtClean="0">
                <a:solidFill>
                  <a:srgbClr val="000066"/>
                </a:solidFill>
              </a:rPr>
              <a:t>    «</a:t>
            </a:r>
            <a:r>
              <a:rPr lang="ru-RU" sz="3100" b="1" dirty="0" smtClean="0">
                <a:solidFill>
                  <a:srgbClr val="000066"/>
                </a:solidFill>
                <a:latin typeface="Aquarelle" pitchFamily="66" charset="-52"/>
              </a:rPr>
              <a:t>Г</a:t>
            </a:r>
            <a:r>
              <a:rPr lang="ru-RU" sz="2800" b="1" i="1" dirty="0" smtClean="0">
                <a:solidFill>
                  <a:srgbClr val="000066"/>
                </a:solidFill>
              </a:rPr>
              <a:t>лавная черта маленького человека, созданного </a:t>
            </a:r>
            <a:r>
              <a:rPr lang="ru-RU" sz="2800" b="1" i="1" dirty="0" err="1" smtClean="0">
                <a:solidFill>
                  <a:srgbClr val="000066"/>
                </a:solidFill>
              </a:rPr>
              <a:t>Чаплиным</a:t>
            </a:r>
            <a:r>
              <a:rPr lang="ru-RU" sz="2800" b="1" i="1" dirty="0" smtClean="0">
                <a:solidFill>
                  <a:srgbClr val="000066"/>
                </a:solidFill>
              </a:rPr>
              <a:t>, - это стремление к счастью, а счастье для него связано с добром. Ему обязательно нужно отдать единственную черствую корку хлеба кому-то еще более слабому, чем он. Ему обязательно нужно полюбить кого-то простой и нелепой любовью. Устроить чье-то счастье, и в этом устроенном счастье получить и свое крохотное место. Счастье – это любовь к нищему подкидышу, возможность вернуть зрение слепой, желание вернуть разумную жизнь трудовому человечеству. За этим счастьем шагает по большим дорогам жизни, поднимая пыль своими нелепыми башмаками, маленький человек…»</a:t>
            </a:r>
            <a:br>
              <a:rPr lang="ru-RU" sz="2800" b="1" i="1" dirty="0" smtClean="0">
                <a:solidFill>
                  <a:srgbClr val="000066"/>
                </a:solidFill>
              </a:rPr>
            </a:br>
            <a:r>
              <a:rPr lang="ru-RU" sz="2800" b="1" i="1" dirty="0" smtClean="0">
                <a:solidFill>
                  <a:srgbClr val="000066"/>
                </a:solidFill>
              </a:rPr>
              <a:t>                               Григорий Козинцев, режиссер, сценарист.</a:t>
            </a:r>
            <a:endParaRPr lang="ru-RU" sz="2500" b="1" i="1" dirty="0">
              <a:solidFill>
                <a:srgbClr val="000066"/>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00562" y="785794"/>
            <a:ext cx="4643438" cy="1571636"/>
          </a:xfrm>
        </p:spPr>
        <p:txBody>
          <a:bodyPr>
            <a:noAutofit/>
          </a:bodyPr>
          <a:lstStyle/>
          <a:p>
            <a:pPr algn="l"/>
            <a:r>
              <a:rPr lang="ru-RU" sz="1600" b="1" dirty="0" smtClean="0">
                <a:latin typeface="Arial" pitchFamily="34" charset="0"/>
                <a:cs typeface="Arial" pitchFamily="34" charset="0"/>
              </a:rPr>
              <a:t>85.334(4Беи)</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Е701</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Николай Еременко. А свет не погас... [Текст] : очерки, монологи, воспоминания / [сост. Леонид </a:t>
            </a:r>
            <a:r>
              <a:rPr lang="ru-RU" sz="1600" b="1" dirty="0" err="1" smtClean="0">
                <a:latin typeface="Arial" pitchFamily="34" charset="0"/>
                <a:cs typeface="Arial" pitchFamily="34" charset="0"/>
              </a:rPr>
              <a:t>Екель</a:t>
            </a:r>
            <a:r>
              <a:rPr lang="ru-RU" sz="1600" b="1" dirty="0" smtClean="0">
                <a:latin typeface="Arial" pitchFamily="34" charset="0"/>
                <a:cs typeface="Arial" pitchFamily="34" charset="0"/>
              </a:rPr>
              <a:t>]. - Минск : </a:t>
            </a:r>
            <a:r>
              <a:rPr lang="ru-RU" sz="1600" b="1" dirty="0" err="1" smtClean="0">
                <a:latin typeface="Arial" pitchFamily="34" charset="0"/>
                <a:cs typeface="Arial" pitchFamily="34" charset="0"/>
              </a:rPr>
              <a:t>Мастацкая</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літаратура</a:t>
            </a:r>
            <a:r>
              <a:rPr lang="ru-RU" sz="1600" b="1" dirty="0" smtClean="0">
                <a:latin typeface="Arial" pitchFamily="34" charset="0"/>
                <a:cs typeface="Arial" pitchFamily="34" charset="0"/>
              </a:rPr>
              <a:t>, 2006. - 254, [1] с. : ил. - (Жизнь знаменитых людей Беларуси : ЖЗЛБ</a:t>
            </a:r>
            <a:r>
              <a:rPr lang="en-US" sz="1600" b="1" dirty="0" smtClean="0">
                <a:latin typeface="Arial" pitchFamily="34" charset="0"/>
                <a:cs typeface="Arial" pitchFamily="34" charset="0"/>
              </a:rPr>
              <a:t>)</a:t>
            </a:r>
            <a:r>
              <a:rPr lang="ru-RU" sz="1600" b="1" dirty="0" smtClean="0">
                <a:latin typeface="Arial" pitchFamily="34" charset="0"/>
                <a:cs typeface="Arial" pitchFamily="34" charset="0"/>
              </a:rPr>
              <a:t>.</a:t>
            </a:r>
            <a:br>
              <a:rPr lang="ru-RU" sz="1600" b="1" dirty="0" smtClean="0">
                <a:latin typeface="Arial" pitchFamily="34" charset="0"/>
                <a:cs typeface="Arial" pitchFamily="34" charset="0"/>
              </a:rPr>
            </a:br>
            <a:endParaRPr lang="ru-RU" sz="1600" b="1" dirty="0">
              <a:latin typeface="Arial" pitchFamily="34" charset="0"/>
              <a:cs typeface="Arial" pitchFamily="34" charset="0"/>
            </a:endParaRPr>
          </a:p>
        </p:txBody>
      </p:sp>
      <p:sp>
        <p:nvSpPr>
          <p:cNvPr id="6" name="Подзаголовок 5"/>
          <p:cNvSpPr>
            <a:spLocks noGrp="1"/>
          </p:cNvSpPr>
          <p:nvPr>
            <p:ph type="subTitle" idx="1"/>
          </p:nvPr>
        </p:nvSpPr>
        <p:spPr>
          <a:xfrm>
            <a:off x="4500562" y="2428868"/>
            <a:ext cx="4643438" cy="4143404"/>
          </a:xfrm>
        </p:spPr>
        <p:txBody>
          <a:bodyPr>
            <a:noAutofit/>
          </a:bodyPr>
          <a:lstStyle/>
          <a:p>
            <a:pPr algn="l"/>
            <a:r>
              <a:rPr lang="ru-RU" sz="1700" b="1" i="1" dirty="0" smtClean="0">
                <a:solidFill>
                  <a:schemeClr val="tx1"/>
                </a:solidFill>
              </a:rPr>
              <a:t>В книге рассказывается о жизненном и творческом пути народного артиста СССР, народного артиста Беларуси, лауреата Государственной премии Беларуси Николая Еременко.</a:t>
            </a:r>
          </a:p>
          <a:p>
            <a:pPr algn="l"/>
            <a:r>
              <a:rPr lang="ru-RU" sz="1700" b="1" i="1" dirty="0" smtClean="0">
                <a:solidFill>
                  <a:schemeClr val="tx1"/>
                </a:solidFill>
              </a:rPr>
              <a:t>«Яркая личность, лицо поколения, человек достоинства и поступка» — так называют артиста в своих воспоминаниях деятели искусств, коллеги, родные и друзья.</a:t>
            </a:r>
          </a:p>
          <a:p>
            <a:pPr algn="l"/>
            <a:r>
              <a:rPr lang="ru-RU" sz="1700" b="1" i="1" dirty="0" smtClean="0">
                <a:solidFill>
                  <a:schemeClr val="tx1"/>
                </a:solidFill>
              </a:rPr>
              <a:t>В «Монологах» сам Николай Еременко размышляет об истоках нравственности и духовности, об ответственности художника перед своим народом, о ролях и спектаклях, о проблемах театрального </a:t>
            </a:r>
            <a:r>
              <a:rPr lang="ru-RU" sz="1700" b="1" i="1" dirty="0" err="1" smtClean="0">
                <a:solidFill>
                  <a:schemeClr val="tx1"/>
                </a:solidFill>
              </a:rPr>
              <a:t>закулисья</a:t>
            </a:r>
            <a:r>
              <a:rPr lang="ru-RU" sz="1700" b="1" i="1" dirty="0" smtClean="0">
                <a:solidFill>
                  <a:schemeClr val="tx1"/>
                </a:solidFill>
              </a:rPr>
              <a:t>.</a:t>
            </a:r>
            <a:endParaRPr lang="ru-RU" sz="1700" b="1" i="1" dirty="0">
              <a:solidFill>
                <a:schemeClr val="tx1"/>
              </a:solidFill>
            </a:endParaRPr>
          </a:p>
        </p:txBody>
      </p:sp>
      <p:pic>
        <p:nvPicPr>
          <p:cNvPr id="5122" name="Picture 2" descr="\\172.16.0.2\public\Библиотека\Челпан\Обложки\10013.jpg"/>
          <p:cNvPicPr>
            <a:picLocks noChangeAspect="1" noChangeArrowheads="1"/>
          </p:cNvPicPr>
          <p:nvPr/>
        </p:nvPicPr>
        <p:blipFill>
          <a:blip r:embed="rId3" cstate="print">
            <a:lum bright="-10000" contrast="40000"/>
          </a:blip>
          <a:srcRect/>
          <a:stretch>
            <a:fillRect/>
          </a:stretch>
        </p:blipFill>
        <p:spPr bwMode="auto">
          <a:xfrm>
            <a:off x="428596" y="785794"/>
            <a:ext cx="3929090" cy="521497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8115328" cy="928694"/>
          </a:xfrm>
        </p:spPr>
        <p:txBody>
          <a:bodyPr>
            <a:normAutofit/>
          </a:bodyPr>
          <a:lstStyle/>
          <a:p>
            <a:pPr algn="l"/>
            <a:r>
              <a:rPr lang="ru-RU" sz="2800" b="1" dirty="0" smtClean="0">
                <a:latin typeface="Aquarelle" pitchFamily="66" charset="-52"/>
              </a:rPr>
              <a:t>   </a:t>
            </a:r>
            <a:r>
              <a:rPr lang="ru-RU" sz="2800" b="1" dirty="0" smtClean="0">
                <a:solidFill>
                  <a:srgbClr val="000066"/>
                </a:solidFill>
                <a:latin typeface="Aquarelle" pitchFamily="66" charset="-52"/>
              </a:rPr>
              <a:t>Н</a:t>
            </a:r>
            <a:r>
              <a:rPr lang="ru-RU" sz="2500" b="1" i="1" dirty="0" smtClean="0">
                <a:solidFill>
                  <a:srgbClr val="000066"/>
                </a:solidFill>
              </a:rPr>
              <a:t>иколай Ерёменко – белорусский советский актер театра и кино. Народный артист СССР.</a:t>
            </a:r>
            <a:endParaRPr lang="ru-RU" sz="2500" b="1" i="1" dirty="0">
              <a:solidFill>
                <a:srgbClr val="000066"/>
              </a:solidFill>
            </a:endParaRPr>
          </a:p>
        </p:txBody>
      </p:sp>
      <p:pic>
        <p:nvPicPr>
          <p:cNvPr id="12290" name="Picture 2" descr="D:\Мои документы\Мои рисунки\3_f5ef428ff42ed6c62a0e7de24c2c3a02.jpg"/>
          <p:cNvPicPr>
            <a:picLocks noChangeAspect="1" noChangeArrowheads="1"/>
          </p:cNvPicPr>
          <p:nvPr/>
        </p:nvPicPr>
        <p:blipFill>
          <a:blip r:embed="rId3"/>
          <a:srcRect/>
          <a:stretch>
            <a:fillRect/>
          </a:stretch>
        </p:blipFill>
        <p:spPr bwMode="auto">
          <a:xfrm>
            <a:off x="1214414" y="1571612"/>
            <a:ext cx="6786610" cy="478634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314" name="Picture 2" descr="D:\Мои документы\Мои рисунки\124291.jpg"/>
          <p:cNvPicPr>
            <a:picLocks noChangeAspect="1" noChangeArrowheads="1"/>
          </p:cNvPicPr>
          <p:nvPr/>
        </p:nvPicPr>
        <p:blipFill>
          <a:blip r:embed="rId3"/>
          <a:srcRect/>
          <a:stretch>
            <a:fillRect/>
          </a:stretch>
        </p:blipFill>
        <p:spPr bwMode="auto">
          <a:xfrm>
            <a:off x="1000100" y="1000108"/>
            <a:ext cx="7143800" cy="485778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descr="D:\Мои документы\Мои рисунки\165988.jpg"/>
          <p:cNvPicPr>
            <a:picLocks noChangeAspect="1" noChangeArrowheads="1"/>
          </p:cNvPicPr>
          <p:nvPr/>
        </p:nvPicPr>
        <p:blipFill>
          <a:blip r:embed="rId3"/>
          <a:srcRect/>
          <a:stretch>
            <a:fillRect/>
          </a:stretch>
        </p:blipFill>
        <p:spPr bwMode="auto">
          <a:xfrm>
            <a:off x="1295400" y="990600"/>
            <a:ext cx="6553200" cy="48768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8115328" cy="5786478"/>
          </a:xfrm>
        </p:spPr>
        <p:txBody>
          <a:bodyPr>
            <a:normAutofit fontScale="90000"/>
          </a:bodyPr>
          <a:lstStyle/>
          <a:p>
            <a:pPr algn="l"/>
            <a:r>
              <a:rPr lang="ru-RU" sz="2500" b="1" i="1" dirty="0" smtClean="0">
                <a:solidFill>
                  <a:srgbClr val="000066"/>
                </a:solidFill>
              </a:rPr>
              <a:t>   «</a:t>
            </a:r>
            <a:r>
              <a:rPr lang="ru-RU" sz="3100" b="1" dirty="0" smtClean="0">
                <a:solidFill>
                  <a:srgbClr val="000066"/>
                </a:solidFill>
                <a:latin typeface="Aquarelle" pitchFamily="66" charset="-52"/>
              </a:rPr>
              <a:t>Г</a:t>
            </a:r>
            <a:r>
              <a:rPr lang="ru-RU" sz="2500" b="1" i="1" dirty="0" smtClean="0">
                <a:solidFill>
                  <a:srgbClr val="000066"/>
                </a:solidFill>
              </a:rPr>
              <a:t>оворят, если кого-то понимаешь, становишься равным ему. Мне казалось, что малейшее движение души этого необыкновенного человека я мог бы переложить на слова. Но быть ему равным?! Николая Еременко я воспринимал как заоблачную вершину горы. А я стоял лишь у ее подножия. Николай Николаевич вошел в мою судьбу, как большой, красивый, сверкающий огнями корабль входит в маленькую гавань. Я бесконечно благодарен судьбе, которая послала мне не одно близкое духовное общение с Николаем Николаевичем Еременко. Каждая встреча с ним, каждая беседа были для меня бесценным даром. И этот дар не лежит неприкосновенным в запасниках моей души. Он живет во мне. Он зовет к действию. Он определяет мою жизненную позицию.»</a:t>
            </a:r>
            <a:br>
              <a:rPr lang="ru-RU" sz="2500" b="1" i="1" dirty="0" smtClean="0">
                <a:solidFill>
                  <a:srgbClr val="000066"/>
                </a:solidFill>
              </a:rPr>
            </a:br>
            <a:r>
              <a:rPr lang="ru-RU" sz="2500" b="1" i="1" dirty="0" smtClean="0">
                <a:solidFill>
                  <a:srgbClr val="000066"/>
                </a:solidFill>
              </a:rPr>
              <a:t>                                         Леонид </a:t>
            </a:r>
            <a:r>
              <a:rPr lang="ru-RU" sz="2500" b="1" i="1" dirty="0" err="1" smtClean="0">
                <a:solidFill>
                  <a:srgbClr val="000066"/>
                </a:solidFill>
              </a:rPr>
              <a:t>Екель</a:t>
            </a:r>
            <a:r>
              <a:rPr lang="ru-RU" sz="2500" b="1" i="1" dirty="0" smtClean="0">
                <a:solidFill>
                  <a:srgbClr val="000066"/>
                </a:solidFill>
              </a:rPr>
              <a:t>, журналист, публицист.</a:t>
            </a:r>
            <a:endParaRPr lang="ru-RU" sz="2500" b="1" i="1" dirty="0">
              <a:solidFill>
                <a:srgbClr val="000066"/>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43438" y="0"/>
            <a:ext cx="4500562" cy="2357430"/>
          </a:xfrm>
        </p:spPr>
        <p:txBody>
          <a:bodyPr>
            <a:normAutofit/>
          </a:bodyPr>
          <a:lstStyle/>
          <a:p>
            <a:pPr algn="l"/>
            <a:r>
              <a:rPr lang="ru-RU" sz="1600" b="1" dirty="0" smtClean="0">
                <a:latin typeface="Arial" pitchFamily="34" charset="0"/>
                <a:cs typeface="Arial" pitchFamily="34" charset="0"/>
              </a:rPr>
              <a:t>85.334.3(2)7</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М641</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Андрей Миронов [Текст] : сборник / ред.-сост. Б. М. </a:t>
            </a:r>
            <a:r>
              <a:rPr lang="ru-RU" sz="1600" b="1" dirty="0" err="1" smtClean="0">
                <a:latin typeface="Arial" pitchFamily="34" charset="0"/>
                <a:cs typeface="Arial" pitchFamily="34" charset="0"/>
              </a:rPr>
              <a:t>Поюровский</a:t>
            </a:r>
            <a:r>
              <a:rPr lang="ru-RU" sz="1600" b="1" dirty="0" smtClean="0">
                <a:latin typeface="Arial" pitchFamily="34" charset="0"/>
                <a:cs typeface="Arial" pitchFamily="34" charset="0"/>
              </a:rPr>
              <a:t>. - Москва : Искусство, 1991. - 382 с. : </a:t>
            </a:r>
            <a:r>
              <a:rPr lang="ru-RU" sz="1600" b="1" dirty="0" err="1" smtClean="0">
                <a:latin typeface="Arial" pitchFamily="34" charset="0"/>
                <a:cs typeface="Arial" pitchFamily="34" charset="0"/>
              </a:rPr>
              <a:t>портр</a:t>
            </a:r>
            <a:r>
              <a:rPr lang="ru-RU" sz="1600" b="1" dirty="0" smtClean="0">
                <a:latin typeface="Arial" pitchFamily="34" charset="0"/>
                <a:cs typeface="Arial" pitchFamily="34" charset="0"/>
              </a:rPr>
              <a:t>., фот.</a:t>
            </a:r>
            <a:r>
              <a:rPr lang="ru-RU" sz="1600" dirty="0" smtClean="0"/>
              <a:t/>
            </a:r>
            <a:br>
              <a:rPr lang="ru-RU" sz="1600" dirty="0" smtClean="0"/>
            </a:br>
            <a:endParaRPr lang="ru-RU" sz="1600" b="1" dirty="0">
              <a:latin typeface="Arial" pitchFamily="34" charset="0"/>
              <a:cs typeface="Arial" pitchFamily="34" charset="0"/>
            </a:endParaRPr>
          </a:p>
        </p:txBody>
      </p:sp>
      <p:sp>
        <p:nvSpPr>
          <p:cNvPr id="4" name="Подзаголовок 3"/>
          <p:cNvSpPr>
            <a:spLocks noGrp="1"/>
          </p:cNvSpPr>
          <p:nvPr>
            <p:ph type="subTitle" idx="1"/>
          </p:nvPr>
        </p:nvSpPr>
        <p:spPr>
          <a:xfrm>
            <a:off x="4643438" y="1714488"/>
            <a:ext cx="4500562" cy="3714776"/>
          </a:xfrm>
        </p:spPr>
        <p:txBody>
          <a:bodyPr>
            <a:noAutofit/>
          </a:bodyPr>
          <a:lstStyle/>
          <a:p>
            <a:pPr algn="l"/>
            <a:r>
              <a:rPr lang="ru-RU" sz="1700" b="1" i="1" dirty="0" smtClean="0">
                <a:solidFill>
                  <a:schemeClr val="tx1"/>
                </a:solidFill>
              </a:rPr>
              <a:t>В книгу вошли воспоминания об Андрее Миронове педагогов, друзей и родных, а также аналитические статьи о ролях, сыгранных им в Театре сатиры: </a:t>
            </a:r>
            <a:r>
              <a:rPr lang="ru-RU" sz="1700" b="1" i="1" dirty="0" err="1" smtClean="0">
                <a:solidFill>
                  <a:schemeClr val="tx1"/>
                </a:solidFill>
              </a:rPr>
              <a:t>Присыпкин</a:t>
            </a:r>
            <a:r>
              <a:rPr lang="ru-RU" sz="1700" b="1" i="1" dirty="0" smtClean="0">
                <a:solidFill>
                  <a:schemeClr val="tx1"/>
                </a:solidFill>
              </a:rPr>
              <a:t>, </a:t>
            </a:r>
            <a:r>
              <a:rPr lang="ru-RU" sz="1700" b="1" i="1" dirty="0" err="1" smtClean="0">
                <a:solidFill>
                  <a:schemeClr val="tx1"/>
                </a:solidFill>
              </a:rPr>
              <a:t>Велосипедкин</a:t>
            </a:r>
            <a:r>
              <a:rPr lang="ru-RU" sz="1700" b="1" i="1" dirty="0" smtClean="0">
                <a:solidFill>
                  <a:schemeClr val="tx1"/>
                </a:solidFill>
              </a:rPr>
              <a:t>, Баян («Клоп» и «Баян» Вл. Маяковского), Дон Жуан («Дон Жуан, или Любовь к геометрии» М. </a:t>
            </a:r>
            <a:r>
              <a:rPr lang="ru-RU" sz="1700" b="1" i="1" dirty="0" err="1" smtClean="0">
                <a:solidFill>
                  <a:schemeClr val="tx1"/>
                </a:solidFill>
              </a:rPr>
              <a:t>Фриша</a:t>
            </a:r>
            <a:r>
              <a:rPr lang="ru-RU" sz="1700" b="1" i="1" dirty="0" smtClean="0">
                <a:solidFill>
                  <a:schemeClr val="tx1"/>
                </a:solidFill>
              </a:rPr>
              <a:t>), </a:t>
            </a:r>
            <a:r>
              <a:rPr lang="ru-RU" sz="1700" b="1" i="1" dirty="0" err="1" smtClean="0">
                <a:solidFill>
                  <a:schemeClr val="tx1"/>
                </a:solidFill>
              </a:rPr>
              <a:t>Жадов</a:t>
            </a:r>
            <a:r>
              <a:rPr lang="ru-RU" sz="1700" b="1" i="1" dirty="0" smtClean="0">
                <a:solidFill>
                  <a:schemeClr val="tx1"/>
                </a:solidFill>
              </a:rPr>
              <a:t> («Доходное место» А. Н. Островского), Фигаро («Безумный день, или Женитьба Фигаро» П. Бомарше), Хлестаков («Ревизор» Н. В. Гоголя), Чацкий («Горе от ума» А. С. </a:t>
            </a:r>
            <a:r>
              <a:rPr lang="ru-RU" sz="1700" b="1" i="1" dirty="0" err="1" smtClean="0">
                <a:solidFill>
                  <a:schemeClr val="tx1"/>
                </a:solidFill>
              </a:rPr>
              <a:t>Грибоедова</a:t>
            </a:r>
            <a:r>
              <a:rPr lang="ru-RU" sz="1700" b="1" i="1" dirty="0" smtClean="0">
                <a:solidFill>
                  <a:schemeClr val="tx1"/>
                </a:solidFill>
              </a:rPr>
              <a:t>), Лопахин («Вишневый сад» А. П. Чехова), </a:t>
            </a:r>
            <a:r>
              <a:rPr lang="ru-RU" sz="1700" b="1" i="1" dirty="0" err="1" smtClean="0">
                <a:solidFill>
                  <a:schemeClr val="tx1"/>
                </a:solidFill>
              </a:rPr>
              <a:t>Клаверов</a:t>
            </a:r>
            <a:r>
              <a:rPr lang="ru-RU" sz="1700" b="1" i="1" dirty="0" smtClean="0">
                <a:solidFill>
                  <a:schemeClr val="tx1"/>
                </a:solidFill>
              </a:rPr>
              <a:t> («Тени» М. Е. Салтыкова-Щедрина), — а также в кино и на телевидении и некоторые его интервью. Издание снабжено хроникой жизни артиста и библиографией работ, посвященных его деятельности.</a:t>
            </a:r>
          </a:p>
          <a:p>
            <a:pPr algn="l"/>
            <a:endParaRPr lang="ru-RU" sz="1600" b="1" i="1" dirty="0">
              <a:solidFill>
                <a:schemeClr val="tx1"/>
              </a:solidFill>
            </a:endParaRPr>
          </a:p>
        </p:txBody>
      </p:sp>
      <p:pic>
        <p:nvPicPr>
          <p:cNvPr id="6146" name="Picture 2" descr="\\172.16.0.2\public\Библиотека\Челпан\Обложки\10011.jpg"/>
          <p:cNvPicPr>
            <a:picLocks noChangeAspect="1" noChangeArrowheads="1"/>
          </p:cNvPicPr>
          <p:nvPr/>
        </p:nvPicPr>
        <p:blipFill>
          <a:blip r:embed="rId3" cstate="print">
            <a:lum bright="-10000" contrast="30000"/>
          </a:blip>
          <a:srcRect/>
          <a:stretch>
            <a:fillRect/>
          </a:stretch>
        </p:blipFill>
        <p:spPr bwMode="auto">
          <a:xfrm>
            <a:off x="357158" y="857232"/>
            <a:ext cx="4071966" cy="514353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0" b="-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14356"/>
            <a:ext cx="8429684" cy="5286412"/>
          </a:xfrm>
        </p:spPr>
        <p:txBody>
          <a:bodyPr>
            <a:normAutofit fontScale="90000"/>
          </a:bodyPr>
          <a:lstStyle/>
          <a:p>
            <a:pPr marL="530225" indent="369888" algn="l">
              <a:lnSpc>
                <a:spcPts val="3200"/>
              </a:lnSpc>
            </a:pPr>
            <a:r>
              <a:rPr lang="en-US" sz="1800" b="1" i="1" dirty="0" smtClean="0">
                <a:solidFill>
                  <a:srgbClr val="800000"/>
                </a:solidFill>
              </a:rPr>
              <a:t>	</a:t>
            </a:r>
            <a:r>
              <a:rPr lang="ru-RU" sz="3600" b="1" dirty="0" smtClean="0">
                <a:solidFill>
                  <a:srgbClr val="800000"/>
                </a:solidFill>
                <a:latin typeface="Aquarelle" pitchFamily="66" charset="-52"/>
              </a:rPr>
              <a:t>Л</a:t>
            </a:r>
            <a:r>
              <a:rPr lang="ru-RU" sz="2700" b="1" i="1" dirty="0" smtClean="0">
                <a:solidFill>
                  <a:srgbClr val="800000"/>
                </a:solidFill>
              </a:rPr>
              <a:t>юдей без дара не бывает. Потому что сама жизнь - это священный дар. Дар артиста - не просто способность жить на сцене жизнью других людей, а уметь наделять злого человечным, увидеть в окружающем мире больше красивого, чем дурного и уродливого… Создание самого себя - это великий труд. И продолжается он до последнего часа жизни. Но для этого необходимо одно условие: умение созидать для людей. И тогда сохранятся и молодость, и очарование миром, и дар восхищаться, когда соприкасаешься с добром и красотой. Великие артисты, великие люди, великие профессионалы. И это всё о них…</a:t>
            </a:r>
            <a:r>
              <a:rPr lang="ru-RU" sz="2400" b="1" i="1" dirty="0" smtClean="0">
                <a:solidFill>
                  <a:srgbClr val="800000"/>
                </a:solidFill>
              </a:rPr>
              <a:t/>
            </a:r>
            <a:br>
              <a:rPr lang="ru-RU" sz="2400" b="1" i="1" dirty="0" smtClean="0">
                <a:solidFill>
                  <a:srgbClr val="800000"/>
                </a:solidFill>
              </a:rPr>
            </a:br>
            <a:endParaRPr lang="ru-RU" sz="2400" b="1" i="1" dirty="0">
              <a:solidFill>
                <a:srgbClr val="8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71570"/>
          </a:xfrm>
        </p:spPr>
        <p:txBody>
          <a:bodyPr>
            <a:normAutofit/>
          </a:bodyPr>
          <a:lstStyle/>
          <a:p>
            <a:r>
              <a:rPr lang="ru-RU" sz="2800" b="1" dirty="0" smtClean="0">
                <a:solidFill>
                  <a:srgbClr val="000066"/>
                </a:solidFill>
                <a:latin typeface="Aquarelle" pitchFamily="66" charset="-52"/>
              </a:rPr>
              <a:t>А</a:t>
            </a:r>
            <a:r>
              <a:rPr lang="ru-RU" sz="2500" b="1" i="1" dirty="0" smtClean="0">
                <a:solidFill>
                  <a:srgbClr val="000066"/>
                </a:solidFill>
              </a:rPr>
              <a:t>ндрей Миронов - советский актёр театра и кино, артист эстрады. Народный артист РСФСР. </a:t>
            </a:r>
            <a:endParaRPr lang="ru-RU" sz="2500" b="1" i="1" dirty="0">
              <a:solidFill>
                <a:srgbClr val="000066"/>
              </a:solidFill>
            </a:endParaRPr>
          </a:p>
        </p:txBody>
      </p:sp>
      <p:pic>
        <p:nvPicPr>
          <p:cNvPr id="1026" name="Picture 2" descr="D:\Мои документы\Мои рисунки\45.jpg"/>
          <p:cNvPicPr>
            <a:picLocks noChangeAspect="1" noChangeArrowheads="1"/>
          </p:cNvPicPr>
          <p:nvPr/>
        </p:nvPicPr>
        <p:blipFill>
          <a:blip r:embed="rId3"/>
          <a:srcRect/>
          <a:stretch>
            <a:fillRect/>
          </a:stretch>
        </p:blipFill>
        <p:spPr bwMode="auto">
          <a:xfrm>
            <a:off x="762000" y="1643050"/>
            <a:ext cx="7620000" cy="428628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D:\Мои документы\Мои рисунки\5157431.jpg"/>
          <p:cNvPicPr>
            <a:picLocks noChangeAspect="1" noChangeArrowheads="1"/>
          </p:cNvPicPr>
          <p:nvPr/>
        </p:nvPicPr>
        <p:blipFill>
          <a:blip r:embed="rId3"/>
          <a:srcRect/>
          <a:stretch>
            <a:fillRect/>
          </a:stretch>
        </p:blipFill>
        <p:spPr bwMode="auto">
          <a:xfrm>
            <a:off x="1142976" y="785794"/>
            <a:ext cx="6858048" cy="514353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D:\Мои документы\Мои рисунки\36551.jpg"/>
          <p:cNvPicPr>
            <a:picLocks noChangeAspect="1" noChangeArrowheads="1"/>
          </p:cNvPicPr>
          <p:nvPr/>
        </p:nvPicPr>
        <p:blipFill>
          <a:blip r:embed="rId3"/>
          <a:srcRect/>
          <a:stretch>
            <a:fillRect/>
          </a:stretch>
        </p:blipFill>
        <p:spPr bwMode="auto">
          <a:xfrm>
            <a:off x="1071538" y="928670"/>
            <a:ext cx="6929486" cy="497681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285860"/>
            <a:ext cx="8358246" cy="4071966"/>
          </a:xfrm>
        </p:spPr>
        <p:txBody>
          <a:bodyPr>
            <a:normAutofit fontScale="90000"/>
          </a:bodyPr>
          <a:lstStyle/>
          <a:p>
            <a:pPr algn="l"/>
            <a:r>
              <a:rPr lang="ru-RU" sz="2500" b="1" i="1" dirty="0" smtClean="0"/>
              <a:t>   </a:t>
            </a:r>
            <a:r>
              <a:rPr lang="ru-RU" sz="2500" b="1" i="1" dirty="0" smtClean="0">
                <a:solidFill>
                  <a:srgbClr val="000066"/>
                </a:solidFill>
              </a:rPr>
              <a:t>«</a:t>
            </a:r>
            <a:r>
              <a:rPr lang="ru-RU" sz="3100" b="1" dirty="0" smtClean="0">
                <a:solidFill>
                  <a:srgbClr val="000066"/>
                </a:solidFill>
                <a:latin typeface="Aquarelle" pitchFamily="66" charset="-52"/>
              </a:rPr>
              <a:t>Я</a:t>
            </a:r>
            <a:r>
              <a:rPr lang="ru-RU" sz="2500" b="1" i="1" dirty="0" smtClean="0">
                <a:solidFill>
                  <a:srgbClr val="000066"/>
                </a:solidFill>
              </a:rPr>
              <a:t> </a:t>
            </a:r>
            <a:r>
              <a:rPr lang="ru-RU" sz="2800" b="1" i="1" dirty="0" smtClean="0">
                <a:solidFill>
                  <a:srgbClr val="000066"/>
                </a:solidFill>
              </a:rPr>
              <a:t>любил его добрые шутки, его розыгрыши. Они всегда поднимали настроение, заряжали энергией. В Андрее я любил все – его талант, его обычные человеческие повадки, походку, манеру говорить, смеяться. И вот, что интересно: в жизни он был не очень ловким, ходил несколько по-утиному, широко расставляя ноги. Но выйдя на сцену, становился элегантным, легко двигался, великолепно танцевал. Он подолгу репетировал танец. Но импровизация была его стихией. Андрей был для меня </a:t>
            </a:r>
            <a:r>
              <a:rPr lang="ru-RU" sz="2800" b="1" i="1" dirty="0" err="1" smtClean="0">
                <a:solidFill>
                  <a:srgbClr val="000066"/>
                </a:solidFill>
              </a:rPr>
              <a:t>Жераром</a:t>
            </a:r>
            <a:r>
              <a:rPr lang="ru-RU" sz="2800" b="1" i="1" dirty="0" smtClean="0">
                <a:solidFill>
                  <a:srgbClr val="000066"/>
                </a:solidFill>
              </a:rPr>
              <a:t> </a:t>
            </a:r>
            <a:r>
              <a:rPr lang="ru-RU" sz="2800" b="1" i="1" dirty="0" err="1" smtClean="0">
                <a:solidFill>
                  <a:srgbClr val="000066"/>
                </a:solidFill>
              </a:rPr>
              <a:t>Филипом</a:t>
            </a:r>
            <a:r>
              <a:rPr lang="ru-RU" sz="2800" b="1" i="1" dirty="0" smtClean="0">
                <a:solidFill>
                  <a:srgbClr val="000066"/>
                </a:solidFill>
              </a:rPr>
              <a:t> нашего театра и кинематографа, красивым, изящным, обаятельным, все умеющим, неизменно притягивающим к себе всеобщее внимание.»</a:t>
            </a:r>
            <a:br>
              <a:rPr lang="ru-RU" sz="2800" b="1" i="1" dirty="0" smtClean="0">
                <a:solidFill>
                  <a:srgbClr val="000066"/>
                </a:solidFill>
              </a:rPr>
            </a:br>
            <a:r>
              <a:rPr lang="ru-RU" sz="2800" b="1" i="1" dirty="0" smtClean="0">
                <a:solidFill>
                  <a:srgbClr val="000066"/>
                </a:solidFill>
              </a:rPr>
              <a:t>                                   Юрий </a:t>
            </a:r>
            <a:r>
              <a:rPr lang="ru-RU" sz="2800" b="1" i="1" dirty="0" err="1" smtClean="0">
                <a:solidFill>
                  <a:srgbClr val="000066"/>
                </a:solidFill>
              </a:rPr>
              <a:t>Темирканов</a:t>
            </a:r>
            <a:r>
              <a:rPr lang="ru-RU" sz="2800" b="1" i="1" dirty="0" smtClean="0">
                <a:solidFill>
                  <a:srgbClr val="000066"/>
                </a:solidFill>
              </a:rPr>
              <a:t>, дирижер, педагог</a:t>
            </a:r>
            <a:endParaRPr lang="ru-RU" sz="2800" b="1" i="1" dirty="0">
              <a:solidFill>
                <a:srgbClr val="000066"/>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57686" y="500042"/>
            <a:ext cx="4786314" cy="1214445"/>
          </a:xfrm>
        </p:spPr>
        <p:txBody>
          <a:bodyPr>
            <a:noAutofit/>
          </a:bodyPr>
          <a:lstStyle/>
          <a:p>
            <a:pPr algn="l"/>
            <a:r>
              <a:rPr lang="ru-RU" sz="1600" b="1" dirty="0" smtClean="0">
                <a:latin typeface="Arial" pitchFamily="34" charset="0"/>
                <a:cs typeface="Arial" pitchFamily="34" charset="0"/>
              </a:rPr>
              <a:t>85.374(2)</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Л252</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Лариса [Текст] : книга о Ларисе </a:t>
            </a:r>
            <a:r>
              <a:rPr lang="ru-RU" sz="1600" b="1" dirty="0" err="1" smtClean="0">
                <a:latin typeface="Arial" pitchFamily="34" charset="0"/>
                <a:cs typeface="Arial" pitchFamily="34" charset="0"/>
              </a:rPr>
              <a:t>Шепитько</a:t>
            </a:r>
            <a:r>
              <a:rPr lang="ru-RU" sz="1600" b="1" dirty="0" smtClean="0">
                <a:latin typeface="Arial" pitchFamily="34" charset="0"/>
                <a:cs typeface="Arial" pitchFamily="34" charset="0"/>
              </a:rPr>
              <a:t> : воспоминания, выступления, интервью, киносценарий, статьи / сост. Э. Г. Климов. - Москва : Искусство, 1987. - 289 с. : фот.</a:t>
            </a:r>
            <a:br>
              <a:rPr lang="ru-RU" sz="1600" b="1" dirty="0" smtClean="0">
                <a:latin typeface="Arial" pitchFamily="34" charset="0"/>
                <a:cs typeface="Arial" pitchFamily="34" charset="0"/>
              </a:rPr>
            </a:br>
            <a:endParaRPr lang="ru-RU" sz="1600" b="1" dirty="0">
              <a:latin typeface="Arial" pitchFamily="34" charset="0"/>
              <a:cs typeface="Arial" pitchFamily="34" charset="0"/>
            </a:endParaRPr>
          </a:p>
        </p:txBody>
      </p:sp>
      <p:sp>
        <p:nvSpPr>
          <p:cNvPr id="4" name="Подзаголовок 3"/>
          <p:cNvSpPr>
            <a:spLocks noGrp="1"/>
          </p:cNvSpPr>
          <p:nvPr>
            <p:ph type="subTitle" idx="1"/>
          </p:nvPr>
        </p:nvSpPr>
        <p:spPr>
          <a:xfrm>
            <a:off x="4357686" y="1785926"/>
            <a:ext cx="4786314" cy="4500594"/>
          </a:xfrm>
        </p:spPr>
        <p:txBody>
          <a:bodyPr>
            <a:noAutofit/>
          </a:bodyPr>
          <a:lstStyle/>
          <a:p>
            <a:pPr algn="l"/>
            <a:r>
              <a:rPr lang="ru-RU" sz="1500" b="1" i="1" dirty="0" smtClean="0">
                <a:solidFill>
                  <a:schemeClr val="tx1"/>
                </a:solidFill>
              </a:rPr>
              <a:t>Эта книга посвящена творчеству Ларисы — Ларисы Ефимовны </a:t>
            </a:r>
            <a:r>
              <a:rPr lang="ru-RU" sz="1500" b="1" i="1" dirty="0" err="1" smtClean="0">
                <a:solidFill>
                  <a:schemeClr val="tx1"/>
                </a:solidFill>
              </a:rPr>
              <a:t>Шепитько</a:t>
            </a:r>
            <a:r>
              <a:rPr lang="ru-RU" sz="1500" b="1" i="1" dirty="0" smtClean="0">
                <a:solidFill>
                  <a:schemeClr val="tx1"/>
                </a:solidFill>
              </a:rPr>
              <a:t> (1938—1979), красивой, талантливой женщины, кинорежиссера, автора острых и ярких фильмов «Крылья», «Ты и я», «Восхождение».</a:t>
            </a:r>
          </a:p>
          <a:p>
            <a:pPr algn="l"/>
            <a:r>
              <a:rPr lang="ru-RU" sz="1500" b="1" i="1" dirty="0" smtClean="0">
                <a:solidFill>
                  <a:schemeClr val="tx1"/>
                </a:solidFill>
              </a:rPr>
              <a:t>Книга, которую читатель держит в руках, представляет собой коллективный портрет Ларисы </a:t>
            </a:r>
            <a:r>
              <a:rPr lang="ru-RU" sz="1500" b="1" i="1" dirty="0" err="1" smtClean="0">
                <a:solidFill>
                  <a:schemeClr val="tx1"/>
                </a:solidFill>
              </a:rPr>
              <a:t>Шепитько</a:t>
            </a:r>
            <a:r>
              <a:rPr lang="ru-RU" sz="1500" b="1" i="1" dirty="0" smtClean="0">
                <a:solidFill>
                  <a:schemeClr val="tx1"/>
                </a:solidFill>
              </a:rPr>
              <a:t>, оценку всему ею сделанному, произведенную по прошествии времени. Авторы этого портрета — люди, хорошо знавшие Ларису, встречавшиеся с ней в разные периоды жизни,</a:t>
            </a:r>
          </a:p>
          <a:p>
            <a:pPr algn="l"/>
            <a:r>
              <a:rPr lang="ru-RU" sz="1500" b="1" i="1" dirty="0" smtClean="0">
                <a:solidFill>
                  <a:schemeClr val="tx1"/>
                </a:solidFill>
              </a:rPr>
              <a:t>и люди, интересовавшиеся ее фильмами. Писатели Василь Быков, Валентин Распутин, </a:t>
            </a:r>
            <a:r>
              <a:rPr lang="ru-RU" sz="1500" b="1" i="1" dirty="0" err="1" smtClean="0">
                <a:solidFill>
                  <a:schemeClr val="tx1"/>
                </a:solidFill>
              </a:rPr>
              <a:t>Чингиз</a:t>
            </a:r>
            <a:r>
              <a:rPr lang="ru-RU" sz="1500" b="1" i="1" dirty="0" smtClean="0">
                <a:solidFill>
                  <a:schemeClr val="tx1"/>
                </a:solidFill>
              </a:rPr>
              <a:t> Айтматов, Алесь Адамович, кинорежиссеры Элем Климов, Сергей Герасимов, </a:t>
            </a:r>
            <a:r>
              <a:rPr lang="ru-RU" sz="1500" b="1" i="1" dirty="0" err="1" smtClean="0">
                <a:solidFill>
                  <a:schemeClr val="tx1"/>
                </a:solidFill>
              </a:rPr>
              <a:t>Андраш</a:t>
            </a:r>
            <a:r>
              <a:rPr lang="ru-RU" sz="1500" b="1" i="1" dirty="0" smtClean="0">
                <a:solidFill>
                  <a:schemeClr val="tx1"/>
                </a:solidFill>
              </a:rPr>
              <a:t> Ковач, Вернер </a:t>
            </a:r>
            <a:r>
              <a:rPr lang="ru-RU" sz="1500" b="1" i="1" dirty="0" err="1" smtClean="0">
                <a:solidFill>
                  <a:schemeClr val="tx1"/>
                </a:solidFill>
              </a:rPr>
              <a:t>Херцог</a:t>
            </a:r>
            <a:r>
              <a:rPr lang="ru-RU" sz="1500" b="1" i="1" dirty="0" smtClean="0">
                <a:solidFill>
                  <a:schemeClr val="tx1"/>
                </a:solidFill>
              </a:rPr>
              <a:t>, Глеб Панфилов, актеры Владимир </a:t>
            </a:r>
            <a:r>
              <a:rPr lang="ru-RU" sz="1500" b="1" i="1" dirty="0" err="1" smtClean="0">
                <a:solidFill>
                  <a:schemeClr val="tx1"/>
                </a:solidFill>
              </a:rPr>
              <a:t>Гостюхин</a:t>
            </a:r>
            <a:r>
              <a:rPr lang="ru-RU" sz="1500" b="1" i="1" dirty="0" smtClean="0">
                <a:solidFill>
                  <a:schemeClr val="tx1"/>
                </a:solidFill>
              </a:rPr>
              <a:t>, Юрий Визбор, поэтесса Белла Ахмадулина, критики Виктор Демин, </a:t>
            </a:r>
            <a:r>
              <a:rPr lang="ru-RU" sz="1500" b="1" i="1" dirty="0" err="1" smtClean="0">
                <a:solidFill>
                  <a:schemeClr val="tx1"/>
                </a:solidFill>
              </a:rPr>
              <a:t>Армен</a:t>
            </a:r>
            <a:r>
              <a:rPr lang="ru-RU" sz="1500" b="1" i="1" dirty="0" smtClean="0">
                <a:solidFill>
                  <a:schemeClr val="tx1"/>
                </a:solidFill>
              </a:rPr>
              <a:t> Медведев, Георгий Капралов, Александр Липкое и другие вспоминают здесь о Ларисе, анализируют ее фильмы...</a:t>
            </a:r>
          </a:p>
          <a:p>
            <a:pPr algn="l"/>
            <a:r>
              <a:rPr lang="en-US" sz="1500" b="1" i="1" dirty="0" smtClean="0">
                <a:solidFill>
                  <a:schemeClr val="tx1"/>
                </a:solidFill>
              </a:rPr>
              <a:t> </a:t>
            </a:r>
            <a:endParaRPr lang="ru-RU" sz="1500" b="1" i="1" dirty="0" smtClean="0">
              <a:solidFill>
                <a:schemeClr val="tx1"/>
              </a:solidFill>
            </a:endParaRPr>
          </a:p>
          <a:p>
            <a:endParaRPr lang="ru-RU" sz="1500" dirty="0"/>
          </a:p>
        </p:txBody>
      </p:sp>
      <p:pic>
        <p:nvPicPr>
          <p:cNvPr id="7170" name="Picture 2" descr="\\172.16.0.2\public\Библиотека\Челпан\Обложки\10001.jpg"/>
          <p:cNvPicPr>
            <a:picLocks noChangeAspect="1" noChangeArrowheads="1"/>
          </p:cNvPicPr>
          <p:nvPr/>
        </p:nvPicPr>
        <p:blipFill>
          <a:blip r:embed="rId3" cstate="print">
            <a:lum bright="-10000" contrast="20000"/>
          </a:blip>
          <a:srcRect/>
          <a:stretch>
            <a:fillRect/>
          </a:stretch>
        </p:blipFill>
        <p:spPr bwMode="auto">
          <a:xfrm>
            <a:off x="428597" y="785794"/>
            <a:ext cx="3714775" cy="528641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266" name="Picture 2" descr="D:\Мои документы\Мои рисунки\larisa-shepitko-5419.jpg"/>
          <p:cNvPicPr>
            <a:picLocks noChangeAspect="1" noChangeArrowheads="1"/>
          </p:cNvPicPr>
          <p:nvPr/>
        </p:nvPicPr>
        <p:blipFill>
          <a:blip r:embed="rId3"/>
          <a:srcRect/>
          <a:stretch>
            <a:fillRect/>
          </a:stretch>
        </p:blipFill>
        <p:spPr bwMode="auto">
          <a:xfrm>
            <a:off x="500034" y="1928802"/>
            <a:ext cx="8143932" cy="3929090"/>
          </a:xfrm>
          <a:prstGeom prst="rect">
            <a:avLst/>
          </a:prstGeom>
          <a:ln>
            <a:noFill/>
          </a:ln>
          <a:effectLst>
            <a:outerShdw blurRad="190500" algn="tl" rotWithShape="0">
              <a:srgbClr val="000000">
                <a:alpha val="70000"/>
              </a:srgbClr>
            </a:outerShdw>
          </a:effectLst>
        </p:spPr>
      </p:pic>
      <p:sp>
        <p:nvSpPr>
          <p:cNvPr id="3" name="Прямоугольник 2"/>
          <p:cNvSpPr/>
          <p:nvPr/>
        </p:nvSpPr>
        <p:spPr>
          <a:xfrm>
            <a:off x="1714480" y="642918"/>
            <a:ext cx="6786610" cy="907941"/>
          </a:xfrm>
          <a:prstGeom prst="rect">
            <a:avLst/>
          </a:prstGeom>
        </p:spPr>
        <p:txBody>
          <a:bodyPr wrap="square">
            <a:spAutoFit/>
          </a:bodyPr>
          <a:lstStyle/>
          <a:p>
            <a:r>
              <a:rPr lang="ru-RU" sz="2800" b="1" dirty="0" smtClean="0">
                <a:latin typeface="Aquarelle" pitchFamily="66" charset="-52"/>
              </a:rPr>
              <a:t>   </a:t>
            </a:r>
            <a:r>
              <a:rPr lang="ru-RU" sz="2500" b="1" dirty="0" smtClean="0">
                <a:solidFill>
                  <a:srgbClr val="000066"/>
                </a:solidFill>
                <a:latin typeface="Aquarelle" pitchFamily="66" charset="-52"/>
              </a:rPr>
              <a:t>Л</a:t>
            </a:r>
            <a:r>
              <a:rPr lang="ru-RU" sz="2500" b="1" i="1" dirty="0" smtClean="0">
                <a:solidFill>
                  <a:srgbClr val="000066"/>
                </a:solidFill>
              </a:rPr>
              <a:t>ариса </a:t>
            </a:r>
            <a:r>
              <a:rPr lang="ru-RU" sz="2500" b="1" i="1" dirty="0" err="1" smtClean="0">
                <a:solidFill>
                  <a:srgbClr val="000066"/>
                </a:solidFill>
              </a:rPr>
              <a:t>Шепитько</a:t>
            </a:r>
            <a:r>
              <a:rPr lang="ru-RU" sz="2500" b="1" i="1" dirty="0" smtClean="0">
                <a:solidFill>
                  <a:srgbClr val="000066"/>
                </a:solidFill>
              </a:rPr>
              <a:t> – советский кинорежиссер, сценарист, актриса.</a:t>
            </a:r>
            <a:endParaRPr lang="ru-RU" sz="2500" dirty="0">
              <a:solidFill>
                <a:srgbClr val="000066"/>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45" name="Picture 5" descr="D:\Мои документы\Мои рисунки\1420505278_1.jpg"/>
          <p:cNvPicPr>
            <a:picLocks noChangeAspect="1" noChangeArrowheads="1"/>
          </p:cNvPicPr>
          <p:nvPr/>
        </p:nvPicPr>
        <p:blipFill>
          <a:blip r:embed="rId3"/>
          <a:srcRect/>
          <a:stretch>
            <a:fillRect/>
          </a:stretch>
        </p:blipFill>
        <p:spPr bwMode="auto">
          <a:xfrm>
            <a:off x="785786" y="928670"/>
            <a:ext cx="7572428" cy="478634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170" name="Picture 2" descr="D:\Мои документы\Мои рисунки\992789.jpg"/>
          <p:cNvPicPr>
            <a:picLocks noChangeAspect="1" noChangeArrowheads="1"/>
          </p:cNvPicPr>
          <p:nvPr/>
        </p:nvPicPr>
        <p:blipFill>
          <a:blip r:embed="rId3"/>
          <a:srcRect/>
          <a:stretch>
            <a:fillRect/>
          </a:stretch>
        </p:blipFill>
        <p:spPr bwMode="auto">
          <a:xfrm>
            <a:off x="857224" y="1071546"/>
            <a:ext cx="7429552" cy="457203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142984"/>
            <a:ext cx="8115328" cy="4357718"/>
          </a:xfrm>
        </p:spPr>
        <p:txBody>
          <a:bodyPr>
            <a:normAutofit fontScale="90000"/>
          </a:bodyPr>
          <a:lstStyle/>
          <a:p>
            <a:pPr algn="l"/>
            <a:r>
              <a:rPr lang="ru-RU" sz="2500" b="1" i="1" dirty="0" smtClean="0">
                <a:latin typeface="+mn-lt"/>
              </a:rPr>
              <a:t>   </a:t>
            </a:r>
            <a:r>
              <a:rPr lang="ru-RU" sz="2500" b="1" i="1" dirty="0" smtClean="0">
                <a:solidFill>
                  <a:srgbClr val="000066"/>
                </a:solidFill>
                <a:latin typeface="+mn-lt"/>
              </a:rPr>
              <a:t>«</a:t>
            </a:r>
            <a:r>
              <a:rPr lang="ru-RU" sz="3100" b="1" dirty="0" smtClean="0">
                <a:solidFill>
                  <a:srgbClr val="000066"/>
                </a:solidFill>
                <a:latin typeface="Aquarelle" pitchFamily="66" charset="-52"/>
              </a:rPr>
              <a:t>Я</a:t>
            </a:r>
            <a:r>
              <a:rPr lang="ru-RU" sz="2500" b="1" i="1" dirty="0" smtClean="0">
                <a:solidFill>
                  <a:srgbClr val="000066"/>
                </a:solidFill>
                <a:latin typeface="+mn-lt"/>
              </a:rPr>
              <a:t> любил наблюдать, как говорит и спорит Лариса. Ничего подобного ни у кого я больше не встречал. Она вступала в разговор спокойно, задумчиво, с паузами, как бы не зная еще, стоит или не стоит всерьез отдаваться ему, стараясь как можно больше услышать от собеседников, но затем с какого-то определенного момента вдруг увлекалась, «заводилась», воодушевление, какое-то внутреннее могучее горение нарастало все больше и больше. И это было чудо: она говорила быстро, точно, красочно и убедительно, говорила вдохновенно и без усилий. Она словно воспаряла над предметом разговора, увлекала нас за собой, и этот «вышний» взгляд не был напрасен, он затем пригождался в работе и в чувствах многим из нас.»</a:t>
            </a:r>
            <a:br>
              <a:rPr lang="ru-RU" sz="2500" b="1" i="1" dirty="0" smtClean="0">
                <a:solidFill>
                  <a:srgbClr val="000066"/>
                </a:solidFill>
                <a:latin typeface="+mn-lt"/>
              </a:rPr>
            </a:br>
            <a:r>
              <a:rPr lang="ru-RU" sz="2500" b="1" i="1" dirty="0" smtClean="0">
                <a:solidFill>
                  <a:srgbClr val="000066"/>
                </a:solidFill>
                <a:latin typeface="+mn-lt"/>
              </a:rPr>
              <a:t>                                                                         Валентин Распутин</a:t>
            </a:r>
            <a:endParaRPr lang="ru-RU" sz="2500" b="1" i="1" dirty="0">
              <a:solidFill>
                <a:srgbClr val="000066"/>
              </a:solidFill>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46" y="714356"/>
            <a:ext cx="9072626" cy="4500594"/>
          </a:xfrm>
        </p:spPr>
        <p:txBody>
          <a:bodyPr>
            <a:normAutofit/>
          </a:bodyPr>
          <a:lstStyle/>
          <a:p>
            <a:pPr>
              <a:lnSpc>
                <a:spcPts val="5000"/>
              </a:lnSpc>
            </a:pPr>
            <a:r>
              <a:rPr lang="ru-RU" sz="3200" b="1" dirty="0" smtClean="0">
                <a:solidFill>
                  <a:srgbClr val="990000"/>
                </a:solidFill>
                <a:latin typeface="Aquarelle" pitchFamily="66" charset="-52"/>
              </a:rPr>
              <a:t>Н</a:t>
            </a:r>
            <a:r>
              <a:rPr lang="ru-RU" sz="2900" b="1" i="1" dirty="0" smtClean="0">
                <a:solidFill>
                  <a:srgbClr val="990000"/>
                </a:solidFill>
              </a:rPr>
              <a:t>е золотом, не серебром</a:t>
            </a:r>
            <a:r>
              <a:rPr lang="en-US" sz="2900" b="1" i="1" dirty="0" smtClean="0">
                <a:solidFill>
                  <a:srgbClr val="990000"/>
                </a:solidFill>
              </a:rPr>
              <a:t/>
            </a:r>
            <a:br>
              <a:rPr lang="en-US" sz="2900" b="1" i="1" dirty="0" smtClean="0">
                <a:solidFill>
                  <a:srgbClr val="990000"/>
                </a:solidFill>
              </a:rPr>
            </a:br>
            <a:r>
              <a:rPr lang="ru-RU" sz="2900" b="1" i="1" dirty="0" smtClean="0">
                <a:solidFill>
                  <a:srgbClr val="990000"/>
                </a:solidFill>
              </a:rPr>
              <a:t> прославлен человек.</a:t>
            </a:r>
            <a:br>
              <a:rPr lang="ru-RU" sz="2900" b="1" i="1" dirty="0" smtClean="0">
                <a:solidFill>
                  <a:srgbClr val="990000"/>
                </a:solidFill>
              </a:rPr>
            </a:br>
            <a:r>
              <a:rPr lang="ru-RU" sz="3200" b="1" dirty="0" smtClean="0">
                <a:solidFill>
                  <a:srgbClr val="990000"/>
                </a:solidFill>
                <a:latin typeface="Aquarelle" pitchFamily="66" charset="-52"/>
              </a:rPr>
              <a:t>С</a:t>
            </a:r>
            <a:r>
              <a:rPr lang="ru-RU" sz="2900" b="1" i="1" dirty="0" smtClean="0">
                <a:solidFill>
                  <a:srgbClr val="990000"/>
                </a:solidFill>
              </a:rPr>
              <a:t>воим талантом, мастерством</a:t>
            </a:r>
            <a:r>
              <a:rPr lang="en-US" sz="2900" b="1" i="1" dirty="0" smtClean="0">
                <a:solidFill>
                  <a:srgbClr val="990000"/>
                </a:solidFill>
              </a:rPr>
              <a:t/>
            </a:r>
            <a:br>
              <a:rPr lang="en-US" sz="2900" b="1" i="1" dirty="0" smtClean="0">
                <a:solidFill>
                  <a:srgbClr val="990000"/>
                </a:solidFill>
              </a:rPr>
            </a:br>
            <a:r>
              <a:rPr lang="ru-RU" sz="2900" b="1" i="1" dirty="0" smtClean="0">
                <a:solidFill>
                  <a:srgbClr val="990000"/>
                </a:solidFill>
              </a:rPr>
              <a:t> прославлен человек.</a:t>
            </a:r>
            <a:r>
              <a:rPr lang="ru-RU" sz="2700" b="1" i="1" dirty="0" smtClean="0">
                <a:solidFill>
                  <a:srgbClr val="990000"/>
                </a:solidFill>
              </a:rPr>
              <a:t/>
            </a:r>
            <a:br>
              <a:rPr lang="ru-RU" sz="2700" b="1" i="1" dirty="0" smtClean="0">
                <a:solidFill>
                  <a:srgbClr val="990000"/>
                </a:solidFill>
              </a:rPr>
            </a:br>
            <a:r>
              <a:rPr lang="en-US" sz="2700" b="1" i="1" dirty="0" smtClean="0">
                <a:solidFill>
                  <a:srgbClr val="990000"/>
                </a:solidFill>
              </a:rPr>
              <a:t>                                              </a:t>
            </a:r>
            <a:r>
              <a:rPr lang="ru-RU" sz="3200" b="1" dirty="0" err="1" smtClean="0">
                <a:solidFill>
                  <a:srgbClr val="990000"/>
                </a:solidFill>
                <a:latin typeface="Aquarelle" pitchFamily="66" charset="-52"/>
              </a:rPr>
              <a:t>А</a:t>
            </a:r>
            <a:r>
              <a:rPr lang="ru-RU" sz="2700" b="1" i="1" dirty="0" err="1" smtClean="0">
                <a:solidFill>
                  <a:srgbClr val="990000"/>
                </a:solidFill>
              </a:rPr>
              <a:t>хмад</a:t>
            </a:r>
            <a:r>
              <a:rPr lang="ru-RU" sz="2700" b="1" i="1" dirty="0" smtClean="0">
                <a:solidFill>
                  <a:srgbClr val="990000"/>
                </a:solidFill>
              </a:rPr>
              <a:t>   </a:t>
            </a:r>
            <a:r>
              <a:rPr lang="ru-RU" sz="3200" b="1" dirty="0" err="1" smtClean="0">
                <a:solidFill>
                  <a:srgbClr val="990000"/>
                </a:solidFill>
                <a:latin typeface="Aquarelle" pitchFamily="66" charset="-52"/>
              </a:rPr>
              <a:t>Д</a:t>
            </a:r>
            <a:r>
              <a:rPr lang="ru-RU" sz="2700" b="1" i="1" dirty="0" err="1" smtClean="0">
                <a:solidFill>
                  <a:srgbClr val="990000"/>
                </a:solidFill>
              </a:rPr>
              <a:t>жами</a:t>
            </a:r>
            <a:endParaRPr lang="ru-RU" sz="2700" b="1" i="1" dirty="0">
              <a:solidFill>
                <a:srgbClr val="99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24" y="214290"/>
            <a:ext cx="4500594" cy="2143141"/>
          </a:xfrm>
        </p:spPr>
        <p:txBody>
          <a:bodyPr>
            <a:normAutofit/>
          </a:bodyPr>
          <a:lstStyle/>
          <a:p>
            <a:r>
              <a:rPr lang="ru-RU" sz="1600" dirty="0" smtClean="0">
                <a:latin typeface="Arial" pitchFamily="34" charset="0"/>
                <a:cs typeface="Arial" pitchFamily="34" charset="0"/>
              </a:rPr>
              <a:t/>
            </a:r>
            <a:br>
              <a:rPr lang="ru-RU" sz="1600" dirty="0" smtClean="0">
                <a:latin typeface="Arial" pitchFamily="34" charset="0"/>
                <a:cs typeface="Arial" pitchFamily="34" charset="0"/>
              </a:rPr>
            </a:br>
            <a:endParaRPr lang="ru-RU" sz="1600" b="1" dirty="0">
              <a:latin typeface="Arial" pitchFamily="34" charset="0"/>
              <a:cs typeface="Arial" pitchFamily="34" charset="0"/>
            </a:endParaRPr>
          </a:p>
        </p:txBody>
      </p:sp>
      <p:sp>
        <p:nvSpPr>
          <p:cNvPr id="7" name="Текст 6"/>
          <p:cNvSpPr>
            <a:spLocks noGrp="1"/>
          </p:cNvSpPr>
          <p:nvPr>
            <p:ph type="body" idx="1"/>
          </p:nvPr>
        </p:nvSpPr>
        <p:spPr>
          <a:xfrm>
            <a:off x="4572000" y="2500306"/>
            <a:ext cx="4286280" cy="4071966"/>
          </a:xfrm>
        </p:spPr>
        <p:txBody>
          <a:bodyPr>
            <a:noAutofit/>
          </a:bodyPr>
          <a:lstStyle/>
          <a:p>
            <a:r>
              <a:rPr lang="ru-RU" sz="1800" b="1" i="1" dirty="0" smtClean="0">
                <a:solidFill>
                  <a:schemeClr val="tx1"/>
                </a:solidFill>
              </a:rPr>
              <a:t>Пласидо Доминго — один из крупнейших современных певцов, завоевавший славу первого тенора мира. Начав выступать в 18 лет в Национальной опере Мехико, Пласидо Доминго покорил своим искусством большинство оперных аудиторий Европы, Америки, Азии и Африки.</a:t>
            </a:r>
          </a:p>
          <a:p>
            <a:r>
              <a:rPr lang="ru-RU" sz="1800" b="1" i="1" dirty="0" smtClean="0">
                <a:solidFill>
                  <a:schemeClr val="tx1"/>
                </a:solidFill>
              </a:rPr>
              <a:t>Богатый опыт и требовательное отношение к своему делу позволяют автору книги глубоко и оригинально осветить многие вопросы оперного искусства.</a:t>
            </a:r>
          </a:p>
          <a:p>
            <a:endParaRPr lang="ru-RU" sz="1800" b="1" i="1" dirty="0">
              <a:solidFill>
                <a:schemeClr val="tx1"/>
              </a:solidFill>
            </a:endParaRPr>
          </a:p>
        </p:txBody>
      </p:sp>
      <p:pic>
        <p:nvPicPr>
          <p:cNvPr id="2050" name="Picture 2" descr="\\172.16.0.2\public\Библиотека\Челпан\Обложки\10003.jpg"/>
          <p:cNvPicPr>
            <a:picLocks noChangeAspect="1" noChangeArrowheads="1"/>
          </p:cNvPicPr>
          <p:nvPr/>
        </p:nvPicPr>
        <p:blipFill>
          <a:blip r:embed="rId3" cstate="print">
            <a:lum bright="-10000" contrast="30000"/>
          </a:blip>
          <a:srcRect/>
          <a:stretch>
            <a:fillRect/>
          </a:stretch>
        </p:blipFill>
        <p:spPr bwMode="auto">
          <a:xfrm>
            <a:off x="642910" y="785794"/>
            <a:ext cx="3571900" cy="5357850"/>
          </a:xfrm>
          <a:prstGeom prst="rect">
            <a:avLst/>
          </a:prstGeom>
          <a:ln>
            <a:noFill/>
          </a:ln>
          <a:effectLst>
            <a:outerShdw blurRad="190500" algn="tl" rotWithShape="0">
              <a:srgbClr val="000000">
                <a:alpha val="70000"/>
              </a:srgbClr>
            </a:outerShdw>
          </a:effectLst>
        </p:spPr>
      </p:pic>
      <p:sp>
        <p:nvSpPr>
          <p:cNvPr id="37891" name="Rectangle 3"/>
          <p:cNvSpPr>
            <a:spLocks noChangeArrowheads="1"/>
          </p:cNvSpPr>
          <p:nvPr/>
        </p:nvSpPr>
        <p:spPr bwMode="auto">
          <a:xfrm>
            <a:off x="4572000" y="642918"/>
            <a:ext cx="407196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rPr>
              <a:t>85.335.41</a:t>
            </a:r>
            <a:br>
              <a:rPr kumimoji="0" lang="ru-RU" sz="1600" b="1" i="0" u="none" strike="noStrike" cap="none" normalizeH="0" baseline="0" dirty="0" smtClean="0">
                <a:ln>
                  <a:noFill/>
                </a:ln>
                <a:solidFill>
                  <a:schemeClr val="tx1"/>
                </a:solidFill>
                <a:effectLst/>
                <a:latin typeface="Arial" pitchFamily="34" charset="0"/>
                <a:ea typeface="Times New Roman" pitchFamily="18" charset="0"/>
              </a:rPr>
            </a:br>
            <a:r>
              <a:rPr kumimoji="0" lang="ru-RU" sz="1600" b="1" i="0" u="none" strike="noStrike" cap="none" normalizeH="0" baseline="0" dirty="0" smtClean="0">
                <a:ln>
                  <a:noFill/>
                </a:ln>
                <a:solidFill>
                  <a:schemeClr val="tx1"/>
                </a:solidFill>
                <a:effectLst/>
                <a:latin typeface="Arial" pitchFamily="34" charset="0"/>
                <a:ea typeface="Times New Roman" pitchFamily="18" charset="0"/>
              </a:rPr>
              <a:t>Д663</a:t>
            </a:r>
            <a:br>
              <a:rPr kumimoji="0" lang="ru-RU" sz="1600" b="1" i="0" u="none" strike="noStrike" cap="none" normalizeH="0" baseline="0" dirty="0" smtClean="0">
                <a:ln>
                  <a:noFill/>
                </a:ln>
                <a:solidFill>
                  <a:schemeClr val="tx1"/>
                </a:solidFill>
                <a:effectLst/>
                <a:latin typeface="Arial" pitchFamily="34" charset="0"/>
                <a:ea typeface="Times New Roman" pitchFamily="18" charset="0"/>
              </a:rPr>
            </a:br>
            <a:r>
              <a:rPr kumimoji="0" lang="ru-RU" sz="1600" b="1" i="0" u="none" strike="noStrike" cap="none" normalizeH="0" baseline="0" dirty="0" smtClean="0">
                <a:ln>
                  <a:noFill/>
                </a:ln>
                <a:solidFill>
                  <a:schemeClr val="tx1"/>
                </a:solidFill>
                <a:effectLst/>
                <a:latin typeface="Arial" pitchFamily="34" charset="0"/>
                <a:ea typeface="Times New Roman" pitchFamily="18" charset="0"/>
              </a:rPr>
              <a:t>Доминго, Пласидо. </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rPr>
              <a:t>Мои первые сорок лет [Текст] : пер. с англ. / Пласидо Доминго ; </a:t>
            </a:r>
            <a:r>
              <a:rPr kumimoji="0" lang="ru-RU" sz="1600" b="1" i="0" u="none" strike="noStrike" cap="none" normalizeH="0" baseline="0" dirty="0" err="1" smtClean="0">
                <a:ln>
                  <a:noFill/>
                </a:ln>
                <a:solidFill>
                  <a:schemeClr val="tx1"/>
                </a:solidFill>
                <a:effectLst/>
                <a:latin typeface="Arial" pitchFamily="34" charset="0"/>
                <a:ea typeface="Times New Roman" pitchFamily="18" charset="0"/>
              </a:rPr>
              <a:t>предисл</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 А. В. Парина. - Москва : Радуга, 1989. - 304 с.</a:t>
            </a:r>
            <a:endParaRPr kumimoji="0" lang="ru-RU" sz="16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7" name="Picture 3" descr="D:\Мои документы\Мои рисунки\placido-domingo_c_4_jpg_681x349_crop_upscale_q95.jpg"/>
          <p:cNvPicPr>
            <a:picLocks noChangeAspect="1" noChangeArrowheads="1"/>
          </p:cNvPicPr>
          <p:nvPr/>
        </p:nvPicPr>
        <p:blipFill>
          <a:blip r:embed="rId4"/>
          <a:srcRect/>
          <a:stretch>
            <a:fillRect/>
          </a:stretch>
        </p:blipFill>
        <p:spPr bwMode="auto">
          <a:xfrm>
            <a:off x="247650" y="1212850"/>
            <a:ext cx="8648700" cy="44323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D:\Мои документы\Мои рисунки\259846437.jpg"/>
          <p:cNvPicPr>
            <a:picLocks noChangeAspect="1" noChangeArrowheads="1"/>
          </p:cNvPicPr>
          <p:nvPr/>
        </p:nvPicPr>
        <p:blipFill>
          <a:blip r:embed="rId3"/>
          <a:srcRect/>
          <a:stretch>
            <a:fillRect/>
          </a:stretch>
        </p:blipFill>
        <p:spPr bwMode="auto">
          <a:xfrm>
            <a:off x="428596" y="1000108"/>
            <a:ext cx="8286808" cy="471490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D:\Мои документы\Мои рисунки\og_og_1452533591290157263.jpg"/>
          <p:cNvPicPr>
            <a:picLocks noChangeAspect="1" noChangeArrowheads="1"/>
          </p:cNvPicPr>
          <p:nvPr/>
        </p:nvPicPr>
        <p:blipFill>
          <a:blip r:embed="rId3"/>
          <a:srcRect/>
          <a:stretch>
            <a:fillRect/>
          </a:stretch>
        </p:blipFill>
        <p:spPr bwMode="auto">
          <a:xfrm>
            <a:off x="357158" y="1071546"/>
            <a:ext cx="8429684" cy="464347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214282" y="785794"/>
            <a:ext cx="8929718" cy="5500726"/>
          </a:xfrm>
        </p:spPr>
        <p:txBody>
          <a:bodyPr>
            <a:noAutofit/>
          </a:bodyPr>
          <a:lstStyle/>
          <a:p>
            <a:pPr algn="l"/>
            <a:r>
              <a:rPr lang="ru-RU" sz="2800" b="1" dirty="0" smtClean="0">
                <a:solidFill>
                  <a:srgbClr val="000066"/>
                </a:solidFill>
                <a:latin typeface="Aquarelle" pitchFamily="66" charset="-52"/>
              </a:rPr>
              <a:t>   П</a:t>
            </a:r>
            <a:r>
              <a:rPr lang="ru-RU" sz="2500" b="1" i="1" dirty="0" smtClean="0">
                <a:solidFill>
                  <a:srgbClr val="000066"/>
                </a:solidFill>
              </a:rPr>
              <a:t>ласидо Доминго - испанский оперный певец, лирико-драматический тенор, дирижер-постановщик в Вашингтонской опере и Опере Лос-Анджелеса. Вместе с Лучано Паваротти и Хосе </a:t>
            </a:r>
            <a:r>
              <a:rPr lang="ru-RU" sz="2500" b="1" i="1" dirty="0" err="1" smtClean="0">
                <a:solidFill>
                  <a:srgbClr val="000066"/>
                </a:solidFill>
              </a:rPr>
              <a:t>Каррерасом</a:t>
            </a:r>
            <a:r>
              <a:rPr lang="ru-RU" sz="2500" b="1" i="1" dirty="0" smtClean="0">
                <a:solidFill>
                  <a:srgbClr val="000066"/>
                </a:solidFill>
              </a:rPr>
              <a:t> входит в тройку наиболее известных в мире теноров.</a:t>
            </a:r>
            <a:br>
              <a:rPr lang="ru-RU" sz="2500" b="1" i="1" dirty="0" smtClean="0">
                <a:solidFill>
                  <a:srgbClr val="000066"/>
                </a:solidFill>
              </a:rPr>
            </a:br>
            <a:r>
              <a:rPr lang="ru-RU" sz="2500" b="1" i="1" dirty="0" smtClean="0">
                <a:solidFill>
                  <a:srgbClr val="000066"/>
                </a:solidFill>
              </a:rPr>
              <a:t/>
            </a:r>
            <a:br>
              <a:rPr lang="ru-RU" sz="2500" b="1" i="1" dirty="0" smtClean="0">
                <a:solidFill>
                  <a:srgbClr val="000066"/>
                </a:solidFill>
              </a:rPr>
            </a:br>
            <a:r>
              <a:rPr lang="ru-RU" sz="2500" b="1" i="1" dirty="0" smtClean="0">
                <a:solidFill>
                  <a:srgbClr val="000066"/>
                </a:solidFill>
              </a:rPr>
              <a:t>      «Я испытываю огромное удовольствие, когда на другом конце дирижерской палочки находится Доминго, потому что он всегда знает суть происходящего; с ним </a:t>
            </a:r>
            <a:r>
              <a:rPr lang="ru-RU" sz="2400" b="1" i="1" dirty="0" smtClean="0">
                <a:solidFill>
                  <a:srgbClr val="000066"/>
                </a:solidFill>
              </a:rPr>
              <a:t>можно</a:t>
            </a:r>
            <a:r>
              <a:rPr lang="ru-RU" sz="2500" b="1" i="1" dirty="0" smtClean="0">
                <a:solidFill>
                  <a:srgbClr val="000066"/>
                </a:solidFill>
              </a:rPr>
              <a:t> разговаривать лишь посредством глаз и достичь результатов, на которые в обычных условиях уходят месяцы репетиций.»</a:t>
            </a:r>
            <a:br>
              <a:rPr lang="ru-RU" sz="2500" b="1" i="1" dirty="0" smtClean="0">
                <a:solidFill>
                  <a:srgbClr val="000066"/>
                </a:solidFill>
              </a:rPr>
            </a:br>
            <a:r>
              <a:rPr lang="ru-RU" sz="2500" b="1" i="1" dirty="0" smtClean="0">
                <a:solidFill>
                  <a:srgbClr val="000066"/>
                </a:solidFill>
              </a:rPr>
              <a:t>			Лорин </a:t>
            </a:r>
            <a:r>
              <a:rPr lang="ru-RU" sz="2500" b="1" i="1" dirty="0" err="1" smtClean="0">
                <a:solidFill>
                  <a:srgbClr val="000066"/>
                </a:solidFill>
              </a:rPr>
              <a:t>Маазель</a:t>
            </a:r>
            <a:r>
              <a:rPr lang="ru-RU" sz="2500" b="1" i="1" dirty="0" smtClean="0">
                <a:solidFill>
                  <a:srgbClr val="000066"/>
                </a:solidFill>
              </a:rPr>
              <a:t>, американский дирижер.</a:t>
            </a:r>
            <a:br>
              <a:rPr lang="ru-RU" sz="2500" b="1" i="1" dirty="0" smtClean="0">
                <a:solidFill>
                  <a:srgbClr val="000066"/>
                </a:solidFill>
              </a:rPr>
            </a:br>
            <a:r>
              <a:rPr lang="ru-RU" sz="2600" b="1" i="1" dirty="0" smtClean="0">
                <a:solidFill>
                  <a:srgbClr val="000066"/>
                </a:solidFill>
              </a:rPr>
              <a:t> </a:t>
            </a:r>
            <a:endParaRPr lang="ru-RU" sz="2600" b="1" i="1" dirty="0">
              <a:solidFill>
                <a:srgbClr val="00006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00562" y="1071546"/>
            <a:ext cx="4643438" cy="928694"/>
          </a:xfrm>
        </p:spPr>
        <p:txBody>
          <a:bodyPr>
            <a:normAutofit fontScale="90000"/>
          </a:bodyPr>
          <a:lstStyle/>
          <a:p>
            <a:pPr algn="l"/>
            <a:r>
              <a:rPr lang="ru-RU" sz="1800" b="1" dirty="0" smtClean="0">
                <a:latin typeface="Arial" pitchFamily="34" charset="0"/>
                <a:cs typeface="Arial" pitchFamily="34" charset="0"/>
              </a:rPr>
              <a:t>85.335.41</a:t>
            </a:r>
            <a:br>
              <a:rPr lang="ru-RU" sz="1800" b="1" dirty="0" smtClean="0">
                <a:latin typeface="Arial" pitchFamily="34" charset="0"/>
                <a:cs typeface="Arial" pitchFamily="34" charset="0"/>
              </a:rPr>
            </a:br>
            <a:r>
              <a:rPr lang="ru-RU" sz="1800" b="1" dirty="0" smtClean="0">
                <a:latin typeface="Arial" pitchFamily="34" charset="0"/>
                <a:cs typeface="Arial" pitchFamily="34" charset="0"/>
              </a:rPr>
              <a:t>Ш189</a:t>
            </a:r>
            <a:br>
              <a:rPr lang="ru-RU" sz="1800" b="1" dirty="0" smtClean="0">
                <a:latin typeface="Arial" pitchFamily="34" charset="0"/>
                <a:cs typeface="Arial" pitchFamily="34" charset="0"/>
              </a:rPr>
            </a:br>
            <a:r>
              <a:rPr lang="ru-RU" sz="1800" b="1" dirty="0" smtClean="0">
                <a:latin typeface="Arial" pitchFamily="34" charset="0"/>
                <a:cs typeface="Arial" pitchFamily="34" charset="0"/>
              </a:rPr>
              <a:t>Шаляпин, Федор Иванович. </a:t>
            </a:r>
            <a:br>
              <a:rPr lang="ru-RU" sz="1800" b="1" dirty="0" smtClean="0">
                <a:latin typeface="Arial" pitchFamily="34" charset="0"/>
                <a:cs typeface="Arial" pitchFamily="34" charset="0"/>
              </a:rPr>
            </a:br>
            <a:r>
              <a:rPr lang="ru-RU" sz="1800" b="1" dirty="0" smtClean="0">
                <a:latin typeface="Arial" pitchFamily="34" charset="0"/>
                <a:cs typeface="Arial" pitchFamily="34" charset="0"/>
              </a:rPr>
              <a:t>Страницы из моей жизни [Текст] ; Маска и душа : мои сорок лет на театрах / Федор Шаляпин. - Москва : Кн. палата, 1990. - 462 с. : фот. - (Популярная б-ка).</a:t>
            </a:r>
            <a:r>
              <a:rPr lang="ru-RU" b="1" dirty="0" smtClean="0"/>
              <a:t/>
            </a:r>
            <a:br>
              <a:rPr lang="ru-RU" b="1" dirty="0" smtClean="0"/>
            </a:br>
            <a:endParaRPr lang="ru-RU" b="1" dirty="0"/>
          </a:p>
        </p:txBody>
      </p:sp>
      <p:sp>
        <p:nvSpPr>
          <p:cNvPr id="5" name="Подзаголовок 4"/>
          <p:cNvSpPr>
            <a:spLocks noGrp="1"/>
          </p:cNvSpPr>
          <p:nvPr>
            <p:ph type="subTitle" idx="1"/>
          </p:nvPr>
        </p:nvSpPr>
        <p:spPr>
          <a:xfrm>
            <a:off x="4572000" y="2214554"/>
            <a:ext cx="4286280" cy="3424246"/>
          </a:xfrm>
        </p:spPr>
        <p:txBody>
          <a:bodyPr>
            <a:noAutofit/>
          </a:bodyPr>
          <a:lstStyle/>
          <a:p>
            <a:pPr algn="l"/>
            <a:r>
              <a:rPr lang="ru-RU" sz="1700" b="1" i="1" dirty="0" smtClean="0">
                <a:solidFill>
                  <a:schemeClr val="tx1"/>
                </a:solidFill>
              </a:rPr>
              <a:t>В настоящем издании объединены две автобиографические повести великого русского певца Федора Шаляпина. «В „Страницах жизни", написанных много лет назад в России, я дал полный очерк моего детства, но лишь чрезвычайно бегло и неполно осветил мою артистическую карьеру... В настоящей книге я пытаюсь дать полный очерк моей жизни до настоящего дня... Первая книга является, т. о., внешней и неполной биографией моей жизни, тогда как эта стремится быть аналитической биографией моей души и моего искусства»,— писал Ф. И. Шаляпин в предисловии к книге «Маска и душа».</a:t>
            </a:r>
          </a:p>
          <a:p>
            <a:endParaRPr lang="ru-RU" sz="1700" b="1" i="1" dirty="0">
              <a:solidFill>
                <a:schemeClr val="tx1"/>
              </a:solidFill>
            </a:endParaRPr>
          </a:p>
        </p:txBody>
      </p:sp>
      <p:pic>
        <p:nvPicPr>
          <p:cNvPr id="3074" name="Picture 2" descr="\\172.16.0.2\public\Библиотека\Челпан\Обложки\10005.jpg"/>
          <p:cNvPicPr>
            <a:picLocks noChangeAspect="1" noChangeArrowheads="1"/>
          </p:cNvPicPr>
          <p:nvPr/>
        </p:nvPicPr>
        <p:blipFill>
          <a:blip r:embed="rId3" cstate="print">
            <a:lum bright="-10000" contrast="30000"/>
          </a:blip>
          <a:srcRect/>
          <a:stretch>
            <a:fillRect/>
          </a:stretch>
        </p:blipFill>
        <p:spPr bwMode="auto">
          <a:xfrm>
            <a:off x="571472" y="785794"/>
            <a:ext cx="3714776" cy="528641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1613</TotalTime>
  <Words>1646</Words>
  <Application>Microsoft Office PowerPoint</Application>
  <PresentationFormat>Экран (4:3)</PresentationFormat>
  <Paragraphs>48</Paragraphs>
  <Slides>39</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39</vt:i4>
      </vt:variant>
    </vt:vector>
  </HeadingPairs>
  <TitlesOfParts>
    <vt:vector size="46" baseType="lpstr">
      <vt:lpstr>Arial</vt:lpstr>
      <vt:lpstr>Ariston</vt:lpstr>
      <vt:lpstr>Monotype Corsiva</vt:lpstr>
      <vt:lpstr>Calibri</vt:lpstr>
      <vt:lpstr>Aquarelle</vt:lpstr>
      <vt:lpstr>Times New Roman</vt:lpstr>
      <vt:lpstr>Тема Office</vt:lpstr>
      <vt:lpstr>Золотое свечение таланта</vt:lpstr>
      <vt:lpstr>Слайд 2</vt:lpstr>
      <vt:lpstr> Людей без дара не бывает. Потому что сама жизнь - это священный дар. Дар артиста - не просто способность жить на сцене жизнью других людей, а уметь наделять злого человечным, увидеть в окружающем мире больше красивого, чем дурного и уродливого… Создание самого себя - это великий труд. И продолжается он до последнего часа жизни. Но для этого необходимо одно условие: умение созидать для людей. И тогда сохранятся и молодость, и очарование миром, и дар восхищаться, когда соприкасаешься с добром и красотой. Великие артисты, великие люди, великие профессионалы. И это всё о них… </vt:lpstr>
      <vt:lpstr> </vt:lpstr>
      <vt:lpstr>Слайд 5</vt:lpstr>
      <vt:lpstr>Слайд 6</vt:lpstr>
      <vt:lpstr>Слайд 7</vt:lpstr>
      <vt:lpstr>   Пласидо Доминго - испанский оперный певец, лирико-драматический тенор, дирижер-постановщик в Вашингтонской опере и Опере Лос-Анджелеса. Вместе с Лучано Паваротти и Хосе Каррерасом входит в тройку наиболее известных в мире теноров.        «Я испытываю огромное удовольствие, когда на другом конце дирижерской палочки находится Доминго, потому что он всегда знает суть происходящего; с ним можно разговаривать лишь посредством глаз и достичь результатов, на которые в обычных условиях уходят месяцы репетиций.»    Лорин Маазель, американский дирижер.  </vt:lpstr>
      <vt:lpstr>85.335.41 Ш189 Шаляпин, Федор Иванович.  Страницы из моей жизни [Текст] ; Маска и душа : мои сорок лет на театрах / Федор Шаляпин. - Москва : Кн. палата, 1990. - 462 с. : фот. - (Популярная б-ка). </vt:lpstr>
      <vt:lpstr>Слайд 10</vt:lpstr>
      <vt:lpstr>Слайд 11</vt:lpstr>
      <vt:lpstr>Слайд 12</vt:lpstr>
      <vt:lpstr>Слайд 13</vt:lpstr>
      <vt:lpstr>Слайд 14</vt:lpstr>
      <vt:lpstr>Слайд 15</vt:lpstr>
      <vt:lpstr>Слайд 16</vt:lpstr>
      <vt:lpstr>Слайд 17</vt:lpstr>
      <vt:lpstr>     «Вот она идет, стесняясь своего маленького роста, втянув голову в плечи, утиной походкой, но запугать ее не так просто. Она останавливается у фортепиано, обводит зал взглядом, лишенным выражения, и поет. Это старая песня, которую уже тридцать лет распевают посетители всех кабачков и кабаре в округе и уличные певцы. Сначала на нее не обращаешь внимания, потом этот голос, этот холодный голос устричного цвета, этот непостижимый голос, хриплый и мощный, одновременно необычный и неповторимый – словом, уникальный, - этот влажный голос, простуженный, еще детский, но уже полный отчаяния, неумолимо берет вас за душу…»     Пьер Дюкло, Жорж Мартен</vt:lpstr>
      <vt:lpstr>  </vt:lpstr>
      <vt:lpstr>Слайд 20</vt:lpstr>
      <vt:lpstr>Слайд 21</vt:lpstr>
      <vt:lpstr>Слайд 22</vt:lpstr>
      <vt:lpstr>    «Главная черта маленького человека, созданного Чаплиным, - это стремление к счастью, а счастье для него связано с добром. Ему обязательно нужно отдать единственную черствую корку хлеба кому-то еще более слабому, чем он. Ему обязательно нужно полюбить кого-то простой и нелепой любовью. Устроить чье-то счастье, и в этом устроенном счастье получить и свое крохотное место. Счастье – это любовь к нищему подкидышу, возможность вернуть зрение слепой, желание вернуть разумную жизнь трудовому человечеству. За этим счастьем шагает по большим дорогам жизни, поднимая пыль своими нелепыми башмаками, маленький человек…»                                Григорий Козинцев, режиссер, сценарист.</vt:lpstr>
      <vt:lpstr>85.334(4Беи) Е701 Николай Еременко. А свет не погас... [Текст] : очерки, монологи, воспоминания / [сост. Леонид Екель]. - Минск : Мастацкая літаратура, 2006. - 254, [1] с. : ил. - (Жизнь знаменитых людей Беларуси : ЖЗЛБ). </vt:lpstr>
      <vt:lpstr>   Николай Ерёменко – белорусский советский актер театра и кино. Народный артист СССР.</vt:lpstr>
      <vt:lpstr>Слайд 26</vt:lpstr>
      <vt:lpstr>Слайд 27</vt:lpstr>
      <vt:lpstr>   «Говорят, если кого-то понимаешь, становишься равным ему. Мне казалось, что малейшее движение души этого необыкновенного человека я мог бы переложить на слова. Но быть ему равным?! Николая Еременко я воспринимал как заоблачную вершину горы. А я стоял лишь у ее подножия. Николай Николаевич вошел в мою судьбу, как большой, красивый, сверкающий огнями корабль входит в маленькую гавань. Я бесконечно благодарен судьбе, которая послала мне не одно близкое духовное общение с Николаем Николаевичем Еременко. Каждая встреча с ним, каждая беседа были для меня бесценным даром. И этот дар не лежит неприкосновенным в запасниках моей души. Он живет во мне. Он зовет к действию. Он определяет мою жизненную позицию.»                                          Леонид Екель, журналист, публицист.</vt:lpstr>
      <vt:lpstr>85.334.3(2)7 М641 Андрей Миронов [Текст] : сборник / ред.-сост. Б. М. Поюровский. - Москва : Искусство, 1991. - 382 с. : портр., фот. </vt:lpstr>
      <vt:lpstr>Андрей Миронов - советский актёр театра и кино, артист эстрады. Народный артист РСФСР. </vt:lpstr>
      <vt:lpstr>Слайд 31</vt:lpstr>
      <vt:lpstr>Слайд 32</vt:lpstr>
      <vt:lpstr>   «Я любил его добрые шутки, его розыгрыши. Они всегда поднимали настроение, заряжали энергией. В Андрее я любил все – его талант, его обычные человеческие повадки, походку, манеру говорить, смеяться. И вот, что интересно: в жизни он был не очень ловким, ходил несколько по-утиному, широко расставляя ноги. Но выйдя на сцену, становился элегантным, легко двигался, великолепно танцевал. Он подолгу репетировал танец. Но импровизация была его стихией. Андрей был для меня Жераром Филипом нашего театра и кинематографа, красивым, изящным, обаятельным, все умеющим, неизменно притягивающим к себе всеобщее внимание.»                                    Юрий Темирканов, дирижер, педагог</vt:lpstr>
      <vt:lpstr>85.374(2) Л252 Лариса [Текст] : книга о Ларисе Шепитько : воспоминания, выступления, интервью, киносценарий, статьи / сост. Э. Г. Климов. - Москва : Искусство, 1987. - 289 с. : фот. </vt:lpstr>
      <vt:lpstr>Слайд 35</vt:lpstr>
      <vt:lpstr>Слайд 36</vt:lpstr>
      <vt:lpstr>Слайд 37</vt:lpstr>
      <vt:lpstr>   «Я любил наблюдать, как говорит и спорит Лариса. Ничего подобного ни у кого я больше не встречал. Она вступала в разговор спокойно, задумчиво, с паузами, как бы не зная еще, стоит или не стоит всерьез отдаваться ему, стараясь как можно больше услышать от собеседников, но затем с какого-то определенного момента вдруг увлекалась, «заводилась», воодушевление, какое-то внутреннее могучее горение нарастало все больше и больше. И это было чудо: она говорила быстро, точно, красочно и убедительно, говорила вдохновенно и без усилий. Она словно воспаряла над предметом разговора, увлекала нас за собой, и этот «вышний» взгляд не был напрасен, он затем пригождался в работе и в чувствах многим из нас.»                                                                          Валентин Распутин</vt:lpstr>
      <vt:lpstr>Не золотом, не серебром  прославлен человек. Своим талантом, мастерством  прославлен человек.                                               Ахмад   Джами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Золотое свечение таланта</dc:title>
  <dc:creator>libr</dc:creator>
  <cp:lastModifiedBy>Administrator</cp:lastModifiedBy>
  <cp:revision>236</cp:revision>
  <dcterms:created xsi:type="dcterms:W3CDTF">2016-05-13T12:38:14Z</dcterms:created>
  <dcterms:modified xsi:type="dcterms:W3CDTF">2016-10-27T09:35:38Z</dcterms:modified>
</cp:coreProperties>
</file>