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2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F1D"/>
    <a:srgbClr val="403B24"/>
    <a:srgbClr val="3D3923"/>
    <a:srgbClr val="800000"/>
    <a:srgbClr val="A50021"/>
    <a:srgbClr val="220B51"/>
    <a:srgbClr val="270D5B"/>
    <a:srgbClr val="210B4D"/>
    <a:srgbClr val="2F0F6F"/>
    <a:srgbClr val="3A13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>
        <p:scale>
          <a:sx n="72" d="100"/>
          <a:sy n="72" d="100"/>
        </p:scale>
        <p:origin x="-7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2FCB-8230-408C-B5C4-0935A6207B31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6"/>
            <a:ext cx="8929750" cy="1714512"/>
          </a:xfrm>
        </p:spPr>
        <p:txBody>
          <a:bodyPr>
            <a:noAutofit/>
          </a:bodyPr>
          <a:lstStyle/>
          <a:p>
            <a:pPr>
              <a:lnSpc>
                <a:spcPts val="7700"/>
              </a:lnSpc>
            </a:pPr>
            <a:r>
              <a:rPr lang="ru-RU" sz="6200" i="1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18 мая – </a:t>
            </a:r>
            <a:r>
              <a:rPr lang="ru-RU" sz="6200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200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200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6200" i="1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Всемирный день музеев</a:t>
            </a:r>
            <a:endParaRPr lang="ru-RU" sz="6200" i="1" dirty="0">
              <a:solidFill>
                <a:srgbClr val="220B5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3714752"/>
            <a:ext cx="5643602" cy="184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  <a:t>Любой музей есть память о веках. </a:t>
            </a:r>
            <a:b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  <a:t>Творенья от начала мирозданья, </a:t>
            </a:r>
            <a:b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  <a:t>Любое человечества создание</a:t>
            </a:r>
            <a:b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70D5B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  <a:t>В картинах, письменах, стихах.</a:t>
            </a:r>
            <a:endParaRPr lang="ru-RU" sz="3100" b="1" dirty="0" smtClean="0">
              <a:solidFill>
                <a:srgbClr val="270D5B"/>
              </a:solidFill>
              <a:effectLst/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0.2\public\Библиотека\Челпан\Выставка музеи\1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286280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43438" y="2214554"/>
            <a:ext cx="4643470" cy="44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Это издание, предназначенное для широкого круга читателей, интересующихся изобразительным искусством, может также успешно использоваться на уроках литературы, истории и рисования в средней школе. Репродукции помогут учителю развивать эмоционально-образное мышление учащихся, а также могут стать основой для организации выставок. Данный альбом составлен из цветных репродукций с произведений русского искусства, созданных в конце XIX-начале XX века.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rot="10800000" flipV="1">
            <a:off x="4714876" y="108494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85.143(2)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Г72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Государственный Русский музей [Текст]  : живопись : конец XIX - начало XX века : несброшюрованный альбом : [в помощь эстетическому воспитанию / сост. В. Ф. Круглов ; авт. статьи и аннотаций Г. В.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Ельшевская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]. - Москва : Советский художник, 1981. - 8 с., [24] л.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цв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репрод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0.2\public\Библиотека\Челпан\Выставка музеи\1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428628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6" y="3000372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Государственная Третьяковская галерея в Москве - крупнейший музей, где собраны лучшие произведения русского и советского искусства. Основателем этой богатейшей коллекции был видный деятель русской культуры московский коллекционер Павел Михайлович Третьяков (1832- 1898).</a:t>
            </a:r>
            <a:endParaRPr lang="ru-RU" b="1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5072066" y="720804"/>
            <a:ext cx="385765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85.101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Г726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Государственная Третьяковская галерея, Москва. Живопись [Текст] : [альбом / авт.-сост. В. М. Володарский 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Т. С.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Иванова-Бойцова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]. - Ленинград : Аврора, 1989. - 136 с. : 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0.2\public\Библиотека\Челпан\Выставка музеи\1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4286280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628" y="642918"/>
            <a:ext cx="41433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85.101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В213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Ватолина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Нина Николаевна.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Прогулка по Третьяковской галерее [Текст] / H. H.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Ватолина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; [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В. И.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Янкилевский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]. - Москва : Сов.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1976. - 255 с. : 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786058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стенах Третьяковской галереи хранится великое множество картин, их почти столько же, сколько людей, входящих в её двери. Трудно представить, как разнообразны комбинации, как противоречивы вкусы, соединяющие цепочкой пристрастия те или иные картины: эти очень интимные, очень свои, большие или маленькие коллекции…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0.2\public\Библиотека\Челпан\Выставка музеи\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714356"/>
            <a:ext cx="4071966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 rot="10800000" flipV="1">
            <a:off x="4500562" y="3866928"/>
            <a:ext cx="4643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10800000" flipV="1">
            <a:off x="4572000" y="413614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85.143(3)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Г727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Государственный музей изобразительных искусств имени А. С. Пушкина [Текст] : путеводитель по картинной галерее / под общ. ред. Т. А. Седовой. - Москва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искусство, 1981. - 160 с. : 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10800000" flipV="1">
            <a:off x="4500562" y="2409585"/>
            <a:ext cx="46434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Государственный музей изобразительных искусств имени А. С. Пушкина — один из крупнейших музеев</a:t>
            </a:r>
            <a:r>
              <a:rPr kumimoji="0" lang="ru-RU" sz="15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России. Он хранит произведения зарубежного искусства с глубокой древности до наших дней. Подлинные сокровища живописи — от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фаюмских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портретов до произведений современных художников — привлекают многочисленных зрителей в залы картинной галереи. Главная цель путеводителя по картинной галерее — вести посетителя музея из зала в зал, кратко знакомя его с творчеством наиболее крупных живописцев и живописных школ. Это научно-популярное издание содержит справочный материал об истории музея, о художниках и их произведениях, а также краткие характеристики этапов развития зарубежного искусства. В путеводителе более 130 тоновых иллюстраций.</a:t>
            </a:r>
            <a:endParaRPr kumimoji="0" lang="ru-RU" sz="15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172.16.0.2\public\Библиотека\Челпан\Выставка музеи\1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500594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57752" y="1714488"/>
            <a:ext cx="471490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В книге рассказывается о художественных музеях, находящихся в Московском Кремле. Это Оружейная палата, музеи-соборы — Успенский, Благовещенский и Архангельский, — церковь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Ризположения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, Музей прикладного искусства и быта XVII века. Тысячи экспонатов, представляющих художественный и исторический интерес, составляют их уникальные коллекции. Автор уделяет главное внимание истории создания музеев, истории формирования их собраний. Наиболее подробно рассказывается об Оружейной палате — самом значительном среди кремлевских музеев, где собрано огромное количество памятников материальной и духовной культуры.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10800000" flipV="1">
            <a:off x="4857752" y="288737"/>
            <a:ext cx="428624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85.101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H511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Ненарокомова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Ирина Сергеевна.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Государственные музеи Московского Кремля [Текст] / И. С.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Ненарокомова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- 2-е изд., доп. - Москва : Искусство, 1987. - 238 с. : ил. - (Города и музеи мира)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\\172.16.0.2\public\Библиотека\Челпан\Выставка музеи\1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4143404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3504" y="3214687"/>
            <a:ext cx="3429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Оружейная палата - старейший русский музей. Возникнув как хранилище оружия московских князей, Оружейная палата постепенно, на протяжении нескольких веков, приобрела облик музея декоративного и прикладного искусства.</a:t>
            </a:r>
            <a:endParaRPr lang="ru-RU" b="1" i="1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 rot="10800000" flipV="1">
            <a:off x="5072066" y="829653"/>
            <a:ext cx="364333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85.101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О-704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Государственная оружейная палата Московского Кремля [Текст] : [альбом / авт. В. Н. Иванов 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Е. А. Ганнушкин]. - Москва : Сов.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1967. - 128 с. : ил. - (Наши музеи)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\\172.16.0.2\public\Библиотека\Челпан\Выставка музеи\1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4572031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 rot="10800000" flipV="1">
            <a:off x="5357818" y="723572"/>
            <a:ext cx="36433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85.143(2)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М895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Музей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Мартироса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Сарьяна [Текст] /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текст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Шаэна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Хачатряна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Москва : Сов. художник, 1973. - 151 с. : ил. - Текст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рус., армян., фр. языках.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714620"/>
            <a:ext cx="3643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26 ноября 1967 года в Ереване открылся музей </a:t>
            </a:r>
            <a:r>
              <a:rPr lang="ru-RU" b="1" i="1" dirty="0" err="1" smtClean="0"/>
              <a:t>Мартироса</a:t>
            </a:r>
            <a:r>
              <a:rPr lang="ru-RU" b="1" i="1" dirty="0" smtClean="0"/>
              <a:t> Сарьяна. В залах трехэтажного корпуса, построенного при доме Сарьяна, размещены те работы художника, с которыми он никогда не расставался. В музее экспонируется около 150 живописных и графических работ, ярко характеризующих его творчество.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0.2\public\Библиотека\Челпан\42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429157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5214942" y="304162"/>
            <a:ext cx="392905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85.103(3)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К172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Калитина, Нина Николаевна.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Музеи Парижа [Текст] / H. H. Калитина. - Ленинград ; Москва : Искусство, 1967. - 224 с. : ил. - (Города и музеи мира)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214554"/>
            <a:ext cx="378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Книга кандидата искусствоведческих наук Н. Н. Калитиной является своеобразным рассказом-очерком о наиболее интересных музеях-сокровищницах Парижа. Как бы проходя с читателем по залам Лувра, Музея импрессионистов и Музея современного искусства, заглянув в ателье </a:t>
            </a:r>
            <a:r>
              <a:rPr lang="ru-RU" b="1" i="1" dirty="0" err="1" smtClean="0"/>
              <a:t>Бурделля</a:t>
            </a:r>
            <a:r>
              <a:rPr lang="ru-RU" b="1" i="1" dirty="0" smtClean="0"/>
              <a:t> и Музей Родена, автор живо и увлекательно рассказывает о чудесных памятниках мирового искусства, хранящихся в богатых собраниях столицы Франции.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72.16.0.2\public\Библиотека\Челпан\Выставка музеи\1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4357718" cy="542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 rot="10800000" flipV="1">
            <a:off x="5357818" y="3096235"/>
            <a:ext cx="34290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Калекцыя жывапісу, скульптуры, графікі, дэкаратыўна-прыкладнога мастацтва, сабраныя ў музеі, змяшчае шмат найкаштоўнейшых высокамастацкіх твораў. Гэта самы буйны збор выяўленчага мастацтва ў нашай рэспубліцы, добра вядомы ў культурным свеце.</a:t>
            </a:r>
            <a:endParaRPr kumimoji="0" lang="be-BY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 rot="10800000" flipV="1">
            <a:off x="5286380" y="598740"/>
            <a:ext cx="38576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85.101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Д439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Дзяржаўны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мастацкі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музей БССР [Текст] = Государственный художественный музей БССР : на бел., рус., англ.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фр.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мовах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аўт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уступ.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артыкула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склад. Н. М.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Бараноўская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[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.]. -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Мінск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Беларусь, 1990. - 272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72.16.0.2\public\Библиотека\Челпан\Выставка музеи\1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071966" cy="535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4714876" y="2304346"/>
            <a:ext cx="492922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Иллюстрированный путеводитель знакомит с экспозицией музея, рассказывающей об истории, природе, развитии экономики и культуры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Гродненщины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. Описаны наиболее ценные экспонаты, связанные с далеким прошлым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Принеманского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края, героическими событиями Великой Отечественной войны, достижениями трудящихся в социалистическом и коммунистическом строительстве.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Адресуется широкому кругу читателей.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4714876" y="607747"/>
            <a:ext cx="442912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63.3(4Беи)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Г864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Гродненский историко-археологический музей [Текст] : путеводитель по залам / под общ. ред. Я. Ф. Васьковой и К. Ф.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Кормишиной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Минск : Полымя, 1986. - 206 с. : 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86790" cy="4500594"/>
          </a:xfrm>
        </p:spPr>
        <p:txBody>
          <a:bodyPr>
            <a:noAutofit/>
          </a:bodyPr>
          <a:lstStyle/>
          <a:p>
            <a:pPr>
              <a:lnSpc>
                <a:spcPts val="10800"/>
              </a:lnSpc>
            </a:pPr>
            <a:r>
              <a:rPr lang="ru-RU" sz="8300" dirty="0" smtClean="0">
                <a:solidFill>
                  <a:srgbClr val="99003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Они хранят мгновенья старины</a:t>
            </a:r>
            <a:endParaRPr lang="ru-RU" sz="8300" dirty="0">
              <a:solidFill>
                <a:srgbClr val="99003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D:\Мои документы\Мои рисунки\cb09e9753332ce1cc73e11206078d61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786050" y="4500570"/>
            <a:ext cx="3571900" cy="92869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7143800" cy="114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300" i="1" dirty="0" smtClean="0">
                <a:solidFill>
                  <a:srgbClr val="8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Знаменитые  музеи:</a:t>
            </a:r>
            <a:endParaRPr lang="ru-RU" sz="6300" i="1" dirty="0">
              <a:solidFill>
                <a:srgbClr val="8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857232"/>
            <a:ext cx="4714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Музей Лувр в Париже (Франция)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D:\Мои документы\Мои рисунки\1_956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7643866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357166"/>
            <a:ext cx="807249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Государственный музей Эрмитаж в Санкт-Петербурге (Россия)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3074" name="Picture 2" descr="D:\Мои документы\Мои рисунки\skolko-okon-v-ermitaz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8143932" cy="378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86808" cy="156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Государственный музей изобразительных искусств имени А. С. Пушкина в России</a:t>
            </a:r>
            <a:r>
              <a:rPr lang="ru-RU" dirty="0" smtClean="0">
                <a:solidFill>
                  <a:srgbClr val="332F1D"/>
                </a:solidFill>
              </a:rPr>
              <a:t/>
            </a:r>
            <a:br>
              <a:rPr lang="ru-RU" dirty="0" smtClean="0">
                <a:solidFill>
                  <a:srgbClr val="332F1D"/>
                </a:solidFill>
              </a:rPr>
            </a:br>
            <a:endParaRPr lang="ru-RU" dirty="0">
              <a:solidFill>
                <a:srgbClr val="332F1D"/>
              </a:solidFill>
            </a:endParaRPr>
          </a:p>
        </p:txBody>
      </p:sp>
      <p:pic>
        <p:nvPicPr>
          <p:cNvPr id="1026" name="Picture 2" descr="D:\Мои документы\Мои рисунки\detail_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2"/>
            <a:ext cx="6072230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8674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Государственная Третьяковская Галерея в России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4098" name="Picture 2" descr="D:\Мои документы\Мои рисунки\4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2"/>
            <a:ext cx="6143668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00092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i="1" dirty="0" smtClean="0">
                <a:solidFill>
                  <a:srgbClr val="332F1D"/>
                </a:solidFill>
              </a:rPr>
              <a:t>Музей восковых фигур Мадам </a:t>
            </a:r>
            <a:r>
              <a:rPr lang="ru-RU" sz="3200" b="1" i="1" dirty="0" err="1" smtClean="0">
                <a:solidFill>
                  <a:srgbClr val="332F1D"/>
                </a:solidFill>
              </a:rPr>
              <a:t>Тюссо</a:t>
            </a:r>
            <a:r>
              <a:rPr lang="ru-RU" sz="3200" b="1" i="1" dirty="0" smtClean="0">
                <a:solidFill>
                  <a:srgbClr val="332F1D"/>
                </a:solidFill>
              </a:rPr>
              <a:t> в Лондоне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5122" name="Picture 2" descr="D:\Мои документы\Мои рисунки\madam-tussaud-amsterd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6072230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285979" y="461306"/>
            <a:ext cx="4572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2F1D"/>
                </a:solidFill>
              </a:rPr>
              <a:t>Музей Прадо в Испании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6146" name="Picture 2" descr="D:\Мои документы\Мои рисунки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357982" cy="4114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Музей </a:t>
            </a:r>
            <a:r>
              <a:rPr lang="ru-RU" sz="3200" b="1" i="1" dirty="0" smtClean="0">
                <a:solidFill>
                  <a:srgbClr val="332F1D"/>
                </a:solidFill>
              </a:rPr>
              <a:t>Соломона</a:t>
            </a:r>
            <a:r>
              <a:rPr lang="ru-RU" sz="3200" b="1" i="1" dirty="0" smtClean="0"/>
              <a:t> Гуггенхайма в США</a:t>
            </a:r>
            <a:endParaRPr lang="ru-RU" sz="3200" b="1" i="1" dirty="0"/>
          </a:p>
        </p:txBody>
      </p:sp>
      <p:pic>
        <p:nvPicPr>
          <p:cNvPr id="7170" name="Picture 2" descr="D:\Мои документы\Мои рисунки\The-Guggenheim-New-Yor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6215106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2F1D"/>
                </a:solidFill>
              </a:rPr>
              <a:t>Театр-музей Дали в Испании</a:t>
            </a:r>
            <a:endParaRPr lang="ru-RU" sz="3200" b="1" i="1" dirty="0">
              <a:solidFill>
                <a:srgbClr val="332F1D"/>
              </a:solidFill>
            </a:endParaRPr>
          </a:p>
        </p:txBody>
      </p:sp>
      <p:pic>
        <p:nvPicPr>
          <p:cNvPr id="8194" name="Picture 2" descr="D:\Мои документы\Мои рисунки\8_6c72ea586ddbe08da739dadb2912ec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643734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8001056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ru-RU" sz="3600" b="1" i="1" dirty="0" smtClean="0">
                <a:solidFill>
                  <a:srgbClr val="2F0F6F"/>
                </a:solidFill>
                <a:latin typeface="Monotype Corsiva" pitchFamily="66" charset="0"/>
              </a:rPr>
              <a:t>Музеи</a:t>
            </a:r>
            <a:r>
              <a:rPr lang="ru-RU" sz="2800" b="1" i="1" dirty="0" smtClean="0">
                <a:solidFill>
                  <a:srgbClr val="2F0F6F"/>
                </a:solidFill>
              </a:rPr>
              <a:t> – это места, в которых так и веет духом истории и красоты, ведь только в музеях можно встретить какие-то особенные выставки и экспозиции, которые одновременно для кого-то покажутся верхом творения, а кому-то не придутся по вкусу, и именно в этом прелесть нашего мира. </a:t>
            </a:r>
            <a:endParaRPr lang="ru-RU" sz="2800" b="1" i="1" dirty="0">
              <a:solidFill>
                <a:srgbClr val="2F0F6F"/>
              </a:solidFill>
            </a:endParaRPr>
          </a:p>
        </p:txBody>
      </p:sp>
      <p:pic>
        <p:nvPicPr>
          <p:cNvPr id="5122" name="Picture 2" descr="D:\Мои документы\Мои рисунки\0011-034-Barokko-v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57628"/>
            <a:ext cx="6000792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2F0F6F"/>
                </a:solidFill>
              </a:rPr>
              <a:t>Ежегодно 18 мая музейные работники всего мира отмечают свой профессиональный праздник. Международный день музеев (</a:t>
            </a:r>
            <a:r>
              <a:rPr lang="ru-RU" sz="2200" b="1" i="1" dirty="0" err="1" smtClean="0">
                <a:solidFill>
                  <a:srgbClr val="2F0F6F"/>
                </a:solidFill>
              </a:rPr>
              <a:t>International</a:t>
            </a:r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err="1" smtClean="0">
                <a:solidFill>
                  <a:srgbClr val="2F0F6F"/>
                </a:solidFill>
              </a:rPr>
              <a:t>Museum</a:t>
            </a:r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err="1" smtClean="0">
                <a:solidFill>
                  <a:srgbClr val="2F0F6F"/>
                </a:solidFill>
              </a:rPr>
              <a:t>Day</a:t>
            </a:r>
            <a:r>
              <a:rPr lang="ru-RU" sz="2200" b="1" i="1" dirty="0" smtClean="0">
                <a:solidFill>
                  <a:srgbClr val="2F0F6F"/>
                </a:solidFill>
              </a:rPr>
              <a:t>) появился в календаре в 1977 году, когда на очередном заседании Международного совета музеев (</a:t>
            </a:r>
            <a:r>
              <a:rPr lang="ru-RU" sz="2200" b="1" i="1" dirty="0" err="1" smtClean="0">
                <a:solidFill>
                  <a:srgbClr val="2F0F6F"/>
                </a:solidFill>
              </a:rPr>
              <a:t>International</a:t>
            </a:r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err="1" smtClean="0">
                <a:solidFill>
                  <a:srgbClr val="2F0F6F"/>
                </a:solidFill>
              </a:rPr>
              <a:t>Council</a:t>
            </a:r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err="1" smtClean="0">
                <a:solidFill>
                  <a:srgbClr val="2F0F6F"/>
                </a:solidFill>
              </a:rPr>
              <a:t>of</a:t>
            </a:r>
            <a:r>
              <a:rPr lang="ru-RU" sz="2200" b="1" i="1" dirty="0" smtClean="0">
                <a:solidFill>
                  <a:srgbClr val="2F0F6F"/>
                </a:solidFill>
              </a:rPr>
              <a:t> </a:t>
            </a:r>
            <a:r>
              <a:rPr lang="ru-RU" sz="2200" b="1" i="1" dirty="0" err="1" smtClean="0">
                <a:solidFill>
                  <a:srgbClr val="2F0F6F"/>
                </a:solidFill>
              </a:rPr>
              <a:t>Museums</a:t>
            </a:r>
            <a:r>
              <a:rPr lang="ru-RU" sz="2200" b="1" i="1" dirty="0" smtClean="0">
                <a:solidFill>
                  <a:srgbClr val="2F0F6F"/>
                </a:solidFill>
              </a:rPr>
              <a:t>, ICOM) было принято предложение российской организации об учреждении этого культурного праздника. С 1978 года Международный день музеев стал отмечаться более чем в 150 странах. По определению ICOM, музеи являются институтами на службе у общества и его развития. </a:t>
            </a:r>
            <a:br>
              <a:rPr lang="ru-RU" sz="2200" b="1" i="1" dirty="0" smtClean="0">
                <a:solidFill>
                  <a:srgbClr val="2F0F6F"/>
                </a:solidFill>
              </a:rPr>
            </a:br>
            <a:endParaRPr lang="ru-RU" sz="2200" b="1" i="1" dirty="0">
              <a:solidFill>
                <a:srgbClr val="2F0F6F"/>
              </a:solidFill>
            </a:endParaRPr>
          </a:p>
        </p:txBody>
      </p:sp>
      <p:pic>
        <p:nvPicPr>
          <p:cNvPr id="19458" name="Picture 2" descr="D:\Мои документы\Мои рисунки\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1540">
            <a:off x="286542" y="4013468"/>
            <a:ext cx="4130104" cy="248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9" name="Picture 3" descr="D:\Мои документы\Мои рисунки\muz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9927">
            <a:off x="4958599" y="4035850"/>
            <a:ext cx="3949246" cy="2438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2F0F6F"/>
                </a:solidFill>
              </a:rPr>
              <a:t>В свой праздник многие музеи в разных странах мира открывают свои двери для всех желающих совершенно бесплатно, готовят новые экспозиции, тематические лекции, экскурсии, научные чтения. Нередко к этому важному культурному событию приурочено и проведение тематических фестивалей, самый знаменитый из которых - «Ночь музеев», ставший в последние годы очень популярным. Он проводится во многих городах мира, как правило, в ночь с субботы на воскресенье, ближайшую к 18 мая. </a:t>
            </a:r>
            <a:br>
              <a:rPr lang="ru-RU" sz="2200" b="1" i="1" dirty="0" smtClean="0">
                <a:solidFill>
                  <a:srgbClr val="2F0F6F"/>
                </a:solidFill>
              </a:rPr>
            </a:br>
            <a:endParaRPr lang="ru-RU" sz="2200" b="1" i="1" dirty="0">
              <a:solidFill>
                <a:srgbClr val="2F0F6F"/>
              </a:solidFill>
            </a:endParaRPr>
          </a:p>
        </p:txBody>
      </p:sp>
      <p:pic>
        <p:nvPicPr>
          <p:cNvPr id="20482" name="Picture 2" descr="D:\Мои документы\Мои рисунки\0009-014-Ofitsialnoe-otkrytie-muze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3557">
            <a:off x="241980" y="3868291"/>
            <a:ext cx="4223499" cy="2686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D:\Мои документы\Мои рисунки\m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9376">
            <a:off x="4918894" y="3799403"/>
            <a:ext cx="3938201" cy="2648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2F0F6F"/>
                </a:solidFill>
              </a:rPr>
              <a:t>Музеи - это наша история, это те места, где хранятся самые ценные вещи, когда-либо изобретенные и созданные человеком. Поэтому музеи должны быть ближе к обществу и полностью для него открытыми.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endParaRPr lang="ru-RU" sz="2200" b="1" i="1" dirty="0"/>
          </a:p>
        </p:txBody>
      </p:sp>
      <p:pic>
        <p:nvPicPr>
          <p:cNvPr id="21510" name="Picture 6" descr="D:\Мои документы\Мои рисунки\post-23427-1301640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0115">
            <a:off x="6559354" y="2578225"/>
            <a:ext cx="2303062" cy="3933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1" name="Picture 7" descr="D:\Мои документы\Мои рисунки\post-23427-1301653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19073">
            <a:off x="206240" y="2689348"/>
            <a:ext cx="3150276" cy="3725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3" name="Picture 9" descr="D:\Мои документы\Мои рисунки\Artem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000240"/>
            <a:ext cx="3071834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72.16.0.2\public\Библиотека\Челпан\Выставка музеи\1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385765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0" y="285728"/>
            <a:ext cx="48577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85.101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С81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Сто великих музеев мира [Текст]  : научно-популярная литература / [авт.-сост. Н. А. Ионина]. - Москва : Вече, 2004. - 512 с. : ил. - (Сто великих)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Книга, продолжающая популярную серию «100 великих», рассказывает об истории зарождения музейного дела, о том, как частные коллекции страстных собирателей и меценатов превращались в великие музейные собрания. В ней собран материал о музеях древних и совсем молодых, всемирно известных и еще не ставших самыми знаменитыми. Читатель книги совершит путешествие в Афинский акрополь и Помпеи, Ватикан и Лувр, Дворец дожей и Эскориал, Кунсткамеру и Петродворец, в Эрмитаж и Алмазный фонд России.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0.2\public\Библиотека\Челпан\1039738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4500594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6" y="2571744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Цель настоящего альбома - показать вехи картинной галереи Лувра, шедевры великих живописцев прошлого. Взыскательный и знающий читатель, может быть, найдет в альбоме пробелы. Хотелось бы пожелать ему вступить на лестницу Дарю, где у подножья статуи Ники </a:t>
            </a:r>
            <a:r>
              <a:rPr lang="ru-RU" b="1" i="1" dirty="0" err="1" smtClean="0"/>
              <a:t>Самофракийской</a:t>
            </a:r>
            <a:r>
              <a:rPr lang="ru-RU" b="1" i="1" dirty="0" smtClean="0"/>
              <a:t> посетителем Лувра овладевает предчувствие прекрасного.</a:t>
            </a:r>
            <a:endParaRPr lang="ru-RU" b="1" i="1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5072066" y="688328"/>
            <a:ext cx="392909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85.143(3)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Л829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Лувр. Париж [Текст] : [альбом / сост. альбома и авт. текста Ю. Золотов]. - Москва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искусство, 1971. - 120 с. : ил. - (Музеи мира)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6275" y="704920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" algn="l"/>
              </a:tabLst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" algn="l"/>
              </a:tabLst>
            </a:pPr>
            <a:r>
              <a:rPr lang="ru-RU" sz="800" dirty="0" smtClean="0">
                <a:solidFill>
                  <a:prstClr val="black"/>
                </a:solidFill>
                <a:latin typeface="Arial CYR" charset="-52"/>
                <a:ea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0.2\public\Библиотека\Челпан\Выставка музеи\1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357718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86314" y="1571612"/>
            <a:ext cx="4857784" cy="502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Книга рассказывает об одном из крупнейших музеев мира. Рассматривается архитектура музейных зданий Эрмитажа, в состав которых входит и знаменитый Зимний дворец. Излагается история создания и развития коллекций. Характеризуются все разделы музейного собрания, охватывающего памятники мирового искусства от палеолита до XX века. Большое внимание уделяется анализу творений крупнейших мастеров западноевропейского искусства — Леонардо да Винчи, Рафаэля, Микеланджело, Веласкеса, Гойи, Рубенса, Ван Дейка, Рембрандта, выдающегося собрания полотен импрессионистов и постимпрессионистов.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10800000" flipV="1">
            <a:off x="4786314" y="142852"/>
            <a:ext cx="4357686" cy="187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85.1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В752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Воронихина, Людмила Николаевна.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Государственный Эрмитаж [Текст] / Л. Н. Воронихина. - Ленинград : Искусство. Ленингр.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отд-ние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1983. - 455 с. : ил. - (Города и музеи мира)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1080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18 мая –   Всемирный день музеев</vt:lpstr>
      <vt:lpstr>Они хранят мгновенья старины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</dc:creator>
  <cp:lastModifiedBy>Administrator</cp:lastModifiedBy>
  <cp:revision>218</cp:revision>
  <dcterms:created xsi:type="dcterms:W3CDTF">2016-05-04T13:56:07Z</dcterms:created>
  <dcterms:modified xsi:type="dcterms:W3CDTF">2016-05-12T10:31:06Z</dcterms:modified>
</cp:coreProperties>
</file>