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E540B0-3A8A-4F5D-9A08-C0CABA57A47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B67AE3-1BD5-4DC6-A64A-D1C284AEA7E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 advTm="120000"/>
    </mc:Choice>
    <mc:Fallback xmlns="">
      <p:transition advTm="12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996952"/>
            <a:ext cx="5416429" cy="3172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/>
                <a:ea typeface="Times New Roman"/>
              </a:rPr>
              <a:t>Светает светом через тьму веков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святое имя Евфросинии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85" y="1556792"/>
            <a:ext cx="61048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44180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095" y="404664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Книги, имеющиеся в библиотеке: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1400" b="1" dirty="0" err="1" smtClean="0"/>
              <a:t>Арлоў</a:t>
            </a:r>
            <a:r>
              <a:rPr lang="ru-RU" sz="1400" b="1" dirty="0"/>
              <a:t>, </a:t>
            </a:r>
            <a:r>
              <a:rPr lang="ru-RU" sz="1400" b="1" dirty="0" err="1"/>
              <a:t>Уладз</a:t>
            </a:r>
            <a:r>
              <a:rPr lang="en-029" sz="1400" b="1" dirty="0" err="1"/>
              <a:t>i</a:t>
            </a:r>
            <a:r>
              <a:rPr lang="ru-RU" sz="1400" b="1" dirty="0"/>
              <a:t>м</a:t>
            </a:r>
            <a:r>
              <a:rPr lang="en-029" sz="1400" b="1" dirty="0" err="1"/>
              <a:t>i</a:t>
            </a:r>
            <a:r>
              <a:rPr lang="ru-RU" sz="1400" b="1" dirty="0"/>
              <a:t>р </a:t>
            </a:r>
            <a:r>
              <a:rPr lang="ru-RU" sz="1400" b="1" dirty="0" err="1"/>
              <a:t>Аляксеев</a:t>
            </a:r>
            <a:r>
              <a:rPr lang="en-029" sz="1400" b="1" dirty="0" err="1"/>
              <a:t>i</a:t>
            </a:r>
            <a:r>
              <a:rPr lang="ru-RU" sz="1400" b="1" dirty="0"/>
              <a:t>ч</a:t>
            </a:r>
            <a:r>
              <a:rPr lang="ru-RU" sz="1400" dirty="0"/>
              <a:t>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 err="1"/>
              <a:t>Еўфрас</a:t>
            </a:r>
            <a:r>
              <a:rPr lang="en-029" sz="1400" dirty="0" err="1"/>
              <a:t>i</a:t>
            </a:r>
            <a:r>
              <a:rPr lang="ru-RU" sz="1400" dirty="0" err="1"/>
              <a:t>ння</a:t>
            </a:r>
            <a:r>
              <a:rPr lang="ru-RU" sz="1400" dirty="0"/>
              <a:t> </a:t>
            </a:r>
            <a:r>
              <a:rPr lang="ru-RU" sz="1400" dirty="0" err="1"/>
              <a:t>Полацкая</a:t>
            </a:r>
            <a:r>
              <a:rPr lang="ru-RU" sz="1400" dirty="0"/>
              <a:t> = </a:t>
            </a:r>
            <a:r>
              <a:rPr lang="ru-RU" sz="1400" b="1" dirty="0"/>
              <a:t>Евфросиния Полоцкая</a:t>
            </a:r>
            <a:r>
              <a:rPr lang="ru-RU" sz="1400" dirty="0"/>
              <a:t> / </a:t>
            </a:r>
            <a:r>
              <a:rPr lang="ru-RU" sz="1400" dirty="0" err="1"/>
              <a:t>Уладзімір</a:t>
            </a:r>
            <a:r>
              <a:rPr lang="ru-RU" sz="1400" dirty="0"/>
              <a:t> </a:t>
            </a:r>
            <a:r>
              <a:rPr lang="ru-RU" sz="1400" dirty="0" err="1"/>
              <a:t>Арлоў</a:t>
            </a:r>
            <a:r>
              <a:rPr lang="ru-RU" sz="1400" dirty="0"/>
              <a:t>. - </a:t>
            </a:r>
            <a:r>
              <a:rPr lang="ru-RU" sz="1400" dirty="0" err="1"/>
              <a:t>Мінск</a:t>
            </a:r>
            <a:r>
              <a:rPr lang="ru-RU" sz="1400" dirty="0"/>
              <a:t> : </a:t>
            </a:r>
            <a:r>
              <a:rPr lang="ru-RU" sz="1400" dirty="0" err="1"/>
              <a:t>Мастацкая</a:t>
            </a:r>
            <a:r>
              <a:rPr lang="ru-RU" sz="1400" dirty="0"/>
              <a:t> </a:t>
            </a:r>
            <a:r>
              <a:rPr lang="ru-RU" sz="1400" dirty="0" err="1"/>
              <a:t>літаратура</a:t>
            </a:r>
            <a:r>
              <a:rPr lang="ru-RU" sz="1400" dirty="0"/>
              <a:t> ; [Б. м.] : Славяне, 1992. - 220 с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Из тьмы веков</a:t>
            </a:r>
            <a:r>
              <a:rPr lang="ru-RU" sz="1400" dirty="0"/>
              <a:t> светлеющие лики / сост. Ю. Я. </a:t>
            </a:r>
            <a:r>
              <a:rPr lang="ru-RU" sz="1400" dirty="0" err="1"/>
              <a:t>Гуртовенко</a:t>
            </a:r>
            <a:r>
              <a:rPr lang="ru-RU" sz="1400" dirty="0"/>
              <a:t>, Т. И. </a:t>
            </a:r>
            <a:r>
              <a:rPr lang="ru-RU" sz="1400" dirty="0" err="1"/>
              <a:t>Улевич</a:t>
            </a:r>
            <a:r>
              <a:rPr lang="ru-RU" sz="1400" dirty="0"/>
              <a:t>. - Минск : Беларусь, 1994. - 192 с.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b="1" dirty="0" err="1"/>
              <a:t>Беларуская</a:t>
            </a:r>
            <a:r>
              <a:rPr lang="ru-RU" sz="1400" b="1" dirty="0"/>
              <a:t> </a:t>
            </a:r>
            <a:r>
              <a:rPr lang="ru-RU" sz="1400" b="1" dirty="0" err="1"/>
              <a:t>літаратурная</a:t>
            </a:r>
            <a:r>
              <a:rPr lang="ru-RU" sz="1400" b="1" dirty="0"/>
              <a:t> </a:t>
            </a:r>
            <a:r>
              <a:rPr lang="ru-RU" sz="1400" b="1" dirty="0" err="1"/>
              <a:t>спадчына</a:t>
            </a:r>
            <a:r>
              <a:rPr lang="ru-RU" sz="1400" dirty="0"/>
              <a:t> : </a:t>
            </a:r>
            <a:r>
              <a:rPr lang="ru-RU" sz="1400" dirty="0" err="1"/>
              <a:t>анталогія</a:t>
            </a:r>
            <a:r>
              <a:rPr lang="ru-RU" sz="1400" dirty="0"/>
              <a:t> : у 2 кн. / [уклад.: С. А. </a:t>
            </a:r>
            <a:r>
              <a:rPr lang="ru-RU" sz="1400" dirty="0" err="1"/>
              <a:t>Курбанава</a:t>
            </a:r>
            <a:r>
              <a:rPr lang="ru-RU" sz="1400" dirty="0"/>
              <a:t> і </a:t>
            </a:r>
            <a:r>
              <a:rPr lang="ru-RU" sz="1400" dirty="0" err="1"/>
              <a:t>інш</a:t>
            </a:r>
            <a:r>
              <a:rPr lang="ru-RU" sz="1400" dirty="0"/>
              <a:t>.]. - </a:t>
            </a:r>
            <a:r>
              <a:rPr lang="ru-RU" sz="1400" dirty="0" err="1"/>
              <a:t>Мінск</a:t>
            </a:r>
            <a:r>
              <a:rPr lang="ru-RU" sz="1400" dirty="0"/>
              <a:t> : </a:t>
            </a:r>
            <a:r>
              <a:rPr lang="ru-RU" sz="1400" dirty="0" err="1"/>
              <a:t>Беларуская</a:t>
            </a:r>
            <a:r>
              <a:rPr lang="ru-RU" sz="1400" dirty="0"/>
              <a:t> </a:t>
            </a:r>
            <a:r>
              <a:rPr lang="ru-RU" sz="1400" dirty="0" err="1"/>
              <a:t>навука</a:t>
            </a:r>
            <a:r>
              <a:rPr lang="ru-RU" sz="1400" dirty="0"/>
              <a:t>, 2011 - . - </a:t>
            </a:r>
            <a:r>
              <a:rPr lang="ru-RU" sz="1400" b="1" dirty="0"/>
              <a:t>ISBN </a:t>
            </a:r>
            <a:r>
              <a:rPr lang="ru-RU" sz="1400" dirty="0"/>
              <a:t>978-985-08-1055-7. - Текст : непосредственный.</a:t>
            </a:r>
            <a:br>
              <a:rPr lang="ru-RU" sz="1400" dirty="0"/>
            </a:br>
            <a:r>
              <a:rPr lang="ru-RU" sz="1400" b="1" dirty="0"/>
              <a:t>Кн. 1</a:t>
            </a:r>
            <a:r>
              <a:rPr lang="ru-RU" sz="1400" dirty="0"/>
              <a:t>. - 2011. </a:t>
            </a:r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b="1" dirty="0" err="1" smtClean="0"/>
              <a:t>Дубянецкі</a:t>
            </a:r>
            <a:r>
              <a:rPr lang="ru-RU" sz="1400" b="1" dirty="0"/>
              <a:t>, Эдуард </a:t>
            </a:r>
            <a:r>
              <a:rPr lang="ru-RU" sz="1400" b="1" dirty="0" err="1"/>
              <a:t>Станіслававіч</a:t>
            </a:r>
            <a:r>
              <a:rPr lang="ru-RU" sz="1400" dirty="0"/>
              <a:t>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 err="1"/>
              <a:t>Асветнікі</a:t>
            </a:r>
            <a:r>
              <a:rPr lang="ru-RU" sz="1400" dirty="0"/>
              <a:t> </a:t>
            </a:r>
            <a:r>
              <a:rPr lang="ru-RU" sz="1400" dirty="0" err="1"/>
              <a:t>Беларусі</a:t>
            </a:r>
            <a:r>
              <a:rPr lang="ru-RU" sz="1400" dirty="0"/>
              <a:t>: </a:t>
            </a:r>
            <a:r>
              <a:rPr lang="ru-RU" sz="1400" dirty="0" err="1"/>
              <a:t>Ефрасіння</a:t>
            </a:r>
            <a:r>
              <a:rPr lang="ru-RU" sz="1400" dirty="0"/>
              <a:t> </a:t>
            </a:r>
            <a:r>
              <a:rPr lang="ru-RU" sz="1400" dirty="0" err="1"/>
              <a:t>Полацкая</a:t>
            </a:r>
            <a:r>
              <a:rPr lang="ru-RU" sz="1400" dirty="0"/>
              <a:t>, </a:t>
            </a:r>
            <a:r>
              <a:rPr lang="ru-RU" sz="1400" dirty="0" err="1"/>
              <a:t>Кірыла</a:t>
            </a:r>
            <a:r>
              <a:rPr lang="ru-RU" sz="1400" dirty="0"/>
              <a:t> </a:t>
            </a:r>
            <a:r>
              <a:rPr lang="ru-RU" sz="1400" dirty="0" err="1"/>
              <a:t>Тураўскі</a:t>
            </a:r>
            <a:r>
              <a:rPr lang="ru-RU" sz="1400" dirty="0"/>
              <a:t>, </a:t>
            </a:r>
            <a:r>
              <a:rPr lang="ru-RU" sz="1400" dirty="0" err="1"/>
              <a:t>Францыск</a:t>
            </a:r>
            <a:r>
              <a:rPr lang="ru-RU" sz="1400" dirty="0"/>
              <a:t> </a:t>
            </a:r>
            <a:r>
              <a:rPr lang="ru-RU" sz="1400" dirty="0" err="1"/>
              <a:t>Скарына</a:t>
            </a:r>
            <a:r>
              <a:rPr lang="ru-RU" sz="1400" dirty="0"/>
              <a:t> / Эдуард </a:t>
            </a:r>
            <a:r>
              <a:rPr lang="ru-RU" sz="1400" dirty="0" err="1"/>
              <a:t>Дубянецкі</a:t>
            </a:r>
            <a:r>
              <a:rPr lang="ru-RU" sz="1400" dirty="0"/>
              <a:t>. - </a:t>
            </a:r>
            <a:r>
              <a:rPr lang="ru-RU" sz="1400" dirty="0" err="1"/>
              <a:t>Мінск</a:t>
            </a:r>
            <a:r>
              <a:rPr lang="ru-RU" sz="1400" dirty="0"/>
              <a:t> : </a:t>
            </a:r>
            <a:r>
              <a:rPr lang="ru-RU" sz="1400" dirty="0" err="1"/>
              <a:t>Беларуская</a:t>
            </a:r>
            <a:r>
              <a:rPr lang="ru-RU" sz="1400" dirty="0"/>
              <a:t> </a:t>
            </a:r>
            <a:r>
              <a:rPr lang="ru-RU" sz="1400" dirty="0" err="1"/>
              <a:t>Энцыклапедыя</a:t>
            </a:r>
            <a:r>
              <a:rPr lang="ru-RU" sz="1400" dirty="0"/>
              <a:t> </a:t>
            </a:r>
            <a:r>
              <a:rPr lang="ru-RU" sz="1400" dirty="0" err="1"/>
              <a:t>імя</a:t>
            </a:r>
            <a:r>
              <a:rPr lang="ru-RU" sz="1400" dirty="0"/>
              <a:t> Петруся </a:t>
            </a:r>
            <a:r>
              <a:rPr lang="ru-RU" sz="1400" dirty="0" err="1"/>
              <a:t>Броўкі</a:t>
            </a:r>
            <a:r>
              <a:rPr lang="ru-RU" sz="1400" dirty="0"/>
              <a:t>, 2016. - 71, [1] с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 err="1"/>
              <a:t>Арлоў</a:t>
            </a:r>
            <a:r>
              <a:rPr lang="ru-RU" sz="1400" b="1" dirty="0"/>
              <a:t>, </a:t>
            </a:r>
            <a:r>
              <a:rPr lang="ru-RU" sz="1400" b="1" dirty="0" err="1"/>
              <a:t>Уладз</a:t>
            </a:r>
            <a:r>
              <a:rPr lang="en-029" sz="1400" b="1" dirty="0" err="1"/>
              <a:t>i</a:t>
            </a:r>
            <a:r>
              <a:rPr lang="ru-RU" sz="1400" b="1" dirty="0"/>
              <a:t>м</a:t>
            </a:r>
            <a:r>
              <a:rPr lang="en-029" sz="1400" b="1" dirty="0" err="1"/>
              <a:t>i</a:t>
            </a:r>
            <a:r>
              <a:rPr lang="ru-RU" sz="1400" b="1" dirty="0"/>
              <a:t>р </a:t>
            </a:r>
            <a:r>
              <a:rPr lang="ru-RU" sz="1400" b="1" dirty="0" err="1"/>
              <a:t>Аляксеев</a:t>
            </a:r>
            <a:r>
              <a:rPr lang="en-029" sz="1400" b="1" dirty="0" err="1"/>
              <a:t>i</a:t>
            </a:r>
            <a:r>
              <a:rPr lang="ru-RU" sz="1400" b="1" dirty="0"/>
              <a:t>ч</a:t>
            </a:r>
            <a:r>
              <a:rPr lang="ru-RU" sz="1400" dirty="0"/>
              <a:t>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 err="1"/>
              <a:t>Асветн</a:t>
            </a:r>
            <a:r>
              <a:rPr lang="en-029" sz="1400" dirty="0" err="1"/>
              <a:t>i</a:t>
            </a:r>
            <a:r>
              <a:rPr lang="ru-RU" sz="1400" dirty="0" err="1"/>
              <a:t>ца</a:t>
            </a:r>
            <a:r>
              <a:rPr lang="ru-RU" sz="1400" dirty="0"/>
              <a:t> з роду </a:t>
            </a:r>
            <a:r>
              <a:rPr lang="ru-RU" sz="1400" dirty="0" err="1"/>
              <a:t>Усяслава</a:t>
            </a:r>
            <a:r>
              <a:rPr lang="ru-RU" sz="1400" dirty="0"/>
              <a:t>. </a:t>
            </a:r>
            <a:r>
              <a:rPr lang="ru-RU" sz="1400" dirty="0" err="1"/>
              <a:t>Ефрасіння</a:t>
            </a:r>
            <a:r>
              <a:rPr lang="ru-RU" sz="1400" dirty="0"/>
              <a:t> </a:t>
            </a:r>
            <a:r>
              <a:rPr lang="ru-RU" sz="1400" dirty="0" err="1"/>
              <a:t>Полацкая</a:t>
            </a:r>
            <a:r>
              <a:rPr lang="ru-RU" sz="1400" dirty="0"/>
              <a:t> / У. А. </a:t>
            </a:r>
            <a:r>
              <a:rPr lang="ru-RU" sz="1400" dirty="0" err="1"/>
              <a:t>Арлоў</a:t>
            </a:r>
            <a:r>
              <a:rPr lang="ru-RU" sz="1400" dirty="0"/>
              <a:t>. - </a:t>
            </a:r>
            <a:r>
              <a:rPr lang="ru-RU" sz="1400" dirty="0" err="1"/>
              <a:t>Мінск</a:t>
            </a:r>
            <a:r>
              <a:rPr lang="ru-RU" sz="1400" dirty="0"/>
              <a:t> : </a:t>
            </a:r>
            <a:r>
              <a:rPr lang="ru-RU" sz="1400" dirty="0" err="1"/>
              <a:t>Навука</a:t>
            </a:r>
            <a:r>
              <a:rPr lang="ru-RU" sz="1400" dirty="0"/>
              <a:t> і </a:t>
            </a:r>
            <a:r>
              <a:rPr lang="ru-RU" sz="1400" dirty="0" err="1"/>
              <a:t>тэхніка</a:t>
            </a:r>
            <a:r>
              <a:rPr lang="ru-RU" sz="1400" dirty="0"/>
              <a:t>, 1989. - 52 с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 err="1"/>
              <a:t>Шніп</a:t>
            </a:r>
            <a:r>
              <a:rPr lang="ru-RU" sz="1400" b="1" dirty="0"/>
              <a:t>, </a:t>
            </a:r>
            <a:r>
              <a:rPr lang="ru-RU" sz="1400" b="1" dirty="0" err="1"/>
              <a:t>Віктар</a:t>
            </a:r>
            <a:r>
              <a:rPr lang="ru-RU" sz="1400" b="1" dirty="0"/>
              <a:t> </a:t>
            </a:r>
            <a:r>
              <a:rPr lang="ru-RU" sz="1400" b="1" dirty="0" err="1"/>
              <a:t>Анатольевіч</a:t>
            </a:r>
            <a:r>
              <a:rPr lang="ru-RU" sz="1400" dirty="0"/>
              <a:t>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Проза і </a:t>
            </a:r>
            <a:r>
              <a:rPr lang="ru-RU" sz="1400" dirty="0" err="1"/>
              <a:t>паэзія</a:t>
            </a:r>
            <a:r>
              <a:rPr lang="ru-RU" sz="1400" dirty="0"/>
              <a:t> </a:t>
            </a:r>
            <a:r>
              <a:rPr lang="ru-RU" sz="1400" dirty="0" err="1"/>
              <a:t>агню</a:t>
            </a:r>
            <a:r>
              <a:rPr lang="ru-RU" sz="1400" dirty="0"/>
              <a:t> : </a:t>
            </a:r>
            <a:r>
              <a:rPr lang="ru-RU" sz="1400" dirty="0" err="1"/>
              <a:t>вершы</a:t>
            </a:r>
            <a:r>
              <a:rPr lang="ru-RU" sz="1400" dirty="0"/>
              <a:t>, </a:t>
            </a:r>
            <a:r>
              <a:rPr lang="ru-RU" sz="1400" dirty="0" err="1"/>
              <a:t>аповесць</a:t>
            </a:r>
            <a:r>
              <a:rPr lang="ru-RU" sz="1400" dirty="0"/>
              <a:t>, </a:t>
            </a:r>
            <a:r>
              <a:rPr lang="ru-RU" sz="1400" dirty="0" err="1"/>
              <a:t>эсэ</a:t>
            </a:r>
            <a:r>
              <a:rPr lang="ru-RU" sz="1400" dirty="0"/>
              <a:t> / </a:t>
            </a:r>
            <a:r>
              <a:rPr lang="ru-RU" sz="1400" dirty="0" err="1"/>
              <a:t>Віктар</a:t>
            </a:r>
            <a:r>
              <a:rPr lang="ru-RU" sz="1400" dirty="0"/>
              <a:t> </a:t>
            </a:r>
            <a:r>
              <a:rPr lang="ru-RU" sz="1400" dirty="0" err="1"/>
              <a:t>Шніп</a:t>
            </a:r>
            <a:r>
              <a:rPr lang="ru-RU" sz="1400" dirty="0"/>
              <a:t>. - </a:t>
            </a:r>
            <a:r>
              <a:rPr lang="ru-RU" sz="1400" dirty="0" err="1"/>
              <a:t>Мінск</a:t>
            </a:r>
            <a:r>
              <a:rPr lang="ru-RU" sz="1400" dirty="0"/>
              <a:t> : </a:t>
            </a:r>
            <a:r>
              <a:rPr lang="ru-RU" sz="1400" dirty="0" err="1"/>
              <a:t>Мастацкая</a:t>
            </a:r>
            <a:r>
              <a:rPr lang="ru-RU" sz="1400" dirty="0"/>
              <a:t> </a:t>
            </a:r>
            <a:r>
              <a:rPr lang="ru-RU" sz="1400" dirty="0" err="1"/>
              <a:t>літаратура</a:t>
            </a:r>
            <a:r>
              <a:rPr lang="ru-RU" sz="1400" dirty="0"/>
              <a:t>, 2010. - 317, [1] с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 err="1"/>
              <a:t>Рублевская</a:t>
            </a:r>
            <a:r>
              <a:rPr lang="ru-RU" sz="1400" b="1" dirty="0"/>
              <a:t>, Людмила Ивановна</a:t>
            </a:r>
            <a:r>
              <a:rPr lang="ru-RU" sz="1400" dirty="0"/>
              <a:t>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Рыцари и дамы Беларуси : исторические очерки / Людмила </a:t>
            </a:r>
            <a:r>
              <a:rPr lang="ru-RU" sz="1400" dirty="0" err="1"/>
              <a:t>Рублевская</a:t>
            </a:r>
            <a:r>
              <a:rPr lang="ru-RU" sz="1400" dirty="0"/>
              <a:t>. - Минск : </a:t>
            </a:r>
            <a:r>
              <a:rPr lang="ru-RU" sz="1400" dirty="0" err="1"/>
              <a:t>Мастацкая</a:t>
            </a:r>
            <a:r>
              <a:rPr lang="ru-RU" sz="1400" dirty="0"/>
              <a:t> </a:t>
            </a:r>
            <a:r>
              <a:rPr lang="ru-RU" sz="1400" dirty="0" err="1"/>
              <a:t>літаратура</a:t>
            </a:r>
            <a:r>
              <a:rPr lang="ru-RU" sz="1400" dirty="0"/>
              <a:t>, 2013. - 242, [4] с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 err="1"/>
              <a:t>Бутрамееў</a:t>
            </a:r>
            <a:r>
              <a:rPr lang="ru-RU" sz="1400" b="1" dirty="0"/>
              <a:t>, </a:t>
            </a:r>
            <a:r>
              <a:rPr lang="ru-RU" sz="1400" b="1" dirty="0" err="1"/>
              <a:t>Уладзімір</a:t>
            </a:r>
            <a:r>
              <a:rPr lang="ru-RU" sz="1400" b="1" dirty="0"/>
              <a:t> </a:t>
            </a:r>
            <a:r>
              <a:rPr lang="ru-RU" sz="1400" b="1" dirty="0" err="1"/>
              <a:t>Пятровіч</a:t>
            </a:r>
            <a:r>
              <a:rPr lang="ru-RU" sz="1400" dirty="0"/>
              <a:t>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err="1"/>
              <a:t>Вялікія</a:t>
            </a:r>
            <a:r>
              <a:rPr lang="ru-RU" sz="1400" b="1" dirty="0"/>
              <a:t> і </a:t>
            </a:r>
            <a:r>
              <a:rPr lang="ru-RU" sz="1400" b="1" dirty="0" err="1"/>
              <a:t>славутыя</a:t>
            </a:r>
            <a:r>
              <a:rPr lang="ru-RU" sz="1400" b="1" dirty="0"/>
              <a:t> </a:t>
            </a:r>
            <a:r>
              <a:rPr lang="ru-RU" sz="1400" b="1" dirty="0" err="1"/>
              <a:t>людзі</a:t>
            </a:r>
            <a:r>
              <a:rPr lang="ru-RU" sz="1400" b="1" dirty="0"/>
              <a:t> </a:t>
            </a:r>
            <a:r>
              <a:rPr lang="ru-RU" sz="1400" b="1" dirty="0" err="1"/>
              <a:t>беларускай</a:t>
            </a:r>
            <a:r>
              <a:rPr lang="ru-RU" sz="1400" b="1" dirty="0"/>
              <a:t> </a:t>
            </a:r>
            <a:r>
              <a:rPr lang="ru-RU" sz="1400" b="1" dirty="0" err="1"/>
              <a:t>зямлі</a:t>
            </a:r>
            <a:r>
              <a:rPr lang="ru-RU" sz="1400" dirty="0"/>
              <a:t> / У. П. </a:t>
            </a:r>
            <a:r>
              <a:rPr lang="ru-RU" sz="1400" dirty="0" err="1"/>
              <a:t>Бутрамееў</a:t>
            </a:r>
            <a:r>
              <a:rPr lang="ru-RU" sz="1400" dirty="0"/>
              <a:t> ; </a:t>
            </a:r>
            <a:r>
              <a:rPr lang="ru-RU" sz="1400" dirty="0" err="1"/>
              <a:t>маст</a:t>
            </a:r>
            <a:r>
              <a:rPr lang="ru-RU" sz="1400" dirty="0"/>
              <a:t>. М. </a:t>
            </a:r>
            <a:r>
              <a:rPr lang="ru-RU" sz="1400" dirty="0" err="1"/>
              <a:t>Рыжы</a:t>
            </a:r>
            <a:r>
              <a:rPr lang="ru-RU" sz="1400" dirty="0"/>
              <a:t>. - </a:t>
            </a:r>
            <a:r>
              <a:rPr lang="ru-RU" sz="1400" dirty="0" err="1"/>
              <a:t>Мінск</a:t>
            </a:r>
            <a:r>
              <a:rPr lang="ru-RU" sz="1400" dirty="0"/>
              <a:t> : </a:t>
            </a:r>
            <a:r>
              <a:rPr lang="ru-RU" sz="1400" dirty="0" err="1"/>
              <a:t>Беларуская</a:t>
            </a:r>
            <a:r>
              <a:rPr lang="ru-RU" sz="1400" dirty="0"/>
              <a:t> </a:t>
            </a:r>
            <a:r>
              <a:rPr lang="ru-RU" sz="1400" dirty="0" err="1"/>
              <a:t>Энцыклапедыя</a:t>
            </a:r>
            <a:r>
              <a:rPr lang="ru-RU" sz="1400" dirty="0"/>
              <a:t> </a:t>
            </a:r>
            <a:r>
              <a:rPr lang="ru-RU" sz="1400" dirty="0" err="1"/>
              <a:t>імя</a:t>
            </a:r>
            <a:r>
              <a:rPr lang="ru-RU" sz="1400" dirty="0"/>
              <a:t> Петруся </a:t>
            </a:r>
            <a:r>
              <a:rPr lang="ru-RU" sz="1400" dirty="0" err="1"/>
              <a:t>Броўкі</a:t>
            </a:r>
            <a:r>
              <a:rPr lang="ru-RU" sz="1400" dirty="0"/>
              <a:t>, 1995. - 128 с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5787851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8" y="548680"/>
            <a:ext cx="1582363" cy="20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82" y="1487681"/>
            <a:ext cx="1526396" cy="20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2371"/>
            <a:ext cx="1408791" cy="20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85" y="1506398"/>
            <a:ext cx="1392969" cy="209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5" y="3503630"/>
            <a:ext cx="1451798" cy="215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36" y="4117512"/>
            <a:ext cx="1378785" cy="20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62" y="3503630"/>
            <a:ext cx="1370755" cy="20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79" y="4221088"/>
            <a:ext cx="1374400" cy="20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0615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20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</a:t>
            </a:r>
          </a:p>
          <a:p>
            <a:pPr algn="ctr"/>
            <a:r>
              <a:rPr lang="ru-RU" sz="6000" dirty="0"/>
              <a:t>з</a:t>
            </a:r>
            <a:r>
              <a:rPr lang="ru-RU" sz="6000" dirty="0" smtClean="0"/>
              <a:t>а</a:t>
            </a:r>
          </a:p>
          <a:p>
            <a:pPr algn="ctr"/>
            <a:r>
              <a:rPr lang="ru-RU" sz="6000" dirty="0"/>
              <a:t>п</a:t>
            </a:r>
            <a:r>
              <a:rPr lang="ru-RU" sz="6000" dirty="0" smtClean="0"/>
              <a:t>росмотр!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36042106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Происходила из древнего княжеского рода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b="1" dirty="0" smtClean="0"/>
              <a:t>П</a:t>
            </a:r>
            <a:r>
              <a:rPr lang="ru-RU" sz="1600" dirty="0" smtClean="0"/>
              <a:t>реподобная </a:t>
            </a:r>
            <a:r>
              <a:rPr lang="ru-RU" sz="1600" dirty="0"/>
              <a:t>Евфросиния носила в миру имя </a:t>
            </a:r>
            <a:r>
              <a:rPr lang="ru-RU" sz="1600" dirty="0" err="1"/>
              <a:t>Предслава</a:t>
            </a:r>
            <a:r>
              <a:rPr lang="ru-RU" sz="1600" dirty="0"/>
              <a:t>. Она родилась в начале XII века в семье полоцкого князя Георгия и княгини Софии. Истоки этого княжеского рода восходят к равноапостольному князю Владимиру и </a:t>
            </a:r>
            <a:r>
              <a:rPr lang="ru-RU" sz="1600" dirty="0" err="1"/>
              <a:t>Рогнеде</a:t>
            </a:r>
            <a:r>
              <a:rPr lang="ru-RU" sz="16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60648"/>
            <a:ext cx="4392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Отказалась выходить замуж и приняла постриг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b="1" dirty="0" smtClean="0"/>
              <a:t>С</a:t>
            </a:r>
            <a:r>
              <a:rPr lang="ru-RU" sz="1600" dirty="0" smtClean="0"/>
              <a:t>лава </a:t>
            </a:r>
            <a:r>
              <a:rPr lang="ru-RU" sz="1600" dirty="0"/>
              <a:t>о мудрости и красоте </a:t>
            </a:r>
            <a:r>
              <a:rPr lang="ru-RU" sz="1600" dirty="0" err="1"/>
              <a:t>Предславы</a:t>
            </a:r>
            <a:r>
              <a:rPr lang="ru-RU" sz="1600" dirty="0"/>
              <a:t> распространилась далеко за пределы Полоцкого княжества, и многие князья искали </a:t>
            </a:r>
            <a:r>
              <a:rPr lang="ru-RU" sz="1600" dirty="0" smtClean="0"/>
              <a:t>её </a:t>
            </a:r>
            <a:r>
              <a:rPr lang="ru-RU" sz="1600" dirty="0"/>
              <a:t>руки. Возможно, благодаря такому браку Киевская или Новгородская земля могла породниться с Полоцкой. Но княжна выбрала другой путь и тайно ушла из дома в </a:t>
            </a:r>
            <a:r>
              <a:rPr lang="ru-RU" sz="1600" dirty="0" smtClean="0"/>
              <a:t>монастырь, где игуменьей была её родная тётя.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4072"/>
            <a:ext cx="7776864" cy="31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9179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 b="1501"/>
          <a:stretch/>
        </p:blipFill>
        <p:spPr bwMode="auto">
          <a:xfrm>
            <a:off x="1343590" y="2060849"/>
            <a:ext cx="6528827" cy="390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/>
              <a:t>Однако </a:t>
            </a:r>
            <a:r>
              <a:rPr lang="ru-RU" sz="1600" dirty="0"/>
              <a:t>та стала отговаривать племянницу от принятия пострига. Но, как повествует древнее житие, побеседовав с </a:t>
            </a:r>
            <a:r>
              <a:rPr lang="ru-RU" sz="1600" dirty="0" err="1"/>
              <a:t>Предславой</a:t>
            </a:r>
            <a:r>
              <a:rPr lang="ru-RU" sz="1600" dirty="0"/>
              <a:t>, удивилась «разуму отроковицы и </a:t>
            </a:r>
            <a:r>
              <a:rPr lang="ru-RU" sz="1600" dirty="0" smtClean="0"/>
              <a:t>её </a:t>
            </a:r>
            <a:r>
              <a:rPr lang="ru-RU" sz="1600" dirty="0"/>
              <a:t>любви к Богу и повелела исполнить волю </a:t>
            </a:r>
            <a:r>
              <a:rPr lang="ru-RU" sz="1600" dirty="0" smtClean="0"/>
              <a:t>её. </a:t>
            </a:r>
            <a:r>
              <a:rPr lang="ru-RU" sz="1600" dirty="0"/>
              <a:t>И огласил </a:t>
            </a:r>
            <a:r>
              <a:rPr lang="ru-RU" sz="1600" dirty="0" smtClean="0"/>
              <a:t>её </a:t>
            </a:r>
            <a:r>
              <a:rPr lang="ru-RU" sz="1600" dirty="0"/>
              <a:t>иерей, и постриг </a:t>
            </a:r>
            <a:r>
              <a:rPr lang="ru-RU" sz="1600" dirty="0" smtClean="0"/>
              <a:t>её; </a:t>
            </a:r>
            <a:r>
              <a:rPr lang="ru-RU" sz="1600" dirty="0"/>
              <a:t>и нарекли ей имя Евфросиния</a:t>
            </a:r>
            <a:r>
              <a:rPr lang="ru-RU" sz="1600" dirty="0" smtClean="0"/>
              <a:t>…»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36087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0060" y="654804"/>
            <a:ext cx="3059811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родительском доме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Предслава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получила хорошее образование. Её прилежанию к учёбе удивлялся даже её отец. Она читала Священное Писание и творения святых отцов, владела несколькими языками и могла свободно переводить. Поэтому, приняв постриг, Евфросиния попросила епископа выделить ей место в Софийском соборе, где была самая большая в княжестве библиотека, и стала переписывать книги.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 descr="https://static.tildacdn.com/tild6664-3866-4534-b539-656462663666/Prep-Evfrosinija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23" y="4380399"/>
            <a:ext cx="3178577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itchFamily="18" charset="0"/>
              </a:rPr>
              <a:t> В те времена это занятие считалось очень трудным, посильным только мужчинам: нужно было сидеть в строго определенной позе и писать не на столе, а фактически на колене.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824536" cy="4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" y="298541"/>
            <a:ext cx="842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Была одной из образованнейших женщин своего времени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6210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Основала два монастыря: женский и </a:t>
            </a:r>
            <a:r>
              <a:rPr lang="ru-RU" b="1" dirty="0" smtClean="0"/>
              <a:t>мужской</a:t>
            </a:r>
          </a:p>
          <a:p>
            <a:pPr algn="ctr"/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1600" dirty="0" smtClean="0"/>
              <a:t>Однажды </a:t>
            </a:r>
            <a:r>
              <a:rPr lang="ru-RU" sz="1600" dirty="0"/>
              <a:t>Евфросинии явился ангел и сказал, что ей надлежит идти на место, называемое Сельцо, и основать там девическую обитель. В ту же самую ночь ангел явился епископу Илии и сказал: «Введи рабу Божию Евфросинию в церковку Святого Спаса, что на Сельце, ибо место то святое, а она достойна Царства Небесного</a:t>
            </a:r>
            <a:r>
              <a:rPr lang="ru-RU" sz="1600" dirty="0" smtClean="0"/>
              <a:t>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Преподобная </a:t>
            </a:r>
            <a:r>
              <a:rPr lang="ru-RU" sz="1600" dirty="0"/>
              <a:t>вместе с одной из инокинь отправилась в путь, взяв с собой только книги и три хлеба. Первые годы в основанной преподобной обители жили всего 5-6 монахинь — сама Евфросиния, </a:t>
            </a:r>
            <a:r>
              <a:rPr lang="ru-RU" sz="1600" dirty="0" smtClean="0"/>
              <a:t>её </a:t>
            </a:r>
            <a:r>
              <a:rPr lang="ru-RU" sz="1600" dirty="0"/>
              <a:t>няня, двоюродная сестра, потом родная младшая сестра. Позже число инокинь увеличилось, </a:t>
            </a:r>
            <a:r>
              <a:rPr lang="ru-RU" sz="1600" dirty="0" smtClean="0"/>
              <a:t>возникли </a:t>
            </a:r>
            <a:r>
              <a:rPr lang="ru-RU" sz="1600" dirty="0"/>
              <a:t>школа, иконописная мастерская, скрипторий по переписыванию книг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81" y="3212976"/>
            <a:ext cx="424847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233" y="3212976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Неподалеку </a:t>
            </a:r>
            <a:r>
              <a:rPr lang="ru-RU" sz="1600" dirty="0"/>
              <a:t>от Спасской обители преподобная Евфросиния построила другую каменную церковь — в честь Пресвятой Богородицы. «И её создав, украсила иконами и, освятив, передала монахам, — и был монастырь большой».</a:t>
            </a:r>
          </a:p>
        </p:txBody>
      </p:sp>
    </p:spTree>
    <p:extLst>
      <p:ext uri="{BB962C8B-B14F-4D97-AF65-F5344CB8AC3E}">
        <p14:creationId xmlns:p14="http://schemas.microsoft.com/office/powerpoint/2010/main" val="1790794861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 молитвам преподобной Господь совершил чудо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1600" dirty="0" smtClean="0"/>
              <a:t>Как </a:t>
            </a:r>
            <a:r>
              <a:rPr lang="ru-RU" sz="1600" dirty="0"/>
              <a:t>повествует древнее житие, незадолго до окончания строительства каменной Спасской церкви (вместо ветхой деревянной) монастырские работники обнаружили, что приготовленной </a:t>
            </a:r>
            <a:r>
              <a:rPr lang="ru-RU" sz="1600" dirty="0" err="1"/>
              <a:t>плинфы</a:t>
            </a:r>
            <a:r>
              <a:rPr lang="ru-RU" sz="1600" dirty="0"/>
              <a:t> недостаточно. «…И поискав, не нашли ничего. И печалилась об этом Евфросиния и, вздохнувши, сказала: “Слава Тебе, Владыко, Вседержителю и </a:t>
            </a:r>
            <a:r>
              <a:rPr lang="ru-RU" sz="1600" dirty="0" err="1"/>
              <a:t>Человеколюбче</a:t>
            </a:r>
            <a:r>
              <a:rPr lang="ru-RU" sz="1600" dirty="0"/>
              <a:t>, даровавший нам большее, — подай же нам и меньшее, чем совершится церковь Твоя</a:t>
            </a:r>
            <a:r>
              <a:rPr lang="ru-RU" sz="1600" dirty="0" smtClean="0"/>
              <a:t>”.</a:t>
            </a:r>
          </a:p>
          <a:p>
            <a:r>
              <a:rPr lang="ru-RU" sz="1600" dirty="0" smtClean="0"/>
              <a:t>И </a:t>
            </a:r>
            <a:r>
              <a:rPr lang="ru-RU" sz="1600" dirty="0"/>
              <a:t>так она помолилась,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поутру, по устроению </a:t>
            </a:r>
            <a:endParaRPr lang="ru-RU" sz="1600" dirty="0" smtClean="0"/>
          </a:p>
          <a:p>
            <a:r>
              <a:rPr lang="ru-RU" sz="1600" dirty="0" smtClean="0"/>
              <a:t>Божию</a:t>
            </a:r>
            <a:r>
              <a:rPr lang="ru-RU" sz="1600" dirty="0"/>
              <a:t>, в печи были </a:t>
            </a:r>
            <a:endParaRPr lang="ru-RU" sz="1600" dirty="0" smtClean="0"/>
          </a:p>
          <a:p>
            <a:r>
              <a:rPr lang="ru-RU" sz="1600" dirty="0" smtClean="0"/>
              <a:t>найдены </a:t>
            </a:r>
            <a:r>
              <a:rPr lang="ru-RU" sz="1600" dirty="0" err="1" smtClean="0"/>
              <a:t>плинфы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благодаря </a:t>
            </a:r>
            <a:r>
              <a:rPr lang="ru-RU" sz="1600" dirty="0"/>
              <a:t>чему и удалось </a:t>
            </a:r>
            <a:endParaRPr lang="ru-RU" sz="1600" dirty="0" smtClean="0"/>
          </a:p>
          <a:p>
            <a:r>
              <a:rPr lang="ru-RU" sz="1600" dirty="0" smtClean="0"/>
              <a:t>завершить </a:t>
            </a:r>
            <a:r>
              <a:rPr lang="ru-RU" sz="1600" dirty="0"/>
              <a:t>строительство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назначенный срок.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58" y="2348880"/>
            <a:ext cx="5544616" cy="40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39642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24" y="304800"/>
            <a:ext cx="878497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 благословению преподобной Евфросинии Полоцкой был сделан напрестольный крест — бесценная </a:t>
            </a:r>
            <a:r>
              <a:rPr lang="ru-RU" sz="1600" b="1" dirty="0" smtClean="0"/>
              <a:t>святыня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/>
              <a:t>   По </a:t>
            </a:r>
            <a:r>
              <a:rPr lang="ru-RU" sz="1600" dirty="0"/>
              <a:t>благословению преподобной Евфросинии в 1161 году для Спасского храма искусный мастер-ювелир Лазарь </a:t>
            </a:r>
            <a:r>
              <a:rPr lang="ru-RU" sz="1600" dirty="0" err="1"/>
              <a:t>Богша</a:t>
            </a:r>
            <a:r>
              <a:rPr lang="ru-RU" sz="1600" dirty="0"/>
              <a:t> изготовил напрестольный крест-ковчег. «</a:t>
            </a:r>
            <a:r>
              <a:rPr lang="ru-RU" sz="1600" i="1" dirty="0"/>
              <a:t>Честное древо </a:t>
            </a:r>
            <a:r>
              <a:rPr lang="ru-RU" sz="1600" i="1" dirty="0" smtClean="0"/>
              <a:t>бесценно</a:t>
            </a:r>
            <a:r>
              <a:rPr lang="ru-RU" sz="1600" dirty="0"/>
              <a:t>», — гласила сделанная на </a:t>
            </a:r>
            <a:r>
              <a:rPr lang="ru-RU" sz="1600" dirty="0" smtClean="0"/>
              <a:t>нём </a:t>
            </a:r>
            <a:r>
              <a:rPr lang="ru-RU" sz="1600" dirty="0"/>
              <a:t>надпись. Крест содержал в себе великие святыни: частицу Животворящего Древа с каплей Крови Спасителя, частицы камней Гроба Господня и Гроба Божией Матери, частицы мощей </a:t>
            </a:r>
            <a:r>
              <a:rPr lang="ru-RU" sz="1600" dirty="0" err="1"/>
              <a:t>первомученика</a:t>
            </a:r>
            <a:r>
              <a:rPr lang="ru-RU" sz="1600" dirty="0"/>
              <a:t> архидиакона Стефана, великомученика и целителя </a:t>
            </a:r>
            <a:r>
              <a:rPr lang="ru-RU" sz="1600" dirty="0" err="1"/>
              <a:t>Пантелеимона</a:t>
            </a:r>
            <a:r>
              <a:rPr lang="ru-RU" sz="1600" dirty="0"/>
              <a:t> и каплю крови великомученика Димитрия </a:t>
            </a:r>
            <a:r>
              <a:rPr lang="ru-RU" sz="1600" dirty="0" err="1"/>
              <a:t>Солунского</a:t>
            </a:r>
            <a:r>
              <a:rPr lang="ru-RU" sz="1600" dirty="0"/>
              <a:t>. Лазарь </a:t>
            </a:r>
            <a:r>
              <a:rPr lang="ru-RU" sz="1600" dirty="0" err="1"/>
              <a:t>Богша</a:t>
            </a:r>
            <a:r>
              <a:rPr lang="ru-RU" sz="1600" dirty="0"/>
              <a:t> в совершенстве владел </a:t>
            </a:r>
            <a:r>
              <a:rPr lang="ru-RU" sz="1600" dirty="0" smtClean="0"/>
              <a:t>приёмами </a:t>
            </a:r>
            <a:r>
              <a:rPr lang="ru-RU" sz="1600" dirty="0"/>
              <a:t>византийской техники перегородчатой эмали: тончайшими перегородками он написал на Кресте образы Иисуса Христа, Божией Матери и святых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История </a:t>
            </a:r>
            <a:r>
              <a:rPr lang="ru-RU" sz="1600" dirty="0"/>
              <a:t>креста Евфросинии Полоцкой — удивительная и трагическая. После </a:t>
            </a:r>
            <a:r>
              <a:rPr lang="ru-RU" sz="1600" dirty="0" smtClean="0"/>
              <a:t>её </a:t>
            </a:r>
            <a:r>
              <a:rPr lang="ru-RU" sz="1600" dirty="0"/>
              <a:t>смерти крест берегли, не окунали в воду во время освящения, а использовали для этого </a:t>
            </a:r>
            <a:r>
              <a:rPr lang="ru-RU" sz="1600" dirty="0" smtClean="0"/>
              <a:t>его </a:t>
            </a:r>
            <a:r>
              <a:rPr lang="ru-RU" sz="1600" dirty="0"/>
              <a:t>копии. В следующие века он переходил из рук в руки, пока не оказался в Москве. Иван Грозный пообещал вернуть его в Полоцк в обмен на помощь в завоевании города и обещание </a:t>
            </a:r>
            <a:r>
              <a:rPr lang="ru-RU" sz="1600" dirty="0" smtClean="0"/>
              <a:t>выполнил.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Во время войны 1812 года крест замуровали в стену</a:t>
            </a:r>
          </a:p>
          <a:p>
            <a:r>
              <a:rPr lang="ru-RU" sz="1600" dirty="0" smtClean="0"/>
              <a:t> Софийского собора.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В 1928 году из Полоцка 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крест</a:t>
            </a:r>
          </a:p>
          <a:p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преподобной 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Евфросинии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был 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перевезён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в Минск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а в 1929 году — в </a:t>
            </a:r>
            <a:r>
              <a:rPr lang="ru-RU" altLang="ru-RU" sz="1600" dirty="0" err="1" smtClean="0">
                <a:ea typeface="Calibri" pitchFamily="34" charset="0"/>
                <a:cs typeface="Arial" panose="020B0604020202020204" pitchFamily="34" charset="0"/>
              </a:rPr>
              <a:t>Могилёв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в качестве экспоната </a:t>
            </a:r>
            <a:endParaRPr lang="ru-RU" altLang="ru-RU" sz="1600" dirty="0" smtClean="0"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Могилёвского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исторического музея. Во время Великой </a:t>
            </a:r>
            <a:endParaRPr lang="ru-RU" altLang="ru-RU" sz="1600" dirty="0" smtClean="0"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войны крест был утерян и не 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найден</a:t>
            </a:r>
          </a:p>
          <a:p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ea typeface="Calibri" pitchFamily="34" charset="0"/>
                <a:cs typeface="Arial" panose="020B0604020202020204" pitchFamily="34" charset="0"/>
              </a:rPr>
              <a:t>до сих пор</a:t>
            </a:r>
            <a:r>
              <a:rPr lang="ru-RU" altLang="ru-RU" sz="1600" dirty="0" smtClean="0"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ru-RU" sz="1600" dirty="0"/>
              <a:t> В 1997 году была освящена копия креста </a:t>
            </a:r>
            <a:endParaRPr lang="ru-RU" sz="1600" dirty="0" smtClean="0"/>
          </a:p>
          <a:p>
            <a:r>
              <a:rPr lang="ru-RU" sz="1600" dirty="0" smtClean="0"/>
              <a:t>Евфросинии </a:t>
            </a:r>
            <a:r>
              <a:rPr lang="ru-RU" sz="1600" dirty="0"/>
              <a:t>Полоцкой, и сегодня воссозданный </a:t>
            </a:r>
            <a:r>
              <a:rPr lang="ru-RU" sz="1600" dirty="0" smtClean="0"/>
              <a:t>крест</a:t>
            </a:r>
          </a:p>
          <a:p>
            <a:r>
              <a:rPr lang="ru-RU" sz="1600" dirty="0" smtClean="0"/>
              <a:t>хранится </a:t>
            </a:r>
            <a:r>
              <a:rPr lang="ru-RU" sz="1600" dirty="0"/>
              <a:t>в </a:t>
            </a:r>
            <a:r>
              <a:rPr lang="ru-RU" sz="1600" dirty="0" err="1"/>
              <a:t>Спасо-Евфросиниевской</a:t>
            </a:r>
            <a:r>
              <a:rPr lang="ru-RU" sz="1600" dirty="0"/>
              <a:t> Полоцкой </a:t>
            </a:r>
            <a:r>
              <a:rPr lang="ru-RU" sz="1600" dirty="0" smtClean="0"/>
              <a:t>обители.</a:t>
            </a:r>
            <a:r>
              <a:rPr lang="ru-RU" alt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640542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3130" y="5179114"/>
            <a:ext cx="58619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 descr="https://static.tildacdn.com/tild3634-3961-4233-a563-386331663031/Prep-Evfrosinija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843299"/>
            <a:ext cx="58681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250383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descr="https://static.tildacdn.com/tild3634-3961-4233-a563-386331663031/Prep-Evfrosinija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137375"/>
            <a:ext cx="8393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9578" y="263579"/>
            <a:ext cx="52603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Преподобная Евфросиния имела влияние на жизнь Полоцкого княжества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 smtClean="0"/>
              <a:t> Она </a:t>
            </a:r>
            <a:r>
              <a:rPr lang="ru-RU" sz="1400" dirty="0"/>
              <a:t>участвовала в вечевых собраниях, имела право голоса </a:t>
            </a:r>
            <a:endParaRPr lang="ru-RU" sz="1400" dirty="0" smtClean="0"/>
          </a:p>
          <a:p>
            <a:r>
              <a:rPr lang="ru-RU" sz="1400" dirty="0" smtClean="0"/>
              <a:t>как </a:t>
            </a:r>
            <a:r>
              <a:rPr lang="ru-RU" sz="1400" dirty="0"/>
              <a:t>представитель правящей династии (в то время, когда в Полоцком княжестве не оставалось приемников во власти). Для XII века это исключительный момент. Найти в истории той эпохи аналогичные примеры крайне сложно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Как писалось в «Житии», своим авторитетом преподобная могла примирять враждующие княжеские кланы, сглаживала конфликты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algn="ctr"/>
            <a:r>
              <a:rPr lang="ru-RU" sz="1600" b="1" dirty="0"/>
              <a:t>Завершила свой земной путь в месте страданий </a:t>
            </a:r>
            <a:r>
              <a:rPr lang="ru-RU" sz="1600" b="1" dirty="0" smtClean="0"/>
              <a:t>   и </a:t>
            </a:r>
            <a:r>
              <a:rPr lang="ru-RU" sz="1600" b="1" dirty="0"/>
              <a:t>воскресения Господа</a:t>
            </a:r>
            <a:endParaRPr lang="ru-RU" sz="16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В</a:t>
            </a:r>
            <a:r>
              <a:rPr lang="ru-RU" sz="1400" dirty="0"/>
              <a:t> конце своей жизни преподобная Евфросиния пожелала совершить паломничество во Святую Землю и поклониться Гробу Господню. Спутниками </a:t>
            </a:r>
            <a:r>
              <a:rPr lang="ru-RU" sz="1400" dirty="0" smtClean="0"/>
              <a:t>её </a:t>
            </a:r>
            <a:r>
              <a:rPr lang="ru-RU" sz="1400" dirty="0"/>
              <a:t>стали брат Давид и сестра </a:t>
            </a:r>
            <a:r>
              <a:rPr lang="ru-RU" sz="1400" dirty="0" err="1"/>
              <a:t>Евпраксия</a:t>
            </a:r>
            <a:r>
              <a:rPr lang="ru-RU" sz="1400" dirty="0"/>
              <a:t>. Во время своего пребывания в Иерусалиме святая трижды приходила поклониться Гробу и молила Бога, чтобы Он удостоил </a:t>
            </a:r>
            <a:r>
              <a:rPr lang="ru-RU" sz="1400" dirty="0" smtClean="0"/>
              <a:t>её </a:t>
            </a:r>
            <a:r>
              <a:rPr lang="ru-RU" sz="1400" dirty="0"/>
              <a:t>завершить земной путь на месте Его страданий и воскресения. Молитва </a:t>
            </a:r>
            <a:r>
              <a:rPr lang="ru-RU" sz="1400" dirty="0" smtClean="0"/>
              <a:t>её </a:t>
            </a:r>
            <a:r>
              <a:rPr lang="ru-RU" sz="1400" dirty="0"/>
              <a:t>была услышана. </a:t>
            </a:r>
            <a:endParaRPr lang="ru-RU" sz="1400" dirty="0" smtClean="0"/>
          </a:p>
          <a:p>
            <a:r>
              <a:rPr lang="ru-RU" sz="1400" dirty="0" smtClean="0"/>
              <a:t>Вскоре </a:t>
            </a:r>
            <a:r>
              <a:rPr lang="ru-RU" sz="1400" dirty="0"/>
              <a:t>святая «Божиим посещением впала в недуг и начала болеть». Перед кончиной Господь послал к ней ангела со словами: «Блаженна ты в женах, благословен труд твой. Вот уже отверсты тебе двери райские, и все Ангелы собрались, держа свечи, ожидая встречи с тобою…» И так сказав, ангел отошел от </a:t>
            </a:r>
            <a:r>
              <a:rPr lang="ru-RU" sz="1400" dirty="0" smtClean="0"/>
              <a:t>неё.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7" y="880000"/>
            <a:ext cx="3355606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06998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8205"/>
            <a:ext cx="5256584" cy="41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682" y="37541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600" b="1" dirty="0" smtClean="0"/>
              <a:t>Из </a:t>
            </a:r>
            <a:r>
              <a:rPr lang="ru-RU" sz="1600" b="1" dirty="0"/>
              <a:t>Иерусалима нетленные мощи святой перенесли в Киево-Печерскую </a:t>
            </a:r>
            <a:r>
              <a:rPr lang="ru-RU" sz="1600" b="1" dirty="0" smtClean="0"/>
              <a:t>лавру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439" y="799930"/>
            <a:ext cx="844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</a:t>
            </a:r>
            <a:r>
              <a:rPr lang="ru-RU" sz="1600" dirty="0" smtClean="0"/>
              <a:t>Впоследствии </a:t>
            </a:r>
            <a:r>
              <a:rPr lang="ru-RU" sz="1600" dirty="0"/>
              <a:t>в Дальних Пещерах этой древней обители они почивали более семи столетий.</a:t>
            </a:r>
          </a:p>
          <a:p>
            <a:r>
              <a:rPr lang="ru-RU" sz="1600" dirty="0" smtClean="0"/>
              <a:t>  В </a:t>
            </a:r>
            <a:r>
              <a:rPr lang="ru-RU" sz="1600" dirty="0"/>
              <a:t>период царствования </a:t>
            </a:r>
            <a:r>
              <a:rPr lang="ru-RU" sz="1600" dirty="0" smtClean="0"/>
              <a:t>Российского </a:t>
            </a:r>
            <a:r>
              <a:rPr lang="ru-RU" sz="1600" dirty="0"/>
              <a:t>Императора Николая II, в 1910 году, святые мощи преподобной были торжественно перенесены из Киева в Полоцк, в основанный ею Спасский монастырь. Здесь они покоятся и в настоящее </a:t>
            </a:r>
            <a:r>
              <a:rPr lang="ru-RU" sz="1600" dirty="0" smtClean="0"/>
              <a:t>время.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8854366"/>
      </p:ext>
    </p:extLst>
  </p:cSld>
  <p:clrMapOvr>
    <a:masterClrMapping/>
  </p:clrMapOvr>
  <p:transition spd="slow" advTm="12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1213</TotalTime>
  <Words>199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Светает светом через тьму веков  святое имя Евфросинии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Светает светом через тьму веков  святое имя Евфросинии</dc:title>
  <dc:creator>пк</dc:creator>
  <cp:lastModifiedBy>пк</cp:lastModifiedBy>
  <cp:revision>55</cp:revision>
  <dcterms:created xsi:type="dcterms:W3CDTF">2024-08-13T08:29:03Z</dcterms:created>
  <dcterms:modified xsi:type="dcterms:W3CDTF">2024-10-25T11:13:57Z</dcterms:modified>
</cp:coreProperties>
</file>