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257" r:id="rId3"/>
    <p:sldId id="259" r:id="rId4"/>
    <p:sldId id="260" r:id="rId5"/>
    <p:sldId id="275" r:id="rId6"/>
    <p:sldId id="270" r:id="rId7"/>
    <p:sldId id="271" r:id="rId8"/>
    <p:sldId id="272" r:id="rId9"/>
    <p:sldId id="273" r:id="rId10"/>
    <p:sldId id="279" r:id="rId11"/>
    <p:sldId id="276" r:id="rId12"/>
    <p:sldId id="277" r:id="rId13"/>
    <p:sldId id="265" r:id="rId14"/>
    <p:sldId id="268" r:id="rId15"/>
    <p:sldId id="266" r:id="rId16"/>
    <p:sldId id="267" r:id="rId17"/>
    <p:sldId id="278" r:id="rId18"/>
    <p:sldId id="263" r:id="rId19"/>
    <p:sldId id="274" r:id="rId20"/>
    <p:sldId id="282" r:id="rId21"/>
    <p:sldId id="281" r:id="rId22"/>
    <p:sldId id="262" r:id="rId23"/>
    <p:sldId id="283" r:id="rId24"/>
    <p:sldId id="264"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24" d="100"/>
          <a:sy n="24" d="100"/>
        </p:scale>
        <p:origin x="1612" y="2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7C1F31-776B-4E25-9D0C-D72329FB94C0}" type="datetimeFigureOut">
              <a:rPr lang="ru-RU" smtClean="0"/>
              <a:t>24.10.2024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1F264B-3679-4E27-BA82-B89168BD4435}" type="slidenum">
              <a:rPr lang="ru-RU" smtClean="0"/>
              <a:t>‹#›</a:t>
            </a:fld>
            <a:endParaRPr lang="ru-RU"/>
          </a:p>
        </p:txBody>
      </p:sp>
    </p:spTree>
    <p:extLst>
      <p:ext uri="{BB962C8B-B14F-4D97-AF65-F5344CB8AC3E}">
        <p14:creationId xmlns:p14="http://schemas.microsoft.com/office/powerpoint/2010/main" val="192003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C1F264B-3679-4E27-BA82-B89168BD4435}" type="slidenum">
              <a:rPr lang="ru-RU" smtClean="0"/>
              <a:t>20</a:t>
            </a:fld>
            <a:endParaRPr lang="ru-RU"/>
          </a:p>
        </p:txBody>
      </p:sp>
    </p:spTree>
    <p:extLst>
      <p:ext uri="{BB962C8B-B14F-4D97-AF65-F5344CB8AC3E}">
        <p14:creationId xmlns:p14="http://schemas.microsoft.com/office/powerpoint/2010/main" val="4289265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327312BB-2BF5-43A7-9F11-C720CA811851}" type="datetimeFigureOut">
              <a:rPr lang="ru-RU" smtClean="0"/>
              <a:t>24.10.2024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26673-5947-49A0-9F3F-B6F1742E8513}" type="slidenum">
              <a:rPr lang="ru-RU" smtClean="0"/>
              <a:t>‹#›</a:t>
            </a:fld>
            <a:endParaRPr lang="ru-RU"/>
          </a:p>
        </p:txBody>
      </p:sp>
    </p:spTree>
    <p:extLst>
      <p:ext uri="{BB962C8B-B14F-4D97-AF65-F5344CB8AC3E}">
        <p14:creationId xmlns:p14="http://schemas.microsoft.com/office/powerpoint/2010/main" val="84536579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27312BB-2BF5-43A7-9F11-C720CA811851}" type="datetimeFigureOut">
              <a:rPr lang="ru-RU" smtClean="0"/>
              <a:t>24.10.2024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26673-5947-49A0-9F3F-B6F1742E8513}" type="slidenum">
              <a:rPr lang="ru-RU" smtClean="0"/>
              <a:t>‹#›</a:t>
            </a:fld>
            <a:endParaRPr lang="ru-RU"/>
          </a:p>
        </p:txBody>
      </p:sp>
    </p:spTree>
    <p:extLst>
      <p:ext uri="{BB962C8B-B14F-4D97-AF65-F5344CB8AC3E}">
        <p14:creationId xmlns:p14="http://schemas.microsoft.com/office/powerpoint/2010/main" val="41621981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27312BB-2BF5-43A7-9F11-C720CA811851}" type="datetimeFigureOut">
              <a:rPr lang="ru-RU" smtClean="0"/>
              <a:t>24.10.2024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26673-5947-49A0-9F3F-B6F1742E8513}" type="slidenum">
              <a:rPr lang="ru-RU" smtClean="0"/>
              <a:t>‹#›</a:t>
            </a:fld>
            <a:endParaRPr lang="ru-RU"/>
          </a:p>
        </p:txBody>
      </p:sp>
    </p:spTree>
    <p:extLst>
      <p:ext uri="{BB962C8B-B14F-4D97-AF65-F5344CB8AC3E}">
        <p14:creationId xmlns:p14="http://schemas.microsoft.com/office/powerpoint/2010/main" val="2708032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27312BB-2BF5-43A7-9F11-C720CA811851}" type="datetimeFigureOut">
              <a:rPr lang="ru-RU" smtClean="0"/>
              <a:t>24.10.2024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26673-5947-49A0-9F3F-B6F1742E8513}" type="slidenum">
              <a:rPr lang="ru-RU" smtClean="0"/>
              <a:t>‹#›</a:t>
            </a:fld>
            <a:endParaRPr lang="ru-RU"/>
          </a:p>
        </p:txBody>
      </p:sp>
    </p:spTree>
    <p:extLst>
      <p:ext uri="{BB962C8B-B14F-4D97-AF65-F5344CB8AC3E}">
        <p14:creationId xmlns:p14="http://schemas.microsoft.com/office/powerpoint/2010/main" val="37151836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27312BB-2BF5-43A7-9F11-C720CA811851}" type="datetimeFigureOut">
              <a:rPr lang="ru-RU" smtClean="0"/>
              <a:t>24.10.2024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26673-5947-49A0-9F3F-B6F1742E8513}" type="slidenum">
              <a:rPr lang="ru-RU" smtClean="0"/>
              <a:t>‹#›</a:t>
            </a:fld>
            <a:endParaRPr lang="ru-RU"/>
          </a:p>
        </p:txBody>
      </p:sp>
    </p:spTree>
    <p:extLst>
      <p:ext uri="{BB962C8B-B14F-4D97-AF65-F5344CB8AC3E}">
        <p14:creationId xmlns:p14="http://schemas.microsoft.com/office/powerpoint/2010/main" val="29071063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27312BB-2BF5-43A7-9F11-C720CA811851}" type="datetimeFigureOut">
              <a:rPr lang="ru-RU" smtClean="0"/>
              <a:t>24.10.2024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326673-5947-49A0-9F3F-B6F1742E8513}" type="slidenum">
              <a:rPr lang="ru-RU" smtClean="0"/>
              <a:t>‹#›</a:t>
            </a:fld>
            <a:endParaRPr lang="ru-RU"/>
          </a:p>
        </p:txBody>
      </p:sp>
    </p:spTree>
    <p:extLst>
      <p:ext uri="{BB962C8B-B14F-4D97-AF65-F5344CB8AC3E}">
        <p14:creationId xmlns:p14="http://schemas.microsoft.com/office/powerpoint/2010/main" val="2851955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27312BB-2BF5-43A7-9F11-C720CA811851}" type="datetimeFigureOut">
              <a:rPr lang="ru-RU" smtClean="0"/>
              <a:t>24.10.2024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326673-5947-49A0-9F3F-B6F1742E8513}" type="slidenum">
              <a:rPr lang="ru-RU" smtClean="0"/>
              <a:t>‹#›</a:t>
            </a:fld>
            <a:endParaRPr lang="ru-RU"/>
          </a:p>
        </p:txBody>
      </p:sp>
    </p:spTree>
    <p:extLst>
      <p:ext uri="{BB962C8B-B14F-4D97-AF65-F5344CB8AC3E}">
        <p14:creationId xmlns:p14="http://schemas.microsoft.com/office/powerpoint/2010/main" val="150526977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27312BB-2BF5-43A7-9F11-C720CA811851}" type="datetimeFigureOut">
              <a:rPr lang="ru-RU" smtClean="0"/>
              <a:t>24.10.2024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326673-5947-49A0-9F3F-B6F1742E8513}" type="slidenum">
              <a:rPr lang="ru-RU" smtClean="0"/>
              <a:t>‹#›</a:t>
            </a:fld>
            <a:endParaRPr lang="ru-RU"/>
          </a:p>
        </p:txBody>
      </p:sp>
    </p:spTree>
    <p:extLst>
      <p:ext uri="{BB962C8B-B14F-4D97-AF65-F5344CB8AC3E}">
        <p14:creationId xmlns:p14="http://schemas.microsoft.com/office/powerpoint/2010/main" val="17870483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27312BB-2BF5-43A7-9F11-C720CA811851}" type="datetimeFigureOut">
              <a:rPr lang="ru-RU" smtClean="0"/>
              <a:t>24.10.2024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326673-5947-49A0-9F3F-B6F1742E8513}" type="slidenum">
              <a:rPr lang="ru-RU" smtClean="0"/>
              <a:t>‹#›</a:t>
            </a:fld>
            <a:endParaRPr lang="ru-RU"/>
          </a:p>
        </p:txBody>
      </p:sp>
    </p:spTree>
    <p:extLst>
      <p:ext uri="{BB962C8B-B14F-4D97-AF65-F5344CB8AC3E}">
        <p14:creationId xmlns:p14="http://schemas.microsoft.com/office/powerpoint/2010/main" val="22763561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27312BB-2BF5-43A7-9F11-C720CA811851}" type="datetimeFigureOut">
              <a:rPr lang="ru-RU" smtClean="0"/>
              <a:t>24.10.2024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326673-5947-49A0-9F3F-B6F1742E8513}" type="slidenum">
              <a:rPr lang="ru-RU" smtClean="0"/>
              <a:t>‹#›</a:t>
            </a:fld>
            <a:endParaRPr lang="ru-RU"/>
          </a:p>
        </p:txBody>
      </p:sp>
    </p:spTree>
    <p:extLst>
      <p:ext uri="{BB962C8B-B14F-4D97-AF65-F5344CB8AC3E}">
        <p14:creationId xmlns:p14="http://schemas.microsoft.com/office/powerpoint/2010/main" val="214910779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27312BB-2BF5-43A7-9F11-C720CA811851}" type="datetimeFigureOut">
              <a:rPr lang="ru-RU" smtClean="0"/>
              <a:t>24.10.2024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326673-5947-49A0-9F3F-B6F1742E8513}" type="slidenum">
              <a:rPr lang="ru-RU" smtClean="0"/>
              <a:t>‹#›</a:t>
            </a:fld>
            <a:endParaRPr lang="ru-RU"/>
          </a:p>
        </p:txBody>
      </p:sp>
    </p:spTree>
    <p:extLst>
      <p:ext uri="{BB962C8B-B14F-4D97-AF65-F5344CB8AC3E}">
        <p14:creationId xmlns:p14="http://schemas.microsoft.com/office/powerpoint/2010/main" val="212858399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7312BB-2BF5-43A7-9F11-C720CA811851}" type="datetimeFigureOut">
              <a:rPr lang="ru-RU" smtClean="0"/>
              <a:t>24.10.2024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26673-5947-49A0-9F3F-B6F1742E8513}" type="slidenum">
              <a:rPr lang="ru-RU" smtClean="0"/>
              <a:t>‹#›</a:t>
            </a:fld>
            <a:endParaRPr lang="ru-RU"/>
          </a:p>
        </p:txBody>
      </p:sp>
    </p:spTree>
    <p:extLst>
      <p:ext uri="{BB962C8B-B14F-4D97-AF65-F5344CB8AC3E}">
        <p14:creationId xmlns:p14="http://schemas.microsoft.com/office/powerpoint/2010/main" val="401760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4248472" cy="6591548"/>
          </a:xfrm>
          <a:prstGeom prst="rect">
            <a:avLst/>
          </a:prstGeom>
        </p:spPr>
        <p:txBody>
          <a:bodyPr wrap="square">
            <a:spAutoFit/>
          </a:bodyPr>
          <a:lstStyle/>
          <a:p>
            <a:pPr>
              <a:lnSpc>
                <a:spcPct val="115000"/>
              </a:lnSpc>
              <a:spcAft>
                <a:spcPts val="1000"/>
              </a:spcAft>
            </a:pPr>
            <a:r>
              <a:rPr lang="ru-RU" b="1" dirty="0">
                <a:latin typeface="Times New Roman" panose="02020603050405020304" pitchFamily="18" charset="0"/>
                <a:ea typeface="Calibri"/>
                <a:cs typeface="Times New Roman" panose="02020603050405020304" pitchFamily="18" charset="0"/>
              </a:rPr>
              <a:t>Давно известно, что все новое – хорошо забытое старое. Еще пять тысяч лет назад ведическая культура востока предписывала длительное – до ста раз – пережевывание пищи, а русская народная поговорка донесла до наших дней вековую мудрость: «</a:t>
            </a:r>
            <a:r>
              <a:rPr lang="ru-RU" b="1" dirty="0">
                <a:solidFill>
                  <a:srgbClr val="FF0000"/>
                </a:solidFill>
                <a:latin typeface="Times New Roman" panose="02020603050405020304" pitchFamily="18" charset="0"/>
                <a:ea typeface="Calibri"/>
                <a:cs typeface="Times New Roman" panose="02020603050405020304" pitchFamily="18" charset="0"/>
              </a:rPr>
              <a:t>Кто долго жует, тот долго живет</a:t>
            </a:r>
            <a:r>
              <a:rPr lang="ru-RU" b="1" dirty="0">
                <a:latin typeface="Times New Roman" panose="02020603050405020304" pitchFamily="18" charset="0"/>
                <a:ea typeface="Calibri"/>
                <a:cs typeface="Times New Roman" panose="02020603050405020304" pitchFamily="18" charset="0"/>
              </a:rPr>
              <a:t>».</a:t>
            </a:r>
          </a:p>
          <a:p>
            <a:pPr>
              <a:lnSpc>
                <a:spcPct val="115000"/>
              </a:lnSpc>
              <a:spcAft>
                <a:spcPts val="1000"/>
              </a:spcAft>
            </a:pPr>
            <a:r>
              <a:rPr lang="ru-RU" b="1" dirty="0">
                <a:latin typeface="Times New Roman" panose="02020603050405020304" pitchFamily="18" charset="0"/>
                <a:ea typeface="Calibri"/>
                <a:cs typeface="Times New Roman" panose="02020603050405020304" pitchFamily="18" charset="0"/>
              </a:rPr>
              <a:t>В 1915г. в Петербурге вышла книга итальянского ученого Г. </a:t>
            </a:r>
            <a:r>
              <a:rPr lang="ru-RU" b="1" dirty="0" err="1">
                <a:latin typeface="Times New Roman" panose="02020603050405020304" pitchFamily="18" charset="0"/>
                <a:ea typeface="Calibri"/>
                <a:cs typeface="Times New Roman" panose="02020603050405020304" pitchFamily="18" charset="0"/>
              </a:rPr>
              <a:t>Флетчера</a:t>
            </a:r>
            <a:r>
              <a:rPr lang="ru-RU" b="1" dirty="0">
                <a:latin typeface="Times New Roman" panose="02020603050405020304" pitchFamily="18" charset="0"/>
                <a:ea typeface="Calibri"/>
                <a:cs typeface="Times New Roman" panose="02020603050405020304" pitchFamily="18" charset="0"/>
              </a:rPr>
              <a:t> «Азбука питания». В своих разработках </a:t>
            </a:r>
            <a:r>
              <a:rPr lang="ru-RU" b="1" dirty="0" err="1">
                <a:latin typeface="Times New Roman" panose="02020603050405020304" pitchFamily="18" charset="0"/>
                <a:ea typeface="Calibri"/>
                <a:cs typeface="Times New Roman" panose="02020603050405020304" pitchFamily="18" charset="0"/>
              </a:rPr>
              <a:t>Флетчер</a:t>
            </a:r>
            <a:r>
              <a:rPr lang="ru-RU" b="1" dirty="0">
                <a:latin typeface="Times New Roman" panose="02020603050405020304" pitchFamily="18" charset="0"/>
                <a:ea typeface="Calibri"/>
                <a:cs typeface="Times New Roman" panose="02020603050405020304" pitchFamily="18" charset="0"/>
              </a:rPr>
              <a:t> опирался на работы российского физиолога И. Павлова. Проведя серию экспериментов в клинике Европы и Америки, </a:t>
            </a:r>
            <a:r>
              <a:rPr lang="ru-RU" b="1" dirty="0" err="1">
                <a:latin typeface="Times New Roman" panose="02020603050405020304" pitchFamily="18" charset="0"/>
                <a:ea typeface="Calibri"/>
                <a:cs typeface="Times New Roman" panose="02020603050405020304" pitchFamily="18" charset="0"/>
              </a:rPr>
              <a:t>Флетчер</a:t>
            </a:r>
            <a:r>
              <a:rPr lang="ru-RU" b="1" dirty="0">
                <a:latin typeface="Times New Roman" panose="02020603050405020304" pitchFamily="18" charset="0"/>
                <a:ea typeface="Calibri"/>
                <a:cs typeface="Times New Roman" panose="02020603050405020304" pitchFamily="18" charset="0"/>
              </a:rPr>
              <a:t> пришел к выводу, что самый верный и надежный способ достижения здоровья и долголетия – тщательное пережевывание пищи и умеренность в еде.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836712"/>
            <a:ext cx="4176464"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flipH="1">
            <a:off x="4644008" y="5589240"/>
            <a:ext cx="4248472" cy="584775"/>
          </a:xfrm>
          <a:prstGeom prst="rect">
            <a:avLst/>
          </a:prstGeom>
        </p:spPr>
        <p:txBody>
          <a:bodyPr wrap="square">
            <a:spAutoFit/>
          </a:bodyPr>
          <a:lstStyle/>
          <a:p>
            <a:pPr algn="ctr"/>
            <a:r>
              <a:rPr lang="ru-RU" sz="3200" b="1" dirty="0">
                <a:latin typeface="Georgia" panose="02040502050405020303" pitchFamily="18" charset="0"/>
              </a:rPr>
              <a:t>Горацио </a:t>
            </a:r>
            <a:r>
              <a:rPr lang="ru-RU" sz="3200" b="1" dirty="0" err="1">
                <a:latin typeface="Georgia" panose="02040502050405020303" pitchFamily="18" charset="0"/>
              </a:rPr>
              <a:t>Флетчер</a:t>
            </a:r>
            <a:endParaRPr lang="ru-RU" sz="3200" b="1" dirty="0">
              <a:latin typeface="Georgia" panose="02040502050405020303" pitchFamily="18" charset="0"/>
            </a:endParaRPr>
          </a:p>
        </p:txBody>
      </p:sp>
    </p:spTree>
    <p:extLst>
      <p:ext uri="{BB962C8B-B14F-4D97-AF65-F5344CB8AC3E}">
        <p14:creationId xmlns:p14="http://schemas.microsoft.com/office/powerpoint/2010/main" val="29708722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00089"/>
            <a:ext cx="8208912" cy="4961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5661249"/>
            <a:ext cx="9144000" cy="954107"/>
          </a:xfrm>
          <a:prstGeom prst="rect">
            <a:avLst/>
          </a:prstGeom>
        </p:spPr>
        <p:txBody>
          <a:bodyPr wrap="square">
            <a:spAutoFit/>
          </a:bodyPr>
          <a:lstStyle/>
          <a:p>
            <a:pPr algn="ctr"/>
            <a:r>
              <a:rPr lang="ru-RU" sz="2800" b="1" dirty="0">
                <a:solidFill>
                  <a:prstClr val="black"/>
                </a:solidFill>
                <a:latin typeface="Georgia" panose="02040502050405020303" pitchFamily="18" charset="0"/>
              </a:rPr>
              <a:t>Жан Шарко </a:t>
            </a:r>
            <a:r>
              <a:rPr lang="ru-RU" sz="2800" b="1" dirty="0">
                <a:latin typeface="Georgia" panose="02040502050405020303" pitchFamily="18" charset="0"/>
              </a:rPr>
              <a:t>в экспедиции </a:t>
            </a:r>
            <a:endParaRPr lang="en-US" sz="2800" b="1" dirty="0">
              <a:latin typeface="Georgia" panose="02040502050405020303" pitchFamily="18" charset="0"/>
            </a:endParaRPr>
          </a:p>
          <a:p>
            <a:pPr algn="ctr"/>
            <a:r>
              <a:rPr lang="ru-RU" sz="2800" b="1" dirty="0">
                <a:latin typeface="Georgia" panose="02040502050405020303" pitchFamily="18" charset="0"/>
              </a:rPr>
              <a:t>на судне "</a:t>
            </a:r>
            <a:r>
              <a:rPr lang="ru-RU" sz="2800" b="1" dirty="0" err="1">
                <a:latin typeface="Georgia" panose="02040502050405020303" pitchFamily="18" charset="0"/>
              </a:rPr>
              <a:t>Le</a:t>
            </a:r>
            <a:r>
              <a:rPr lang="ru-RU" sz="2800" b="1" dirty="0">
                <a:latin typeface="Georgia" panose="02040502050405020303" pitchFamily="18" charset="0"/>
              </a:rPr>
              <a:t> </a:t>
            </a:r>
            <a:r>
              <a:rPr lang="ru-RU" sz="2800" b="1" dirty="0" err="1">
                <a:latin typeface="Georgia" panose="02040502050405020303" pitchFamily="18" charset="0"/>
              </a:rPr>
              <a:t>Franсais</a:t>
            </a:r>
            <a:r>
              <a:rPr lang="ru-RU" sz="2800" b="1" dirty="0">
                <a:latin typeface="Georgia" panose="02040502050405020303" pitchFamily="18" charset="0"/>
              </a:rPr>
              <a:t>“ ("</a:t>
            </a:r>
            <a:r>
              <a:rPr lang="ru-RU" sz="2800" b="1" dirty="0" err="1">
                <a:latin typeface="Georgia" panose="02040502050405020303" pitchFamily="18" charset="0"/>
              </a:rPr>
              <a:t>Ле</a:t>
            </a:r>
            <a:r>
              <a:rPr lang="ru-RU" sz="2800" b="1" dirty="0">
                <a:latin typeface="Georgia" panose="02040502050405020303" pitchFamily="18" charset="0"/>
              </a:rPr>
              <a:t> Франсе")</a:t>
            </a:r>
          </a:p>
        </p:txBody>
      </p:sp>
    </p:spTree>
    <p:extLst>
      <p:ext uri="{BB962C8B-B14F-4D97-AF65-F5344CB8AC3E}">
        <p14:creationId xmlns:p14="http://schemas.microsoft.com/office/powerpoint/2010/main" val="15891885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3" y="461665"/>
            <a:ext cx="5184577" cy="6463308"/>
          </a:xfrm>
          <a:prstGeom prst="rect">
            <a:avLst/>
          </a:prstGeom>
        </p:spPr>
        <p:txBody>
          <a:bodyPr wrap="square">
            <a:spAutoFit/>
          </a:bodyPr>
          <a:lstStyle/>
          <a:p>
            <a:pPr lvl="0"/>
            <a:r>
              <a:rPr lang="ru-RU" b="1" dirty="0" err="1">
                <a:solidFill>
                  <a:prstClr val="black"/>
                </a:solidFill>
                <a:latin typeface="Times New Roman" panose="02020603050405020304" pitchFamily="18" charset="0"/>
                <a:cs typeface="Times New Roman" panose="02020603050405020304" pitchFamily="18" charset="0"/>
              </a:rPr>
              <a:t>Уилбур</a:t>
            </a:r>
            <a:r>
              <a:rPr lang="ru-RU" b="1" dirty="0">
                <a:solidFill>
                  <a:prstClr val="black"/>
                </a:solidFill>
                <a:latin typeface="Times New Roman" panose="02020603050405020304" pitchFamily="18" charset="0"/>
                <a:cs typeface="Times New Roman" panose="02020603050405020304" pitchFamily="18" charset="0"/>
              </a:rPr>
              <a:t> </a:t>
            </a:r>
            <a:r>
              <a:rPr lang="en-US" b="1" dirty="0">
                <a:solidFill>
                  <a:prstClr val="black"/>
                </a:solidFill>
                <a:latin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cs typeface="Times New Roman" panose="02020603050405020304" pitchFamily="18" charset="0"/>
              </a:rPr>
              <a:t>Атуотер</a:t>
            </a:r>
            <a:r>
              <a:rPr lang="ru-RU" b="1" dirty="0">
                <a:solidFill>
                  <a:prstClr val="black"/>
                </a:solidFill>
                <a:latin typeface="Times New Roman" panose="02020603050405020304" pitchFamily="18" charset="0"/>
                <a:cs typeface="Times New Roman" panose="02020603050405020304" pitchFamily="18" charset="0"/>
              </a:rPr>
              <a:t> - американский ученый, известный своими исследованиями в области питания и процессов метаболизма - проведя многолетние опыты, считал, что для поддержания жизни в состоянии спокойствия нам необходимо 2 300 калорий в сутки или </a:t>
            </a:r>
            <a:endParaRPr lang="en-US" b="1" dirty="0">
              <a:solidFill>
                <a:prstClr val="black"/>
              </a:solidFill>
              <a:latin typeface="Times New Roman" panose="02020603050405020304" pitchFamily="18" charset="0"/>
              <a:cs typeface="Times New Roman" panose="02020603050405020304" pitchFamily="18" charset="0"/>
            </a:endParaRPr>
          </a:p>
          <a:p>
            <a:pPr lvl="0"/>
            <a:r>
              <a:rPr lang="ru-RU" b="1" dirty="0">
                <a:solidFill>
                  <a:prstClr val="black"/>
                </a:solidFill>
                <a:latin typeface="Times New Roman" panose="02020603050405020304" pitchFamily="18" charset="0"/>
                <a:cs typeface="Times New Roman" panose="02020603050405020304" pitchFamily="18" charset="0"/>
              </a:rPr>
              <a:t>33 на килограмм. Он также обратил внимание, что люди, не занимающиеся ручным трудом, поглощают гораздо больше еды, чем необходимо для жизни.</a:t>
            </a:r>
          </a:p>
          <a:p>
            <a:pPr lvl="0"/>
            <a:r>
              <a:rPr lang="ru-RU" b="1" dirty="0">
                <a:solidFill>
                  <a:prstClr val="black"/>
                </a:solidFill>
                <a:latin typeface="Times New Roman" panose="02020603050405020304" pitchFamily="18" charset="0"/>
                <a:cs typeface="Times New Roman" panose="02020603050405020304" pitchFamily="18" charset="0"/>
              </a:rPr>
              <a:t>Конечно, для каждого возраста - и свой объём пищи. Молодые легче переносят обжорство. Может повышаться температура, позывы к излишней деятельности. Становимся старше — вроде бы полнокровны, но появляется тучность, проблемы с сердцем, ревматизм и прочие радости чревоугодия. Диетологи прошлого не советовали садиться на физиологическую диету. Это либо мелко нарезанные кусочки мяса, или невкусные для вас блюда. Надо иметь простой, но вкусный стол. Но вот какой и за сколько — мнения здесь за века разнятся</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764704"/>
            <a:ext cx="3744416"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508104" y="5733256"/>
            <a:ext cx="3528392" cy="954107"/>
          </a:xfrm>
          <a:prstGeom prst="rect">
            <a:avLst/>
          </a:prstGeom>
        </p:spPr>
        <p:txBody>
          <a:bodyPr wrap="square">
            <a:spAutoFit/>
          </a:bodyPr>
          <a:lstStyle/>
          <a:p>
            <a:pPr algn="ctr"/>
            <a:r>
              <a:rPr lang="ru-RU" sz="2800" b="1" dirty="0" err="1">
                <a:latin typeface="Georgia" panose="02040502050405020303" pitchFamily="18" charset="0"/>
              </a:rPr>
              <a:t>Уилбур</a:t>
            </a:r>
            <a:r>
              <a:rPr lang="ru-RU" sz="2800" b="1" dirty="0">
                <a:latin typeface="Georgia" panose="02040502050405020303" pitchFamily="18" charset="0"/>
              </a:rPr>
              <a:t> Олин </a:t>
            </a:r>
            <a:r>
              <a:rPr lang="ru-RU" sz="2800" b="1" dirty="0" err="1">
                <a:latin typeface="Georgia" panose="02040502050405020303" pitchFamily="18" charset="0"/>
              </a:rPr>
              <a:t>Атуотер</a:t>
            </a:r>
            <a:endParaRPr lang="en-US" sz="2800" dirty="0">
              <a:latin typeface="Georgia" panose="02040502050405020303" pitchFamily="18" charset="0"/>
            </a:endParaRPr>
          </a:p>
        </p:txBody>
      </p:sp>
      <p:sp>
        <p:nvSpPr>
          <p:cNvPr id="4" name="Прямоугольник 3"/>
          <p:cNvSpPr/>
          <p:nvPr/>
        </p:nvSpPr>
        <p:spPr>
          <a:xfrm>
            <a:off x="0" y="1"/>
            <a:ext cx="9144000" cy="461665"/>
          </a:xfrm>
          <a:prstGeom prst="rect">
            <a:avLst/>
          </a:prstGeom>
        </p:spPr>
        <p:txBody>
          <a:bodyPr wrap="square">
            <a:spAutoFit/>
          </a:bodyPr>
          <a:lstStyle/>
          <a:p>
            <a:pPr lvl="0" algn="ctr"/>
            <a:r>
              <a:rPr lang="ru-RU" sz="2400" b="1" dirty="0">
                <a:solidFill>
                  <a:srgbClr val="FF0000"/>
                </a:solidFill>
                <a:latin typeface="Times New Roman" panose="02020603050405020304" pitchFamily="18" charset="0"/>
                <a:cs typeface="Times New Roman" panose="02020603050405020304" pitchFamily="18" charset="0"/>
              </a:rPr>
              <a:t>Так сколько же надо нам для того, чтобы не умереть с голода?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42004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554127"/>
            <a:ext cx="4320480" cy="6186309"/>
          </a:xfrm>
          <a:prstGeom prst="rect">
            <a:avLst/>
          </a:prstGeom>
        </p:spPr>
        <p:txBody>
          <a:bodyPr wrap="square">
            <a:spAutoFit/>
          </a:bodyPr>
          <a:lstStyle/>
          <a:p>
            <a:pPr lvl="0"/>
            <a:r>
              <a:rPr lang="ru-RU" b="1" dirty="0">
                <a:solidFill>
                  <a:prstClr val="black"/>
                </a:solidFill>
                <a:latin typeface="Times New Roman" panose="02020603050405020304" pitchFamily="18" charset="0"/>
                <a:cs typeface="Times New Roman" panose="02020603050405020304" pitchFamily="18" charset="0"/>
              </a:rPr>
              <a:t>Нагните голову, держа лицо вниз так, чтобы язык свисал в ротовой полости перпендикулярно вниз. Это делается по двум причинам: во-первых, потому что это покажет, как еда, когда правильно смешана со слюной, несмотря на силу тяжести поднимается вверх по желобу в средней части языка и накапливается в месте закрытия в задней части ротовой полости, то есть у пищевых ворот.</a:t>
            </a:r>
          </a:p>
          <a:p>
            <a:pPr lvl="0"/>
            <a:r>
              <a:rPr lang="ru-RU" b="1" dirty="0">
                <a:solidFill>
                  <a:prstClr val="black"/>
                </a:solidFill>
                <a:latin typeface="Times New Roman" panose="02020603050405020304" pitchFamily="18" charset="0"/>
                <a:cs typeface="Times New Roman" panose="02020603050405020304" pitchFamily="18" charset="0"/>
              </a:rPr>
              <a:t>Это настоящие ворота – пока пища пережевывается, перемешивается со слюной, подвергается химическому преобразованию, превращается из первоначального состояния в химическую форму, которая делает возможным ее переваривание и всасывание, эти ворота останутся плотно закрытыми и горло будет быть полностью отрезанным от ротовой полости.</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980728"/>
            <a:ext cx="453650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5496" y="30907"/>
            <a:ext cx="9036496" cy="461665"/>
          </a:xfrm>
          <a:prstGeom prst="rect">
            <a:avLst/>
          </a:prstGeom>
        </p:spPr>
        <p:txBody>
          <a:bodyPr wrap="square">
            <a:spAutoFit/>
          </a:bodyPr>
          <a:lstStyle/>
          <a:p>
            <a:pPr lvl="0" algn="ctr"/>
            <a:r>
              <a:rPr lang="ru-RU" sz="2400" b="1" dirty="0">
                <a:solidFill>
                  <a:srgbClr val="FF0000"/>
                </a:solidFill>
                <a:latin typeface="Georgia" panose="02040502050405020303" pitchFamily="18" charset="0"/>
              </a:rPr>
              <a:t>ЧТО ПРОИСХОДИТ ВО ВРЕМЯ ЖЕВАНИЯ</a:t>
            </a:r>
          </a:p>
        </p:txBody>
      </p:sp>
    </p:spTree>
    <p:extLst>
      <p:ext uri="{BB962C8B-B14F-4D97-AF65-F5344CB8AC3E}">
        <p14:creationId xmlns:p14="http://schemas.microsoft.com/office/powerpoint/2010/main" val="9100331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640960" cy="1200329"/>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Тщательное пережевывание пищи способствует ее лучшему усвоению и снижает нагрузку на другие отделы желудочно-кишечного тракта. Кроме того, облегчает усваивание питательных веществ. Почему так происходит? Давайте разбираться.</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00808"/>
            <a:ext cx="7393596" cy="43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83945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16632"/>
            <a:ext cx="8712968" cy="1754326"/>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Вместе с интенсивными движениями челюстями увеличивается выработка слюны, которая благодаря особым ферментам начинает расщеплять пищу уже во рту, уменьшая тем самым нагрузку на весь желудочно-кишечный тракт. Когда пища долго находится в ротовой полости, все нижележащие отделы и, в частности, желудок успевает подготовится к ее приему и обработке. А еще в слюне содержится муцин — гликопротеин, обеспечивающий вязкость пищи.</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132856"/>
            <a:ext cx="626469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550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1200329"/>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Некоторые продукты без предварительного тщательно разжевывания могут вызывать излишнее газообразование и тяжесть, особенно у людей с расстройствами и патологиями ЖКТ. Чтобы этого избежать, надо делать больше жевательных движений.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923330"/>
            <a:ext cx="6188977" cy="4117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0" y="5041256"/>
            <a:ext cx="9144000" cy="1754326"/>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Не менее важен и другой момент: в спешке проглатывая куски, человек рискует недополучить витамины и другие содержащиеся в еде питательные вещества.</a:t>
            </a:r>
          </a:p>
          <a:p>
            <a:r>
              <a:rPr lang="ru-RU" b="1" dirty="0">
                <a:latin typeface="Times New Roman" panose="02020603050405020304" pitchFamily="18" charset="0"/>
                <a:cs typeface="Times New Roman" panose="02020603050405020304" pitchFamily="18" charset="0"/>
              </a:rPr>
              <a:t>Наконец, тщательное пережевывание приучает к осознанности и предотвращает переедание. Когда мы едим медленно, мозг успевает проанализировать количество пищи, и организм насыщается меньшим объемом продуктов. </a:t>
            </a:r>
            <a:endParaRPr lang="en-US" b="1" dirty="0">
              <a:latin typeface="Times New Roman" panose="02020603050405020304" pitchFamily="18" charset="0"/>
              <a:cs typeface="Times New Roman" panose="02020603050405020304" pitchFamily="18" charset="0"/>
            </a:endParaRPr>
          </a:p>
          <a:p>
            <a:r>
              <a:rPr lang="ru-RU" b="1" dirty="0">
                <a:solidFill>
                  <a:srgbClr val="FF0000"/>
                </a:solidFill>
                <a:latin typeface="Times New Roman" panose="02020603050405020304" pitchFamily="18" charset="0"/>
                <a:cs typeface="Times New Roman" panose="02020603050405020304" pitchFamily="18" charset="0"/>
              </a:rPr>
              <a:t>Поэтому первый совет всем худеющим — тщательнее жуйте!</a:t>
            </a:r>
          </a:p>
        </p:txBody>
      </p:sp>
    </p:spTree>
    <p:extLst>
      <p:ext uri="{BB962C8B-B14F-4D97-AF65-F5344CB8AC3E}">
        <p14:creationId xmlns:p14="http://schemas.microsoft.com/office/powerpoint/2010/main" val="21209968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96" y="0"/>
            <a:ext cx="9108504" cy="523220"/>
          </a:xfrm>
          <a:prstGeom prst="rect">
            <a:avLst/>
          </a:prstGeom>
        </p:spPr>
        <p:txBody>
          <a:bodyPr wrap="square">
            <a:spAutoFit/>
          </a:bodyPr>
          <a:lstStyle/>
          <a:p>
            <a:pPr algn="ctr"/>
            <a:r>
              <a:rPr lang="ru-RU" sz="2800" b="1" dirty="0">
                <a:solidFill>
                  <a:srgbClr val="FF0000"/>
                </a:solidFill>
                <a:latin typeface="Georgia" panose="02040502050405020303" pitchFamily="18" charset="0"/>
              </a:rPr>
              <a:t>Сколько надо жевать пищу</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8784976" cy="593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995936" y="692696"/>
            <a:ext cx="4968552" cy="313932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r>
              <a:rPr lang="ru-RU" b="1" dirty="0">
                <a:solidFill>
                  <a:prstClr val="black"/>
                </a:solidFill>
                <a:latin typeface="Times New Roman" panose="02020603050405020304" pitchFamily="18" charset="0"/>
                <a:cs typeface="Times New Roman" panose="02020603050405020304" pitchFamily="18" charset="0"/>
              </a:rPr>
              <a:t>Каждый кусочек необходимо пережевывать 32 раза — до тех пор пока он не перейдет из твердого состояния в жидкое. Идею медленного поглощения пищи продвигают в массы и йоги — долгожители, отличающиеся отменным здоровьем и стройным и гибким телом. Они рекомендуют пережевывать еду не 32 раза, а все 100 или даже 200. Подобный подход позволяет насытиться сравнительно небольшой порцией быстро и долго не ощущать голода.</a:t>
            </a:r>
          </a:p>
        </p:txBody>
      </p:sp>
    </p:spTree>
    <p:extLst>
      <p:ext uri="{BB962C8B-B14F-4D97-AF65-F5344CB8AC3E}">
        <p14:creationId xmlns:p14="http://schemas.microsoft.com/office/powerpoint/2010/main" val="269097209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92696"/>
            <a:ext cx="8208912" cy="5355312"/>
          </a:xfrm>
          <a:prstGeom prst="rect">
            <a:avLst/>
          </a:prstGeom>
          <a:blipFill>
            <a:blip r:embed="rId2"/>
            <a:tile tx="0" ty="0" sx="100000" sy="100000" flip="none" algn="tl"/>
          </a:blipFill>
        </p:spPr>
        <p:txBody>
          <a:bodyPr wrap="square">
            <a:spAutoFit/>
          </a:bodyPr>
          <a:lstStyle/>
          <a:p>
            <a:pPr lvl="0"/>
            <a:r>
              <a:rPr lang="ru-RU" b="1" dirty="0">
                <a:solidFill>
                  <a:prstClr val="black"/>
                </a:solidFill>
                <a:latin typeface="Times New Roman" panose="02020603050405020304" pitchFamily="18" charset="0"/>
                <a:cs typeface="Times New Roman" panose="02020603050405020304" pitchFamily="18" charset="0"/>
              </a:rPr>
              <a:t>Пища, будучи смешанной со слюной, становится </a:t>
            </a:r>
            <a:r>
              <a:rPr lang="ru-RU" b="1" dirty="0" err="1">
                <a:solidFill>
                  <a:prstClr val="black"/>
                </a:solidFill>
                <a:latin typeface="Times New Roman" panose="02020603050405020304" pitchFamily="18" charset="0"/>
                <a:cs typeface="Times New Roman" panose="02020603050405020304" pitchFamily="18" charset="0"/>
              </a:rPr>
              <a:t>кремообразной</a:t>
            </a:r>
            <a:r>
              <a:rPr lang="ru-RU" b="1" dirty="0">
                <a:solidFill>
                  <a:prstClr val="black"/>
                </a:solidFill>
                <a:latin typeface="Times New Roman" panose="02020603050405020304" pitchFamily="18" charset="0"/>
                <a:cs typeface="Times New Roman" panose="02020603050405020304" pitchFamily="18" charset="0"/>
              </a:rPr>
              <a:t> или </a:t>
            </a:r>
            <a:r>
              <a:rPr lang="ru-RU" b="1" dirty="0" err="1">
                <a:solidFill>
                  <a:prstClr val="black"/>
                </a:solidFill>
                <a:latin typeface="Times New Roman" panose="02020603050405020304" pitchFamily="18" charset="0"/>
                <a:cs typeface="Times New Roman" panose="02020603050405020304" pitchFamily="18" charset="0"/>
              </a:rPr>
              <a:t>эмульгированной</a:t>
            </a:r>
            <a:r>
              <a:rPr lang="ru-RU" b="1" dirty="0">
                <a:solidFill>
                  <a:prstClr val="black"/>
                </a:solidFill>
                <a:latin typeface="Times New Roman" panose="02020603050405020304" pitchFamily="18" charset="0"/>
                <a:cs typeface="Times New Roman" panose="02020603050405020304" pitchFamily="18" charset="0"/>
              </a:rPr>
              <a:t>, или подщелоченной, или нейтральной, или декстриновой, или модифицированной в любую форму, которую требует природа. </a:t>
            </a:r>
            <a:r>
              <a:rPr lang="ru-RU" b="1" dirty="0" err="1">
                <a:solidFill>
                  <a:prstClr val="black"/>
                </a:solidFill>
                <a:latin typeface="Times New Roman" panose="02020603050405020304" pitchFamily="18" charset="0"/>
                <a:cs typeface="Times New Roman" panose="02020603050405020304" pitchFamily="18" charset="0"/>
              </a:rPr>
              <a:t>Кремообразная</a:t>
            </a:r>
            <a:r>
              <a:rPr lang="ru-RU" b="1" dirty="0">
                <a:solidFill>
                  <a:prstClr val="black"/>
                </a:solidFill>
                <a:latin typeface="Times New Roman" panose="02020603050405020304" pitchFamily="18" charset="0"/>
                <a:cs typeface="Times New Roman" panose="02020603050405020304" pitchFamily="18" charset="0"/>
              </a:rPr>
              <a:t> субстанция будет подниматься вверх по центральному желобу языка, пока не достигнет пищевых ворот.</a:t>
            </a:r>
          </a:p>
          <a:p>
            <a:pPr lvl="0"/>
            <a:r>
              <a:rPr lang="ru-RU" b="1" dirty="0">
                <a:solidFill>
                  <a:prstClr val="black"/>
                </a:solidFill>
                <a:latin typeface="Times New Roman" panose="02020603050405020304" pitchFamily="18" charset="0"/>
                <a:cs typeface="Times New Roman" panose="02020603050405020304" pitchFamily="18" charset="0"/>
              </a:rPr>
              <a:t>Если вкусовые рецепторы, расположенные вокруг «окружающих сосочков» (</a:t>
            </a:r>
            <a:r>
              <a:rPr lang="ru-RU" b="1" dirty="0" err="1">
                <a:solidFill>
                  <a:prstClr val="black"/>
                </a:solidFill>
                <a:latin typeface="Times New Roman" panose="02020603050405020304" pitchFamily="18" charset="0"/>
                <a:cs typeface="Times New Roman" panose="02020603050405020304" pitchFamily="18" charset="0"/>
              </a:rPr>
              <a:t>сосочкообразные</a:t>
            </a:r>
            <a:r>
              <a:rPr lang="ru-RU" b="1" dirty="0">
                <a:solidFill>
                  <a:prstClr val="black"/>
                </a:solidFill>
                <a:latin typeface="Times New Roman" panose="02020603050405020304" pitchFamily="18" charset="0"/>
                <a:cs typeface="Times New Roman" panose="02020603050405020304" pitchFamily="18" charset="0"/>
              </a:rPr>
              <a:t> выступы на языке, о которых я говорил выше) обнаруживают, что пища уже должным образом подготовлена к усвоению и дальнейшему пищеварению, то открываются пищевые ворота. Пища, готовая к принятию в тело человека, будет всасываться и проглатываться бессознательно, то есть без сознательного усилия.</a:t>
            </a:r>
          </a:p>
          <a:p>
            <a:pPr lvl="0"/>
            <a:r>
              <a:rPr lang="ru-RU" b="1" dirty="0">
                <a:solidFill>
                  <a:prstClr val="black"/>
                </a:solidFill>
                <a:latin typeface="Times New Roman" panose="02020603050405020304" pitchFamily="18" charset="0"/>
                <a:cs typeface="Times New Roman" panose="02020603050405020304" pitchFamily="18" charset="0"/>
              </a:rPr>
              <a:t>Теперь я</a:t>
            </a:r>
            <a:r>
              <a:rPr lang="en-US" b="1" dirty="0">
                <a:solidFill>
                  <a:prstClr val="black"/>
                </a:solidFill>
                <a:latin typeface="Times New Roman" panose="02020603050405020304" pitchFamily="18" charset="0"/>
                <a:cs typeface="Times New Roman" panose="02020603050405020304" pitchFamily="18" charset="0"/>
              </a:rPr>
              <a:t> (</a:t>
            </a:r>
            <a:r>
              <a:rPr lang="ru-RU" b="1" dirty="0">
                <a:solidFill>
                  <a:prstClr val="black"/>
                </a:solidFill>
                <a:latin typeface="Times New Roman" panose="02020603050405020304" pitchFamily="18" charset="0"/>
                <a:cs typeface="Times New Roman" panose="02020603050405020304" pitchFamily="18" charset="0"/>
              </a:rPr>
              <a:t>Г. </a:t>
            </a:r>
            <a:r>
              <a:rPr lang="ru-RU" b="1" dirty="0" err="1">
                <a:solidFill>
                  <a:prstClr val="black"/>
                </a:solidFill>
                <a:latin typeface="Times New Roman" panose="02020603050405020304" pitchFamily="18" charset="0"/>
                <a:cs typeface="Times New Roman" panose="02020603050405020304" pitchFamily="18" charset="0"/>
              </a:rPr>
              <a:t>Флетчер</a:t>
            </a:r>
            <a:r>
              <a:rPr lang="en-US" b="1" dirty="0">
                <a:solidFill>
                  <a:prstClr val="black"/>
                </a:solidFill>
                <a:latin typeface="Times New Roman" panose="02020603050405020304" pitchFamily="18" charset="0"/>
                <a:cs typeface="Times New Roman" panose="02020603050405020304" pitchFamily="18" charset="0"/>
              </a:rPr>
              <a:t>) </a:t>
            </a:r>
            <a:r>
              <a:rPr lang="ru-RU" b="1" dirty="0">
                <a:solidFill>
                  <a:prstClr val="black"/>
                </a:solidFill>
                <a:latin typeface="Times New Roman" panose="02020603050405020304" pitchFamily="18" charset="0"/>
                <a:cs typeface="Times New Roman" panose="02020603050405020304" pitchFamily="18" charset="0"/>
              </a:rPr>
              <a:t>начал проводить опыты на себе. Я тщательно пережевывал пищу, до тех пор, пока не извлекал из нее весь вкус, который был в ней и пока пища бессознательно не проскальзывала в горло. Когда позывы аппетита утихали, я говорил себе, что мне хватит есть. Я прекращал принимать пищу, так как у меня не было желания продолжать есть, пока я снова не почувствую у себя настоящий аппетит, который снова приказывал мне есть. Я снова ел, тщательно пережевывал пищу и всегда ел то, чего требовал мой аппетит.</a:t>
            </a:r>
          </a:p>
        </p:txBody>
      </p:sp>
    </p:spTree>
    <p:extLst>
      <p:ext uri="{BB962C8B-B14F-4D97-AF65-F5344CB8AC3E}">
        <p14:creationId xmlns:p14="http://schemas.microsoft.com/office/powerpoint/2010/main" val="301955176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2" y="1700808"/>
            <a:ext cx="8424936"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0" y="44624"/>
            <a:ext cx="9144000" cy="1477328"/>
          </a:xfrm>
          <a:prstGeom prst="rect">
            <a:avLst/>
          </a:prstGeom>
        </p:spPr>
        <p:txBody>
          <a:bodyPr wrap="square">
            <a:spAutoFit/>
          </a:bodyPr>
          <a:lstStyle/>
          <a:p>
            <a:pPr>
              <a:spcAft>
                <a:spcPts val="0"/>
              </a:spcAft>
            </a:pPr>
            <a:r>
              <a:rPr lang="ru-RU" dirty="0">
                <a:solidFill>
                  <a:srgbClr val="FF0000"/>
                </a:solidFill>
                <a:latin typeface="Times New Roman"/>
                <a:ea typeface="Times New Roman"/>
              </a:rPr>
              <a:t>«</a:t>
            </a:r>
            <a:r>
              <a:rPr lang="ru-RU" b="1" dirty="0">
                <a:solidFill>
                  <a:srgbClr val="FF0000"/>
                </a:solidFill>
                <a:latin typeface="Times New Roman"/>
                <a:ea typeface="Times New Roman"/>
              </a:rPr>
              <a:t>Жидкую пищу – ешь, твердую пищу – пей»</a:t>
            </a:r>
            <a:r>
              <a:rPr lang="ru-RU" b="1" dirty="0">
                <a:latin typeface="Times New Roman"/>
                <a:ea typeface="Times New Roman"/>
              </a:rPr>
              <a:t> — известный девиз йогов. Это значит, что даже соки, молоко и другую жидкую пищу нужно жевать во рту, смешивая со слюной, а твердую пищу нужно жевать дольше, чем обычно, превращая ее в жидкую. Йоги пережевывают каждый кусочек 100-200 раз, и не зря: опытный йог может вполне насытиться одним бананом или корочкой хлеба. </a:t>
            </a:r>
            <a:endParaRPr lang="ru-RU" sz="1600" b="1" dirty="0">
              <a:effectLst/>
              <a:latin typeface="Times New Roman"/>
              <a:ea typeface="Times New Roman"/>
            </a:endParaRPr>
          </a:p>
        </p:txBody>
      </p:sp>
    </p:spTree>
    <p:extLst>
      <p:ext uri="{BB962C8B-B14F-4D97-AF65-F5344CB8AC3E}">
        <p14:creationId xmlns:p14="http://schemas.microsoft.com/office/powerpoint/2010/main" val="22195158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523220"/>
            <a:ext cx="9036496" cy="6186309"/>
          </a:xfrm>
          <a:prstGeom prst="rect">
            <a:avLst/>
          </a:prstGeom>
          <a:blipFill>
            <a:blip r:embed="rId2"/>
            <a:tile tx="0" ty="0" sx="100000" sy="100000" flip="none" algn="tl"/>
          </a:blipFill>
          <a:ln>
            <a:solidFill>
              <a:schemeClr val="accent6">
                <a:lumMod val="20000"/>
                <a:lumOff val="80000"/>
              </a:schemeClr>
            </a:solidFill>
          </a:ln>
        </p:spPr>
        <p:txBody>
          <a:bodyPr wrap="square">
            <a:spAutoFit/>
          </a:bodyPr>
          <a:lstStyle/>
          <a:p>
            <a:r>
              <a:rPr lang="ru-RU" b="1" dirty="0">
                <a:latin typeface="Times New Roman" panose="02020603050405020304" pitchFamily="18" charset="0"/>
                <a:cs typeface="Times New Roman" panose="02020603050405020304" pitchFamily="18" charset="0"/>
              </a:rPr>
              <a:t>Я создал пять принципов и все, что есть в моем открытии относительно оптимального питания и относящиеся к основополагающим требованиям – называется </a:t>
            </a:r>
            <a:r>
              <a:rPr lang="ru-RU" b="1" dirty="0" err="1">
                <a:latin typeface="Times New Roman" panose="02020603050405020304" pitchFamily="18" charset="0"/>
                <a:cs typeface="Times New Roman" panose="02020603050405020304" pitchFamily="18" charset="0"/>
              </a:rPr>
              <a:t>флетчеризм</a:t>
            </a:r>
            <a:r>
              <a:rPr lang="ru-RU" b="1" dirty="0">
                <a:latin typeface="Times New Roman" panose="02020603050405020304" pitchFamily="18" charset="0"/>
                <a:cs typeface="Times New Roman" panose="02020603050405020304" pitchFamily="18" charset="0"/>
              </a:rPr>
              <a:t>.</a:t>
            </a:r>
          </a:p>
          <a:p>
            <a:r>
              <a:rPr lang="ru-RU" b="1" i="1" dirty="0">
                <a:solidFill>
                  <a:srgbClr val="FF0000"/>
                </a:solidFill>
                <a:latin typeface="Times New Roman" panose="02020603050405020304" pitchFamily="18" charset="0"/>
                <a:cs typeface="Times New Roman" panose="02020603050405020304" pitchFamily="18" charset="0"/>
              </a:rPr>
              <a:t>Первый</a:t>
            </a:r>
            <a:r>
              <a:rPr lang="ru-RU" b="1" i="1" dirty="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 Дождитесь, когда у вас появится истинный, «заработанный» аппетит.</a:t>
            </a:r>
          </a:p>
          <a:p>
            <a:r>
              <a:rPr lang="ru-RU" b="1" i="1" dirty="0">
                <a:solidFill>
                  <a:srgbClr val="FF0000"/>
                </a:solidFill>
                <a:latin typeface="Times New Roman" panose="02020603050405020304" pitchFamily="18" charset="0"/>
                <a:cs typeface="Times New Roman" panose="02020603050405020304" pitchFamily="18" charset="0"/>
              </a:rPr>
              <a:t>Второй</a:t>
            </a:r>
            <a:r>
              <a:rPr lang="ru-RU" b="1" i="1" dirty="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 Выберите из доступной еды те продукты, которые больше всего нравится вашему аппетиту и ешьте их в том порядке, как того требует ваш аппетит.</a:t>
            </a:r>
          </a:p>
          <a:p>
            <a:r>
              <a:rPr lang="ru-RU" b="1" i="1" dirty="0">
                <a:solidFill>
                  <a:srgbClr val="FF0000"/>
                </a:solidFill>
                <a:latin typeface="Times New Roman" panose="02020603050405020304" pitchFamily="18" charset="0"/>
                <a:cs typeface="Times New Roman" panose="02020603050405020304" pitchFamily="18" charset="0"/>
              </a:rPr>
              <a:t>Третий</a:t>
            </a:r>
            <a:r>
              <a:rPr lang="ru-RU" b="1" i="1" dirty="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 Ощутите и высосите весь приятный вкус, который присутствует в пище во рту и проглотите пищу только тогда, когда она практически «проглатывается сама».</a:t>
            </a:r>
          </a:p>
          <a:p>
            <a:r>
              <a:rPr lang="ru-RU" b="1" i="1" dirty="0">
                <a:solidFill>
                  <a:srgbClr val="FF0000"/>
                </a:solidFill>
                <a:latin typeface="Times New Roman" panose="02020603050405020304" pitchFamily="18" charset="0"/>
                <a:cs typeface="Times New Roman" panose="02020603050405020304" pitchFamily="18" charset="0"/>
              </a:rPr>
              <a:t>Четвертый</a:t>
            </a:r>
            <a:r>
              <a:rPr lang="ru-RU" b="1" i="1" dirty="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 Максимально насладитесь всем приятным вкусом из пищи и в этот момент не позволяйте любым угнетающим или отвлекающим мыслям вторгаться в этот процесс.</a:t>
            </a:r>
          </a:p>
          <a:p>
            <a:r>
              <a:rPr lang="ru-RU" b="1" i="1" dirty="0">
                <a:solidFill>
                  <a:srgbClr val="FF0000"/>
                </a:solidFill>
                <a:latin typeface="Times New Roman" panose="02020603050405020304" pitchFamily="18" charset="0"/>
                <a:cs typeface="Times New Roman" panose="02020603050405020304" pitchFamily="18" charset="0"/>
              </a:rPr>
              <a:t>Пятый</a:t>
            </a:r>
            <a:r>
              <a:rPr lang="ru-RU" b="1" i="1" dirty="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 Подождите немного, возьмите другой продукт которого хочет аппетит и также </a:t>
            </a:r>
            <a:r>
              <a:rPr lang="ru-RU" b="1" i="1" dirty="0">
                <a:latin typeface="Times New Roman" panose="02020603050405020304" pitchFamily="18" charset="0"/>
                <a:cs typeface="Times New Roman" panose="02020603050405020304" pitchFamily="18" charset="0"/>
              </a:rPr>
              <a:t>наслаждайтесь им как можно больше</a:t>
            </a:r>
            <a:r>
              <a:rPr lang="ru-RU" b="1" dirty="0">
                <a:latin typeface="Times New Roman" panose="02020603050405020304" pitchFamily="18" charset="0"/>
                <a:cs typeface="Times New Roman" panose="02020603050405020304" pitchFamily="18" charset="0"/>
              </a:rPr>
              <a:t>. Все остальное сделает природа.</a:t>
            </a:r>
          </a:p>
          <a:p>
            <a:r>
              <a:rPr lang="ru-RU" b="1" dirty="0">
                <a:latin typeface="Times New Roman" panose="02020603050405020304" pitchFamily="18" charset="0"/>
                <a:cs typeface="Times New Roman" panose="02020603050405020304" pitchFamily="18" charset="0"/>
              </a:rPr>
              <a:t>В течение пяти месяцев я внимательно наблюдал за своим состоянием. Я работал над вопросом выделения своей слюны и обнаружил изменения в положительном направлении. Я потерял более 60 фунтов жира и чувствовал себя лучше во всех отношениях, чем в течение последних двадцать лет. Моя голова была ясной, мое тело было упругим, мне нравилось гулять, за пять месяцев я не простудился ни разу, исчезло «чувство усталости»! Но моя кожа еще не подтянулись вновь, чтобы соответствовать моим уменьшимся размерам. Когда я сказал друзьям, с которыми я встречался, что я чувствую себя хорошо, по</a:t>
            </a:r>
            <a:r>
              <a:rPr lang="en-US" b="1"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существу новым человеком, их ответ заключался в том, что я, конечно, «не выгляжу лучше!» </a:t>
            </a:r>
          </a:p>
        </p:txBody>
      </p:sp>
      <p:sp>
        <p:nvSpPr>
          <p:cNvPr id="3" name="Прямоугольник 2"/>
          <p:cNvSpPr/>
          <p:nvPr/>
        </p:nvSpPr>
        <p:spPr>
          <a:xfrm>
            <a:off x="0" y="0"/>
            <a:ext cx="9144000" cy="461665"/>
          </a:xfrm>
          <a:prstGeom prst="rect">
            <a:avLst/>
          </a:prstGeom>
        </p:spPr>
        <p:txBody>
          <a:bodyPr wrap="square">
            <a:spAutoFit/>
          </a:bodyPr>
          <a:lstStyle/>
          <a:p>
            <a:pPr lvl="0" algn="ctr"/>
            <a:r>
              <a:rPr lang="ru-RU" sz="2400" b="1" dirty="0">
                <a:solidFill>
                  <a:srgbClr val="FF0000"/>
                </a:solidFill>
                <a:latin typeface="Georgia" panose="02040502050405020303" pitchFamily="18" charset="0"/>
              </a:rPr>
              <a:t>ПЯТЬ ПРИНЦИПОВ ФЛЕТЧЕРИЗМА</a:t>
            </a:r>
          </a:p>
        </p:txBody>
      </p:sp>
    </p:spTree>
    <p:extLst>
      <p:ext uri="{BB962C8B-B14F-4D97-AF65-F5344CB8AC3E}">
        <p14:creationId xmlns:p14="http://schemas.microsoft.com/office/powerpoint/2010/main" val="7148867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Азбука нашего питания"/>
          <p:cNvSpPr>
            <a:spLocks noChangeAspect="1" noChangeArrowheads="1"/>
          </p:cNvSpPr>
          <p:nvPr/>
        </p:nvSpPr>
        <p:spPr bwMode="auto">
          <a:xfrm>
            <a:off x="155575" y="-2155825"/>
            <a:ext cx="3143250" cy="449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312" y="476672"/>
            <a:ext cx="4057152"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51520" y="476672"/>
            <a:ext cx="3888432" cy="5909310"/>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Горацио </a:t>
            </a:r>
            <a:r>
              <a:rPr lang="ru-RU" b="1" dirty="0" err="1">
                <a:latin typeface="Times New Roman" panose="02020603050405020304" pitchFamily="18" charset="0"/>
                <a:cs typeface="Times New Roman" panose="02020603050405020304" pitchFamily="18" charset="0"/>
              </a:rPr>
              <a:t>Флетчер</a:t>
            </a:r>
            <a:r>
              <a:rPr lang="ru-RU" b="1" dirty="0">
                <a:latin typeface="Times New Roman" panose="02020603050405020304" pitchFamily="18" charset="0"/>
                <a:cs typeface="Times New Roman" panose="02020603050405020304" pitchFamily="18" charset="0"/>
              </a:rPr>
              <a:t>, энтузиаст здорового питания, получивший прозвище «Великий </a:t>
            </a:r>
            <a:r>
              <a:rPr lang="ru-RU" b="1" dirty="0" err="1">
                <a:latin typeface="Times New Roman" panose="02020603050405020304" pitchFamily="18" charset="0"/>
                <a:cs typeface="Times New Roman" panose="02020603050405020304" pitchFamily="18" charset="0"/>
              </a:rPr>
              <a:t>жеватель</a:t>
            </a:r>
            <a:r>
              <a:rPr lang="ru-RU" b="1" dirty="0">
                <a:latin typeface="Times New Roman" panose="02020603050405020304" pitchFamily="18" charset="0"/>
                <a:cs typeface="Times New Roman" panose="02020603050405020304" pitchFamily="18" charset="0"/>
              </a:rPr>
              <a:t>», утверждал, что пищу следует пережевывать около 100 раз в минуту, прежде чем проглотить: «Природа покарает тех, кто не пережевывает пищу». </a:t>
            </a:r>
            <a:r>
              <a:rPr lang="ru-RU" b="1" dirty="0" err="1">
                <a:latin typeface="Times New Roman" panose="02020603050405020304" pitchFamily="18" charset="0"/>
                <a:cs typeface="Times New Roman" panose="02020603050405020304" pitchFamily="18" charset="0"/>
              </a:rPr>
              <a:t>Флетчер</a:t>
            </a:r>
            <a:r>
              <a:rPr lang="ru-RU" b="1" dirty="0">
                <a:latin typeface="Times New Roman" panose="02020603050405020304" pitchFamily="18" charset="0"/>
                <a:cs typeface="Times New Roman" panose="02020603050405020304" pitchFamily="18" charset="0"/>
              </a:rPr>
              <a:t> утверждал, что его метод жевания увеличит количество силы, которую может иметь человек, уменьшив количество потребляемой пищи в 3 раза. Он советовал не есть во время гнева и печали. </a:t>
            </a:r>
            <a:r>
              <a:rPr lang="ru-RU" b="1" dirty="0" err="1">
                <a:latin typeface="Times New Roman" panose="02020603050405020304" pitchFamily="18" charset="0"/>
                <a:cs typeface="Times New Roman" panose="02020603050405020304" pitchFamily="18" charset="0"/>
              </a:rPr>
              <a:t>Флетчер</a:t>
            </a:r>
            <a:r>
              <a:rPr lang="ru-RU" b="1" dirty="0">
                <a:latin typeface="Times New Roman" panose="02020603050405020304" pitchFamily="18" charset="0"/>
                <a:cs typeface="Times New Roman" panose="02020603050405020304" pitchFamily="18" charset="0"/>
              </a:rPr>
              <a:t> утверждал, что важно точно знать, что содержится в потребляемой пище, так как разные продукты содержат разные отходы. Знание, какой тип отходов будет в организме -  это ценное знание.</a:t>
            </a:r>
          </a:p>
        </p:txBody>
      </p:sp>
    </p:spTree>
    <p:extLst>
      <p:ext uri="{BB962C8B-B14F-4D97-AF65-F5344CB8AC3E}">
        <p14:creationId xmlns:p14="http://schemas.microsoft.com/office/powerpoint/2010/main" val="34453417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404664"/>
            <a:ext cx="8928992" cy="6581864"/>
          </a:xfrm>
          <a:prstGeom prst="rect">
            <a:avLst/>
          </a:prstGeom>
          <a:blipFill>
            <a:blip r:embed="rId3"/>
            <a:tile tx="0" ty="0" sx="100000" sy="100000" flip="none" algn="tl"/>
          </a:blipFill>
        </p:spPr>
        <p:txBody>
          <a:bodyPr wrap="square">
            <a:spAutoFit/>
          </a:bodyPr>
          <a:lstStyle/>
          <a:p>
            <a:pPr>
              <a:spcAft>
                <a:spcPts val="0"/>
              </a:spcAft>
            </a:pPr>
            <a:r>
              <a:rPr lang="ru-RU" b="1" dirty="0">
                <a:latin typeface="Times New Roman"/>
                <a:ea typeface="Times New Roman"/>
              </a:rPr>
              <a:t>Были проведены исследования с людьми, которые едят медленно и быстро, и обнаружили различия в их здоровье</a:t>
            </a:r>
          </a:p>
          <a:p>
            <a:pPr>
              <a:spcAft>
                <a:spcPts val="0"/>
              </a:spcAft>
            </a:pPr>
            <a:r>
              <a:rPr lang="ru-RU" dirty="0">
                <a:latin typeface="Times New Roman"/>
                <a:ea typeface="Times New Roman"/>
              </a:rPr>
              <a:t> </a:t>
            </a:r>
            <a:r>
              <a:rPr lang="ru-RU" b="1" dirty="0">
                <a:latin typeface="Times New Roman"/>
                <a:ea typeface="Times New Roman"/>
              </a:rPr>
              <a:t>Летом</a:t>
            </a:r>
            <a:r>
              <a:rPr lang="en-US" b="1" dirty="0">
                <a:latin typeface="Times New Roman"/>
                <a:ea typeface="Times New Roman"/>
              </a:rPr>
              <a:t> </a:t>
            </a:r>
            <a:r>
              <a:rPr lang="ru-RU" b="1" dirty="0">
                <a:latin typeface="Times New Roman"/>
                <a:ea typeface="Times New Roman"/>
              </a:rPr>
              <a:t>из-за жары многие люди едят на ходу, питаются салатами, да при этом еще смотрят телевизор или на экран смартфона.  </a:t>
            </a:r>
          </a:p>
          <a:p>
            <a:pPr>
              <a:spcAft>
                <a:spcPts val="0"/>
              </a:spcAft>
            </a:pPr>
            <a:r>
              <a:rPr lang="ru-RU" b="1" dirty="0">
                <a:latin typeface="Times New Roman"/>
                <a:ea typeface="Times New Roman"/>
              </a:rPr>
              <a:t>А между тем, у тех, кто ест быстро, в 5 раз выше риск развития метаболического синдрома. Так называется состояние, при котором уровни холестерина, сахара и давления выше нормы. Люди с метаболическим синдромом часто страдают и ожирением. </a:t>
            </a:r>
          </a:p>
          <a:p>
            <a:pPr>
              <a:spcAft>
                <a:spcPts val="0"/>
              </a:spcAft>
            </a:pPr>
            <a:r>
              <a:rPr lang="ru-RU" b="1" dirty="0">
                <a:latin typeface="Times New Roman"/>
                <a:ea typeface="Times New Roman"/>
              </a:rPr>
              <a:t>Исследование, проведенное в университете Хиросимы, выявило связь между скоростью поглощения пищи и риском развития метаболического синдрома. Результаты были представлены на ежегодной конференции американской Ассоциации кардиологов несколько месяцев назад.  </a:t>
            </a:r>
          </a:p>
          <a:p>
            <a:pPr>
              <a:spcAft>
                <a:spcPts val="0"/>
              </a:spcAft>
            </a:pPr>
            <a:r>
              <a:rPr lang="ru-RU" b="1" dirty="0">
                <a:latin typeface="Times New Roman"/>
                <a:ea typeface="Times New Roman"/>
              </a:rPr>
              <a:t>В исследовании, которое продолжалось 5 лет, приняли участие более 1000 человек обоего пола. В одной группе находились те, кто съедал обед за 30 минут, в другой - за 5 минут. Но существовали и промежуточные варианты.  </a:t>
            </a:r>
          </a:p>
          <a:p>
            <a:pPr>
              <a:spcAft>
                <a:spcPts val="0"/>
              </a:spcAft>
            </a:pPr>
            <a:r>
              <a:rPr lang="ru-RU" b="1" dirty="0">
                <a:latin typeface="Times New Roman"/>
                <a:ea typeface="Times New Roman"/>
              </a:rPr>
              <a:t>По окончании наблюдений метаболический синдром был обнаружен у 11,6% тех, кто ел быстро, и только у 2,3% тех, кто ел медленно.  </a:t>
            </a:r>
          </a:p>
          <a:p>
            <a:pPr>
              <a:spcAft>
                <a:spcPts val="0"/>
              </a:spcAft>
            </a:pPr>
            <a:r>
              <a:rPr lang="ru-RU" b="1" dirty="0">
                <a:latin typeface="Times New Roman"/>
                <a:ea typeface="Times New Roman"/>
              </a:rPr>
              <a:t>Другие исследования показали, что у людей, спешащих за едой, риск ожирения выше в 3 раза, а желудочного рефлюкса (изжоги) - в 2 раза, чем у тех, кто за едой не торопится. </a:t>
            </a:r>
            <a:r>
              <a:rPr lang="ru-RU" b="1" u="sng" dirty="0">
                <a:latin typeface="Times New Roman"/>
                <a:ea typeface="Times New Roman"/>
              </a:rPr>
              <a:t>У этого явления две причины</a:t>
            </a:r>
            <a:r>
              <a:rPr lang="ru-RU" b="1" dirty="0">
                <a:latin typeface="Times New Roman"/>
                <a:ea typeface="Times New Roman"/>
              </a:rPr>
              <a:t>. </a:t>
            </a:r>
            <a:r>
              <a:rPr lang="ru-RU" b="1" dirty="0">
                <a:solidFill>
                  <a:srgbClr val="FF0000"/>
                </a:solidFill>
                <a:latin typeface="Times New Roman"/>
                <a:ea typeface="Times New Roman"/>
              </a:rPr>
              <a:t>Первая</a:t>
            </a:r>
            <a:r>
              <a:rPr lang="ru-RU" b="1" dirty="0">
                <a:latin typeface="Times New Roman"/>
                <a:ea typeface="Times New Roman"/>
              </a:rPr>
              <a:t>: быстрое глотание без тщательного пережевывания приводит к тому, что пища не успевает раствориться под действием ферментов. </a:t>
            </a:r>
            <a:r>
              <a:rPr lang="ru-RU" b="1" dirty="0">
                <a:solidFill>
                  <a:srgbClr val="FF0000"/>
                </a:solidFill>
                <a:latin typeface="Times New Roman"/>
                <a:ea typeface="Times New Roman"/>
              </a:rPr>
              <a:t>Вторая</a:t>
            </a:r>
            <a:r>
              <a:rPr lang="ru-RU" b="1" dirty="0">
                <a:latin typeface="Times New Roman"/>
                <a:ea typeface="Times New Roman"/>
              </a:rPr>
              <a:t>: желудок не успевает подать мозгу сигнал о том, что он полон, насыщение наступает с опозданием, и человек переедает. </a:t>
            </a:r>
            <a:endParaRPr lang="ru-RU" b="1" dirty="0">
              <a:effectLst/>
              <a:latin typeface="Times New Roman"/>
              <a:ea typeface="Times New Roman"/>
            </a:endParaRPr>
          </a:p>
        </p:txBody>
      </p:sp>
      <p:sp>
        <p:nvSpPr>
          <p:cNvPr id="3" name="Прямоугольник 2"/>
          <p:cNvSpPr/>
          <p:nvPr/>
        </p:nvSpPr>
        <p:spPr>
          <a:xfrm>
            <a:off x="0" y="0"/>
            <a:ext cx="9144000" cy="523220"/>
          </a:xfrm>
          <a:prstGeom prst="rect">
            <a:avLst/>
          </a:prstGeom>
        </p:spPr>
        <p:txBody>
          <a:bodyPr wrap="square">
            <a:spAutoFit/>
          </a:bodyPr>
          <a:lstStyle/>
          <a:p>
            <a:pPr lvl="0" algn="ctr"/>
            <a:r>
              <a:rPr lang="ru-RU" sz="2800" b="1" kern="1800" dirty="0">
                <a:solidFill>
                  <a:srgbClr val="FF0000"/>
                </a:solidFill>
                <a:latin typeface="Times New Roman" panose="02020603050405020304" pitchFamily="18" charset="0"/>
                <a:ea typeface="Times New Roman"/>
                <a:cs typeface="Times New Roman" panose="02020603050405020304" pitchFamily="18" charset="0"/>
              </a:rPr>
              <a:t>Чем опасно быстрое пережевывание пищи</a:t>
            </a:r>
            <a:r>
              <a:rPr lang="en-US" sz="2800" b="1" kern="1800" dirty="0">
                <a:solidFill>
                  <a:srgbClr val="FF0000"/>
                </a:solidFill>
                <a:latin typeface="Times New Roman" panose="02020603050405020304" pitchFamily="18" charset="0"/>
                <a:ea typeface="Times New Roman"/>
                <a:cs typeface="Times New Roman" panose="02020603050405020304" pitchFamily="18" charset="0"/>
              </a:rPr>
              <a:t>.</a:t>
            </a:r>
            <a:endParaRPr lang="ru-RU" sz="2800" dirty="0">
              <a:solidFill>
                <a:srgbClr val="FF0000"/>
              </a:solidFill>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31422763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23220"/>
            <a:ext cx="5796136" cy="6211769"/>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Белки, жиры и другие полезные вещества лучше усваиваются организмом.</a:t>
            </a:r>
          </a:p>
          <a:p>
            <a:r>
              <a:rPr lang="ru-RU" b="1" dirty="0">
                <a:latin typeface="Times New Roman" panose="02020603050405020304" pitchFamily="18" charset="0"/>
                <a:cs typeface="Times New Roman" panose="02020603050405020304" pitchFamily="18" charset="0"/>
              </a:rPr>
              <a:t>Выработка слюны создает идеальную </a:t>
            </a:r>
            <a:r>
              <a:rPr lang="ru-RU" b="1" dirty="0" err="1">
                <a:latin typeface="Times New Roman" panose="02020603050405020304" pitchFamily="18" charset="0"/>
                <a:cs typeface="Times New Roman" panose="02020603050405020304" pitchFamily="18" charset="0"/>
              </a:rPr>
              <a:t>pH</a:t>
            </a:r>
            <a:r>
              <a:rPr lang="ru-RU" b="1" dirty="0">
                <a:latin typeface="Times New Roman" panose="02020603050405020304" pitchFamily="18" charset="0"/>
                <a:cs typeface="Times New Roman" panose="02020603050405020304" pitchFamily="18" charset="0"/>
              </a:rPr>
              <a:t>-среду и защищает зубную эмаль от кариеса и других заболеваний полости рта.</a:t>
            </a:r>
          </a:p>
          <a:p>
            <a:r>
              <a:rPr lang="ru-RU" b="1" dirty="0">
                <a:latin typeface="Times New Roman" panose="02020603050405020304" pitchFamily="18" charset="0"/>
                <a:cs typeface="Times New Roman" panose="02020603050405020304" pitchFamily="18" charset="0"/>
              </a:rPr>
              <a:t>Приходит в норму работа нервной системы, снижается тревожность, эмоциональное напряжение, повышается сосредоточенность и самоконтроль.</a:t>
            </a:r>
          </a:p>
          <a:p>
            <a:r>
              <a:rPr lang="ru-RU" b="1" dirty="0">
                <a:latin typeface="Times New Roman" panose="02020603050405020304" pitchFamily="18" charset="0"/>
                <a:cs typeface="Times New Roman" panose="02020603050405020304" pitchFamily="18" charset="0"/>
              </a:rPr>
              <a:t>Происходит правильная нагрузка на зубы и десны, которая улучшает их кровоснабжение. Так как зубы связаны с внутренними органами, это влияет на состояние здоровья всего организма.</a:t>
            </a:r>
          </a:p>
          <a:p>
            <a:r>
              <a:rPr lang="ru-RU" b="1" dirty="0">
                <a:latin typeface="Times New Roman" panose="02020603050405020304" pitchFamily="18" charset="0"/>
                <a:cs typeface="Times New Roman" panose="02020603050405020304" pitchFamily="18" charset="0"/>
              </a:rPr>
              <a:t>Улучшается обмен веществ, а вместе с ним укрепляется иммунитет.</a:t>
            </a:r>
          </a:p>
          <a:p>
            <a:r>
              <a:rPr lang="ru-RU" b="1" dirty="0">
                <a:latin typeface="Times New Roman" panose="02020603050405020304" pitchFamily="18" charset="0"/>
                <a:cs typeface="Times New Roman" panose="02020603050405020304" pitchFamily="18" charset="0"/>
              </a:rPr>
              <a:t>Улучшается здоровье печени. При неправильном пережевывании печень получает токсины от плохо переваренной пищи.</a:t>
            </a:r>
          </a:p>
          <a:p>
            <a:r>
              <a:rPr lang="ru-RU" b="1" dirty="0">
                <a:latin typeface="Times New Roman" panose="02020603050405020304" pitchFamily="18" charset="0"/>
                <a:cs typeface="Times New Roman" panose="02020603050405020304" pitchFamily="18" charset="0"/>
              </a:rPr>
              <a:t>Повышается состояние кожи, уменьшается количество воспалений и кожных заболеваний.</a:t>
            </a:r>
          </a:p>
          <a:p>
            <a:r>
              <a:rPr lang="ru-RU" b="1" dirty="0">
                <a:latin typeface="Times New Roman" panose="02020603050405020304" pitchFamily="18" charset="0"/>
                <a:cs typeface="Times New Roman" panose="02020603050405020304" pitchFamily="18" charset="0"/>
              </a:rPr>
              <a:t>Мозг лучше анализирует качество пищи, поэтому чувство сытости наступает от малого количества продуктов и быстрее, чем при перекусах «на ходу».</a:t>
            </a:r>
          </a:p>
        </p:txBody>
      </p:sp>
      <p:sp>
        <p:nvSpPr>
          <p:cNvPr id="3" name="Прямоугольник 2"/>
          <p:cNvSpPr/>
          <p:nvPr/>
        </p:nvSpPr>
        <p:spPr>
          <a:xfrm>
            <a:off x="35496" y="0"/>
            <a:ext cx="9108504" cy="523220"/>
          </a:xfrm>
          <a:prstGeom prst="rect">
            <a:avLst/>
          </a:prstGeom>
        </p:spPr>
        <p:txBody>
          <a:bodyPr wrap="square">
            <a:spAutoFit/>
          </a:bodyPr>
          <a:lstStyle/>
          <a:p>
            <a:pPr lvl="0" algn="ctr"/>
            <a:r>
              <a:rPr lang="ru-RU" sz="2800" b="1" dirty="0">
                <a:solidFill>
                  <a:srgbClr val="FF0000"/>
                </a:solidFill>
                <a:latin typeface="Georgia" panose="02040502050405020303" pitchFamily="18" charset="0"/>
              </a:rPr>
              <a:t>Почему нужно тщательно жевать пищу?</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772816"/>
            <a:ext cx="316835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5218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640960" cy="6048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0"/>
            <a:ext cx="9144000" cy="523220"/>
          </a:xfrm>
          <a:prstGeom prst="rect">
            <a:avLst/>
          </a:prstGeom>
        </p:spPr>
        <p:txBody>
          <a:bodyPr wrap="square">
            <a:spAutoFit/>
          </a:bodyPr>
          <a:lstStyle/>
          <a:p>
            <a:pPr algn="ctr">
              <a:spcAft>
                <a:spcPts val="0"/>
              </a:spcAft>
            </a:pPr>
            <a:r>
              <a:rPr lang="ru-RU" sz="2800" b="1" dirty="0">
                <a:solidFill>
                  <a:srgbClr val="FF0000"/>
                </a:solidFill>
                <a:latin typeface="Georgia" panose="02040502050405020303" pitchFamily="18" charset="0"/>
                <a:ea typeface="Times New Roman"/>
              </a:rPr>
              <a:t>Важное правило: есть вдумчиво</a:t>
            </a:r>
            <a:endParaRPr lang="ru-RU" sz="2800" dirty="0">
              <a:solidFill>
                <a:srgbClr val="FF0000"/>
              </a:solidFill>
              <a:effectLst/>
              <a:latin typeface="Georgia" panose="02040502050405020303" pitchFamily="18" charset="0"/>
              <a:ea typeface="Times New Roman"/>
            </a:endParaRPr>
          </a:p>
        </p:txBody>
      </p:sp>
    </p:spTree>
    <p:extLst>
      <p:ext uri="{BB962C8B-B14F-4D97-AF65-F5344CB8AC3E}">
        <p14:creationId xmlns:p14="http://schemas.microsoft.com/office/powerpoint/2010/main" val="10710870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404664"/>
            <a:ext cx="9036496" cy="6581864"/>
          </a:xfrm>
          <a:prstGeom prst="rect">
            <a:avLst/>
          </a:prstGeom>
        </p:spPr>
        <p:txBody>
          <a:bodyPr wrap="square">
            <a:spAutoFit/>
          </a:bodyPr>
          <a:lstStyle/>
          <a:p>
            <a:pPr>
              <a:spcAft>
                <a:spcPts val="0"/>
              </a:spcAft>
            </a:pPr>
            <a:r>
              <a:rPr lang="ru-RU" dirty="0">
                <a:latin typeface="Times New Roman"/>
                <a:ea typeface="Times New Roman"/>
              </a:rPr>
              <a:t> </a:t>
            </a:r>
            <a:r>
              <a:rPr lang="ru-RU" b="1" dirty="0">
                <a:latin typeface="Times New Roman"/>
                <a:ea typeface="Times New Roman"/>
              </a:rPr>
              <a:t>Чтобы отрегулировать темп приема пищи, специалисты рекомендуют метод вдумчивой еды (</a:t>
            </a:r>
            <a:r>
              <a:rPr lang="ru-RU" b="1" dirty="0" err="1">
                <a:latin typeface="Times New Roman"/>
                <a:ea typeface="Times New Roman"/>
              </a:rPr>
              <a:t>Mindfull</a:t>
            </a:r>
            <a:r>
              <a:rPr lang="ru-RU" b="1" dirty="0">
                <a:latin typeface="Times New Roman"/>
                <a:ea typeface="Times New Roman"/>
              </a:rPr>
              <a:t> </a:t>
            </a:r>
            <a:r>
              <a:rPr lang="ru-RU" b="1" dirty="0" err="1">
                <a:latin typeface="Times New Roman"/>
                <a:ea typeface="Times New Roman"/>
              </a:rPr>
              <a:t>Eating</a:t>
            </a:r>
            <a:r>
              <a:rPr lang="ru-RU" b="1" dirty="0">
                <a:latin typeface="Times New Roman"/>
                <a:ea typeface="Times New Roman"/>
              </a:rPr>
              <a:t>).</a:t>
            </a:r>
          </a:p>
          <a:p>
            <a:pPr>
              <a:spcAft>
                <a:spcPts val="0"/>
              </a:spcAft>
            </a:pPr>
            <a:r>
              <a:rPr lang="ru-RU" b="1" dirty="0">
                <a:latin typeface="Times New Roman"/>
                <a:ea typeface="Times New Roman"/>
              </a:rPr>
              <a:t>Исследование в университете Северной Каролины показало, что этот метод служит формированию здоровых привычек и профилактике переедания. Он также помогает снизить уровень сахара в крови и способствует похуданию. </a:t>
            </a:r>
          </a:p>
          <a:p>
            <a:pPr>
              <a:spcAft>
                <a:spcPts val="0"/>
              </a:spcAft>
            </a:pPr>
            <a:r>
              <a:rPr lang="ru-RU" b="1" u="sng" dirty="0">
                <a:latin typeface="Times New Roman"/>
                <a:ea typeface="Times New Roman"/>
              </a:rPr>
              <a:t>Основные принципы метода</a:t>
            </a:r>
          </a:p>
          <a:p>
            <a:pPr>
              <a:spcAft>
                <a:spcPts val="0"/>
              </a:spcAft>
            </a:pPr>
            <a:r>
              <a:rPr lang="ru-RU" b="1" dirty="0">
                <a:latin typeface="Times New Roman"/>
                <a:ea typeface="Times New Roman"/>
              </a:rPr>
              <a:t> 1. </a:t>
            </a:r>
            <a:r>
              <a:rPr lang="ru-RU" b="1" dirty="0">
                <a:solidFill>
                  <a:srgbClr val="FF0000"/>
                </a:solidFill>
                <a:latin typeface="Times New Roman"/>
                <a:ea typeface="Times New Roman"/>
              </a:rPr>
              <a:t>Есть за столом, а не на ходу.  </a:t>
            </a:r>
          </a:p>
          <a:p>
            <a:pPr>
              <a:spcAft>
                <a:spcPts val="0"/>
              </a:spcAft>
            </a:pPr>
            <a:r>
              <a:rPr lang="ru-RU" b="1" dirty="0">
                <a:latin typeface="Times New Roman"/>
                <a:ea typeface="Times New Roman"/>
              </a:rPr>
              <a:t>Когда делаешь несколько дел одновременно, трудно контролировать свои действия. Кроме того, количество съеденного на ходу не поддается учету и контролю.  </a:t>
            </a:r>
          </a:p>
          <a:p>
            <a:pPr>
              <a:spcAft>
                <a:spcPts val="0"/>
              </a:spcAft>
            </a:pPr>
            <a:r>
              <a:rPr lang="ru-RU" b="1" dirty="0">
                <a:latin typeface="Times New Roman"/>
                <a:ea typeface="Times New Roman"/>
              </a:rPr>
              <a:t>2. </a:t>
            </a:r>
            <a:r>
              <a:rPr lang="ru-RU" b="1" dirty="0">
                <a:solidFill>
                  <a:srgbClr val="FF0000"/>
                </a:solidFill>
                <a:latin typeface="Times New Roman"/>
                <a:ea typeface="Times New Roman"/>
              </a:rPr>
              <a:t>Во время еды выключить телевизор и компьютер.  </a:t>
            </a:r>
          </a:p>
          <a:p>
            <a:pPr>
              <a:spcAft>
                <a:spcPts val="0"/>
              </a:spcAft>
            </a:pPr>
            <a:r>
              <a:rPr lang="ru-RU" b="1" dirty="0">
                <a:latin typeface="Times New Roman"/>
                <a:ea typeface="Times New Roman"/>
              </a:rPr>
              <a:t>Это необходимо, чтобы сосредоточиться и следить за тем, сколько и чего было съедено.  </a:t>
            </a:r>
          </a:p>
          <a:p>
            <a:pPr>
              <a:spcAft>
                <a:spcPts val="0"/>
              </a:spcAft>
            </a:pPr>
            <a:r>
              <a:rPr lang="ru-RU" b="1" dirty="0">
                <a:latin typeface="Times New Roman"/>
                <a:ea typeface="Times New Roman"/>
              </a:rPr>
              <a:t>3. </a:t>
            </a:r>
            <a:r>
              <a:rPr lang="ru-RU" b="1" dirty="0">
                <a:solidFill>
                  <a:srgbClr val="FF0000"/>
                </a:solidFill>
                <a:latin typeface="Times New Roman"/>
                <a:ea typeface="Times New Roman"/>
              </a:rPr>
              <a:t>Перед тем, как проглотить пищу, нужно сделать 30 жевательных движений. </a:t>
            </a:r>
          </a:p>
          <a:p>
            <a:pPr>
              <a:spcAft>
                <a:spcPts val="0"/>
              </a:spcAft>
            </a:pPr>
            <a:r>
              <a:rPr lang="ru-RU" b="1" dirty="0">
                <a:latin typeface="Times New Roman"/>
                <a:ea typeface="Times New Roman"/>
              </a:rPr>
              <a:t>Старайтесь при этом оценить вкус еды. Если медленно пережевывать сразу не получается, начать нужно с 10 раз.  </a:t>
            </a:r>
          </a:p>
          <a:p>
            <a:pPr>
              <a:spcAft>
                <a:spcPts val="0"/>
              </a:spcAft>
            </a:pPr>
            <a:r>
              <a:rPr lang="ru-RU" b="1" dirty="0">
                <a:latin typeface="Times New Roman"/>
                <a:ea typeface="Times New Roman"/>
              </a:rPr>
              <a:t>4. </a:t>
            </a:r>
            <a:r>
              <a:rPr lang="ru-RU" b="1" dirty="0">
                <a:solidFill>
                  <a:srgbClr val="FF0000"/>
                </a:solidFill>
                <a:latin typeface="Times New Roman"/>
                <a:ea typeface="Times New Roman"/>
              </a:rPr>
              <a:t>Отправив в рот порцию еды, отложите столовые приборы. </a:t>
            </a:r>
          </a:p>
          <a:p>
            <a:pPr>
              <a:spcAft>
                <a:spcPts val="0"/>
              </a:spcAft>
            </a:pPr>
            <a:r>
              <a:rPr lang="ru-RU" b="1" dirty="0">
                <a:latin typeface="Times New Roman"/>
                <a:ea typeface="Times New Roman"/>
              </a:rPr>
              <a:t>Это необходимо, чтобы не отправить в рот следующий кусок до того, как предыдущий был основательно прожеван и проглочен.  </a:t>
            </a:r>
          </a:p>
          <a:p>
            <a:pPr>
              <a:spcAft>
                <a:spcPts val="0"/>
              </a:spcAft>
            </a:pPr>
            <a:r>
              <a:rPr lang="ru-RU" b="1" dirty="0">
                <a:latin typeface="Times New Roman"/>
                <a:ea typeface="Times New Roman"/>
              </a:rPr>
              <a:t>5. </a:t>
            </a:r>
            <a:r>
              <a:rPr lang="ru-RU" b="1" dirty="0">
                <a:solidFill>
                  <a:srgbClr val="FF0000"/>
                </a:solidFill>
                <a:latin typeface="Times New Roman"/>
                <a:ea typeface="Times New Roman"/>
              </a:rPr>
              <a:t>Не обязательно доедать до конца всю порцию.  </a:t>
            </a:r>
          </a:p>
          <a:p>
            <a:pPr>
              <a:spcAft>
                <a:spcPts val="0"/>
              </a:spcAft>
            </a:pPr>
            <a:r>
              <a:rPr lang="ru-RU" b="1" dirty="0">
                <a:latin typeface="Times New Roman"/>
                <a:ea typeface="Times New Roman"/>
              </a:rPr>
              <a:t>При появлении сытости лучше остановиться. Если на больших тарелках оказывается слишком много еды, переходите на маленькие, соответственно уменьшая порцию. Если почувствуете голод, всегда можно взять добавку. Есть надо столько, сколько требует организм, а не сколько стоит на столе.  </a:t>
            </a:r>
            <a:endParaRPr lang="ru-RU" b="1" dirty="0">
              <a:effectLst/>
              <a:latin typeface="Times New Roman"/>
              <a:ea typeface="Times New Roman"/>
            </a:endParaRPr>
          </a:p>
        </p:txBody>
      </p:sp>
      <p:sp>
        <p:nvSpPr>
          <p:cNvPr id="4" name="Прямоугольник 3"/>
          <p:cNvSpPr/>
          <p:nvPr/>
        </p:nvSpPr>
        <p:spPr>
          <a:xfrm>
            <a:off x="0" y="0"/>
            <a:ext cx="9144000" cy="523220"/>
          </a:xfrm>
          <a:prstGeom prst="rect">
            <a:avLst/>
          </a:prstGeom>
        </p:spPr>
        <p:txBody>
          <a:bodyPr wrap="square">
            <a:spAutoFit/>
          </a:bodyPr>
          <a:lstStyle/>
          <a:p>
            <a:pPr lvl="0" algn="ctr"/>
            <a:endParaRPr lang="ru-RU" sz="2800" dirty="0">
              <a:solidFill>
                <a:srgbClr val="FF0000"/>
              </a:solidFill>
              <a:latin typeface="Times New Roman"/>
              <a:ea typeface="Times New Roman"/>
            </a:endParaRPr>
          </a:p>
        </p:txBody>
      </p:sp>
      <p:sp>
        <p:nvSpPr>
          <p:cNvPr id="2" name="Прямоугольник 1"/>
          <p:cNvSpPr/>
          <p:nvPr/>
        </p:nvSpPr>
        <p:spPr>
          <a:xfrm>
            <a:off x="0" y="0"/>
            <a:ext cx="9144000" cy="461665"/>
          </a:xfrm>
          <a:prstGeom prst="rect">
            <a:avLst/>
          </a:prstGeom>
        </p:spPr>
        <p:txBody>
          <a:bodyPr wrap="square">
            <a:spAutoFit/>
          </a:bodyPr>
          <a:lstStyle/>
          <a:p>
            <a:pPr algn="ctr"/>
            <a:r>
              <a:rPr lang="ru-RU" sz="2400" b="1" dirty="0">
                <a:solidFill>
                  <a:srgbClr val="FF0000"/>
                </a:solidFill>
                <a:latin typeface="Georgia" panose="02040502050405020303" pitchFamily="18" charset="0"/>
                <a:ea typeface="Times New Roman"/>
              </a:rPr>
              <a:t>Метод вдумчивой еды</a:t>
            </a:r>
            <a:endParaRPr lang="ru-RU" sz="2400" b="1" dirty="0">
              <a:solidFill>
                <a:srgbClr val="FF0000"/>
              </a:solidFill>
              <a:latin typeface="Georgia" panose="02040502050405020303" pitchFamily="18" charset="0"/>
            </a:endParaRPr>
          </a:p>
        </p:txBody>
      </p:sp>
    </p:spTree>
    <p:extLst>
      <p:ext uri="{BB962C8B-B14F-4D97-AF65-F5344CB8AC3E}">
        <p14:creationId xmlns:p14="http://schemas.microsoft.com/office/powerpoint/2010/main" val="35603239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84784"/>
            <a:ext cx="7439380"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07504" y="5733256"/>
            <a:ext cx="8928992" cy="1015663"/>
          </a:xfrm>
          <a:prstGeom prst="rect">
            <a:avLst/>
          </a:prstGeom>
        </p:spPr>
        <p:txBody>
          <a:bodyPr wrap="square">
            <a:spAutoFit/>
          </a:bodyPr>
          <a:lstStyle/>
          <a:p>
            <a:pPr lvl="0" algn="ctr"/>
            <a:r>
              <a:rPr lang="ru-RU" sz="3000" b="1" dirty="0">
                <a:solidFill>
                  <a:srgbClr val="FF0000"/>
                </a:solidFill>
                <a:latin typeface="Georgia" panose="02040502050405020303" pitchFamily="18" charset="0"/>
              </a:rPr>
              <a:t>Чтобы долго жить и быть здоровым</a:t>
            </a:r>
          </a:p>
          <a:p>
            <a:pPr lvl="0" algn="ctr"/>
            <a:r>
              <a:rPr lang="ru-RU" sz="3000" b="1" dirty="0">
                <a:solidFill>
                  <a:srgbClr val="FF0000"/>
                </a:solidFill>
                <a:latin typeface="Georgia" panose="02040502050405020303" pitchFamily="18" charset="0"/>
              </a:rPr>
              <a:t>надо правильно жевать</a:t>
            </a:r>
          </a:p>
        </p:txBody>
      </p:sp>
      <p:sp>
        <p:nvSpPr>
          <p:cNvPr id="4" name="Прямоугольник 3"/>
          <p:cNvSpPr/>
          <p:nvPr/>
        </p:nvSpPr>
        <p:spPr>
          <a:xfrm>
            <a:off x="0" y="0"/>
            <a:ext cx="9144000" cy="1477328"/>
          </a:xfrm>
          <a:prstGeom prst="rect">
            <a:avLst/>
          </a:prstGeom>
        </p:spPr>
        <p:txBody>
          <a:bodyPr wrap="square">
            <a:spAutoFit/>
          </a:bodyPr>
          <a:lstStyle/>
          <a:p>
            <a:pPr>
              <a:spcAft>
                <a:spcPts val="0"/>
              </a:spcAft>
            </a:pPr>
            <a:r>
              <a:rPr lang="ru-RU" b="1" dirty="0">
                <a:latin typeface="Times New Roman"/>
                <a:ea typeface="Times New Roman"/>
              </a:rPr>
              <a:t>И еще одна приятная новость для вас! Если вы </a:t>
            </a:r>
            <a:r>
              <a:rPr lang="ru-RU" b="1">
                <a:latin typeface="Times New Roman"/>
                <a:ea typeface="Times New Roman"/>
              </a:rPr>
              <a:t>в течение </a:t>
            </a:r>
            <a:r>
              <a:rPr lang="ru-RU" b="1" dirty="0">
                <a:latin typeface="Times New Roman"/>
                <a:ea typeface="Times New Roman"/>
              </a:rPr>
              <a:t>некоторого времени будете контролировать процесс пережевывания пищи, сделаете его более длительным, то в скором времени ваши усилия перейдут на уровень безусловного рефлекса. Это значит, что вы приобретете на долгие и долгие годы отличную привычку тщательно пережевывать пищу и становиться здоровее с каждым приемом пищи!</a:t>
            </a:r>
            <a:endParaRPr lang="ru-RU" sz="1600" b="1" dirty="0">
              <a:effectLst/>
              <a:latin typeface="Times New Roman"/>
              <a:ea typeface="Times New Roman"/>
            </a:endParaRPr>
          </a:p>
        </p:txBody>
      </p:sp>
    </p:spTree>
    <p:extLst>
      <p:ext uri="{BB962C8B-B14F-4D97-AF65-F5344CB8AC3E}">
        <p14:creationId xmlns:p14="http://schemas.microsoft.com/office/powerpoint/2010/main" val="34320138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4752528" cy="6643357"/>
          </a:xfrm>
          <a:prstGeom prst="rect">
            <a:avLst/>
          </a:prstGeom>
        </p:spPr>
        <p:txBody>
          <a:bodyPr wrap="square">
            <a:spAutoFit/>
          </a:bodyPr>
          <a:lstStyle/>
          <a:p>
            <a:r>
              <a:rPr lang="ru-RU" b="1" dirty="0" err="1">
                <a:latin typeface="Times New Roman"/>
                <a:ea typeface="Calibri"/>
                <a:cs typeface="Times New Roman"/>
              </a:rPr>
              <a:t>Флетчер</a:t>
            </a:r>
            <a:r>
              <a:rPr lang="ru-RU" b="1" dirty="0">
                <a:latin typeface="Times New Roman"/>
                <a:ea typeface="Calibri"/>
                <a:cs typeface="Times New Roman"/>
              </a:rPr>
              <a:t> обращал внимание на то, что измельчение пищи во рту – дело первостепенной важности, но еще более важна обработка пищи слюной, при которой происходит </a:t>
            </a:r>
            <a:r>
              <a:rPr lang="ru-RU" b="1" dirty="0" err="1">
                <a:latin typeface="Times New Roman"/>
                <a:ea typeface="Calibri"/>
                <a:cs typeface="Times New Roman"/>
              </a:rPr>
              <a:t>ощелочение</a:t>
            </a:r>
            <a:r>
              <a:rPr lang="ru-RU" b="1" dirty="0">
                <a:latin typeface="Times New Roman"/>
                <a:ea typeface="Calibri"/>
                <a:cs typeface="Times New Roman"/>
              </a:rPr>
              <a:t> съеденного, которое потом попадает в желудок. Он подчеркивал, что всякая, в том числе и так называемая вредная, пища легко переваривается и усваивается, если она доведена до предельной степени измельчения.</a:t>
            </a:r>
            <a:endParaRPr lang="ru-RU" sz="1400" b="1" dirty="0">
              <a:ea typeface="Calibri"/>
              <a:cs typeface="Times New Roman"/>
            </a:endParaRPr>
          </a:p>
          <a:p>
            <a:pPr>
              <a:lnSpc>
                <a:spcPct val="115000"/>
              </a:lnSpc>
              <a:spcAft>
                <a:spcPts val="1000"/>
              </a:spcAft>
            </a:pPr>
            <a:r>
              <a:rPr lang="ru-RU" b="1" dirty="0">
                <a:latin typeface="Times New Roman"/>
                <a:ea typeface="Calibri"/>
                <a:cs typeface="Times New Roman"/>
              </a:rPr>
              <a:t>Даже молоко и другие жидкости </a:t>
            </a:r>
            <a:r>
              <a:rPr lang="ru-RU" b="1" dirty="0" err="1">
                <a:latin typeface="Times New Roman"/>
                <a:ea typeface="Calibri"/>
                <a:cs typeface="Times New Roman"/>
              </a:rPr>
              <a:t>Флетчер</a:t>
            </a:r>
            <a:r>
              <a:rPr lang="ru-RU" b="1" dirty="0">
                <a:latin typeface="Times New Roman"/>
                <a:ea typeface="Calibri"/>
                <a:cs typeface="Times New Roman"/>
              </a:rPr>
              <a:t> рекомендовал держать во рту, пока не исчезнет вкусовое ощущение. «Делайте так, как поступают дегустаторы вин, - писал </a:t>
            </a:r>
            <a:r>
              <a:rPr lang="ru-RU" b="1" dirty="0" err="1">
                <a:latin typeface="Times New Roman"/>
                <a:ea typeface="Calibri"/>
                <a:cs typeface="Times New Roman"/>
              </a:rPr>
              <a:t>Флетчер</a:t>
            </a:r>
            <a:r>
              <a:rPr lang="ru-RU" b="1" dirty="0">
                <a:latin typeface="Times New Roman"/>
                <a:ea typeface="Calibri"/>
                <a:cs typeface="Times New Roman"/>
              </a:rPr>
              <a:t>, - они никогда не пьют вино, но извлекают из него удовольствие, которое оно способно доставить. Потягивать и извлекать весь вкус из жидкости, пережевывать и наслаждаться вкусовыми ощущениями твердой пищи должно войти в приятную и полезную привычку».</a:t>
            </a:r>
            <a:endParaRPr lang="ru-RU" sz="1400" b="1" dirty="0">
              <a:ea typeface="Calibri"/>
              <a:cs typeface="Times New Roman"/>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484784"/>
            <a:ext cx="4176464"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43849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4608512" cy="6740307"/>
          </a:xfrm>
          <a:prstGeom prst="rect">
            <a:avLst/>
          </a:prstGeom>
        </p:spPr>
        <p:txBody>
          <a:bodyPr wrap="square">
            <a:spAutoFit/>
          </a:bodyPr>
          <a:lstStyle/>
          <a:p>
            <a:pPr>
              <a:spcAft>
                <a:spcPts val="1000"/>
              </a:spcAft>
            </a:pPr>
            <a:r>
              <a:rPr lang="ru-RU" b="1" dirty="0">
                <a:latin typeface="Times New Roman"/>
                <a:ea typeface="Calibri"/>
                <a:cs typeface="Times New Roman"/>
              </a:rPr>
              <a:t>Пищеварение начинается не в желудке, как полагают многие, а уже во рту при первом же соприкосновении еды со слюной. Механизм пищеварения разработан природой очень тонко, и любое нарушение этого процесса вызывает сбои, срыв работе, что приводит к заболеваниям и преждевременному старению организма. </a:t>
            </a:r>
            <a:r>
              <a:rPr lang="ru-RU" b="1" dirty="0">
                <a:latin typeface="Times New Roman"/>
                <a:ea typeface="Calibri"/>
              </a:rPr>
              <a:t>Более того, тщательный жевательный рефлекс считается у человека врожденным. Вспомним, как малыши едят кашу. Они долго-долго держат ее во рту. Нетерпеливые мамы начинают ругать  ребенка и подгонять его, чтоб быстрее глотал, а расплата за эту материнскую безграмотность – бессонные ночи, когда малыш корчится от боли в животике. Затем наши дети приучаются не жевать, а заглатывать на ходу булки, бутерброды, любую другую еду, но родители обращают внимание лишь на то, чтобы ребенок побольше натолкал себе в желудок. </a:t>
            </a:r>
            <a:endParaRPr lang="ru-RU"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1" y="1412776"/>
            <a:ext cx="4185195"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31477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0140" y="166742"/>
            <a:ext cx="3960440" cy="6402333"/>
          </a:xfrm>
          <a:prstGeom prst="rect">
            <a:avLst/>
          </a:prstGeom>
        </p:spPr>
        <p:txBody>
          <a:bodyPr wrap="square">
            <a:spAutoFit/>
          </a:bodyPr>
          <a:lstStyle/>
          <a:p>
            <a:pPr>
              <a:spcAft>
                <a:spcPts val="0"/>
              </a:spcAft>
            </a:pPr>
            <a:r>
              <a:rPr lang="ru-RU" b="1" dirty="0">
                <a:solidFill>
                  <a:prstClr val="black"/>
                </a:solidFill>
                <a:latin typeface="Times New Roman"/>
                <a:ea typeface="Calibri"/>
              </a:rPr>
              <a:t>Все многочисленные желудочно-</a:t>
            </a:r>
            <a:r>
              <a:rPr lang="en-US" b="1" dirty="0">
                <a:latin typeface="Times New Roman"/>
                <a:ea typeface="Times New Roman"/>
              </a:rPr>
              <a:t> </a:t>
            </a:r>
            <a:r>
              <a:rPr lang="ru-RU" b="1" dirty="0">
                <a:latin typeface="Times New Roman"/>
                <a:ea typeface="Times New Roman"/>
              </a:rPr>
              <a:t>кишечные болезни детей, не очень долгая жизнь взрослых людей – следствие неправильного жевания.</a:t>
            </a:r>
            <a:endParaRPr lang="en-US" b="1" dirty="0">
              <a:latin typeface="Times New Roman"/>
              <a:ea typeface="Times New Roman"/>
            </a:endParaRPr>
          </a:p>
          <a:p>
            <a:pPr>
              <a:spcAft>
                <a:spcPts val="0"/>
              </a:spcAft>
            </a:pPr>
            <a:r>
              <a:rPr lang="ru-RU" b="1" dirty="0">
                <a:latin typeface="Times New Roman"/>
                <a:ea typeface="Times New Roman"/>
              </a:rPr>
              <a:t>А как быть тем пожилым людям, у кого уже нет зубов? Точно так же, как поступают малые дети, они долго держат пищу во рту, смешивая её со слюной. Грубую механическую работу выполнит за вас мясорубка или тёрка, главное же – измельченную пищу хорошо обработать слюной с тем, чтобы произошел гидролиз углеводов во рту, а затем потихоньку проглатывать образовавшуюся жидкость. Слюна, играющая решающую роль в пищеварении, представляет собой слабощелочную жидкость. В ней содержатся ферменты, неорганические соли, белок.</a:t>
            </a:r>
            <a:endParaRPr lang="ru-RU" b="1" dirty="0">
              <a:effectLst/>
              <a:latin typeface="Times New Roman"/>
              <a:ea typeface="Times New Roman"/>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196752"/>
            <a:ext cx="4392488" cy="434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39006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4968552" cy="6740307"/>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Великий физиолог </a:t>
            </a:r>
            <a:r>
              <a:rPr lang="ru-RU" b="1" u="sng" dirty="0">
                <a:latin typeface="Times New Roman" panose="02020603050405020304" pitchFamily="18" charset="0"/>
                <a:cs typeface="Times New Roman" panose="02020603050405020304" pitchFamily="18" charset="0"/>
              </a:rPr>
              <a:t>Иван Павлов </a:t>
            </a:r>
            <a:r>
              <a:rPr lang="ru-RU" b="1" dirty="0">
                <a:latin typeface="Times New Roman" panose="02020603050405020304" pitchFamily="18" charset="0"/>
                <a:cs typeface="Times New Roman" panose="02020603050405020304" pitchFamily="18" charset="0"/>
              </a:rPr>
              <a:t>доказал, что для успешного пищеварения надо есть с удовольствием. Если вы нервничаете, отказываетесь от еды, слюна и желудочный сок ищет в вашем организме место, которое должно быть переварено. Пищеварения нет, зато есть язва и дальнейшие проблемы со здоровьем.</a:t>
            </a:r>
          </a:p>
          <a:p>
            <a:r>
              <a:rPr lang="ru-RU" b="1" dirty="0">
                <a:latin typeface="Times New Roman" panose="02020603050405020304" pitchFamily="18" charset="0"/>
                <a:cs typeface="Times New Roman" panose="02020603050405020304" pitchFamily="18" charset="0"/>
              </a:rPr>
              <a:t>Диетологи прошлого утверждали (а этой профессии - изучения, как правильно поесть - уже не одна сотня лет): нужно не только иметь хороший стол, но и уметь правильно питаться. Чаще всего в сытом обществе люди едят быстро и много. Качество еды  - это уже другая тема. Одним некогда, они спешат. Другие, обладая хорошим аппетитом, проглатывают всё быстро, не разжевывая пищу. Значит, ваши зубы не разжёвывают пищу, не принимают участие в важном процессе пищеварения, а куски мяса в целости и сохранности пролетают вниз. Желудочному соку приходится весьма трудно, и он начинает "питаться" чем полегче, стенками вашего желудка.</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5" y="548680"/>
            <a:ext cx="3672407"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148065" y="5301208"/>
            <a:ext cx="3672407" cy="1077218"/>
          </a:xfrm>
          <a:prstGeom prst="rect">
            <a:avLst/>
          </a:prstGeom>
        </p:spPr>
        <p:txBody>
          <a:bodyPr wrap="square">
            <a:spAutoFit/>
          </a:bodyPr>
          <a:lstStyle/>
          <a:p>
            <a:pPr algn="ctr"/>
            <a:r>
              <a:rPr lang="ru-RU" sz="3200" b="1" dirty="0">
                <a:latin typeface="Georgia" panose="02040502050405020303" pitchFamily="18" charset="0"/>
              </a:rPr>
              <a:t>Иван Петрович Павлов</a:t>
            </a:r>
          </a:p>
        </p:txBody>
      </p:sp>
    </p:spTree>
    <p:extLst>
      <p:ext uri="{BB962C8B-B14F-4D97-AF65-F5344CB8AC3E}">
        <p14:creationId xmlns:p14="http://schemas.microsoft.com/office/powerpoint/2010/main" val="28592503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79755"/>
            <a:ext cx="3744416" cy="6186309"/>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По его стопам пошел и американский профессор </a:t>
            </a:r>
            <a:r>
              <a:rPr lang="ru-RU" b="1" dirty="0" err="1">
                <a:latin typeface="Times New Roman" panose="02020603050405020304" pitchFamily="18" charset="0"/>
                <a:cs typeface="Times New Roman" panose="02020603050405020304" pitchFamily="18" charset="0"/>
              </a:rPr>
              <a:t>Читтенден</a:t>
            </a:r>
            <a:r>
              <a:rPr lang="ru-RU" b="1" dirty="0">
                <a:latin typeface="Times New Roman" panose="02020603050405020304" pitchFamily="18" charset="0"/>
                <a:cs typeface="Times New Roman" panose="02020603050405020304" pitchFamily="18" charset="0"/>
              </a:rPr>
              <a:t>. Он набрал группу волонтёров из студентов, солдат и своих коллег по кафедре, разделив их на две группы. Одна питалась как мы, по старинке, другая по методу </a:t>
            </a:r>
            <a:r>
              <a:rPr lang="ru-RU" b="1" dirty="0" err="1">
                <a:latin typeface="Times New Roman" panose="02020603050405020304" pitchFamily="18" charset="0"/>
                <a:cs typeface="Times New Roman" panose="02020603050405020304" pitchFamily="18" charset="0"/>
              </a:rPr>
              <a:t>Флетчера</a:t>
            </a:r>
            <a:r>
              <a:rPr lang="ru-RU" b="1" dirty="0">
                <a:latin typeface="Times New Roman" panose="02020603050405020304" pitchFamily="18" charset="0"/>
                <a:cs typeface="Times New Roman" panose="02020603050405020304" pitchFamily="18" charset="0"/>
              </a:rPr>
              <a:t>. Самые сильные, дисциплинированные жевали медленно. При этом они съедали лишь половину от принимаемой ими, и, как им казалось, необходимой для них ранее пищи. Причем, не желая, они ограничили приём мяса. Продукта, который любой диетолог даже в наше время назовёт весьма неудобным для организма. Понятно, что "веселее, живее" становилась вторая группа.</a:t>
            </a:r>
            <a:endParaRPr lang="ru-RU" b="1" dirty="0">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1" y="379755"/>
            <a:ext cx="4036615" cy="535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flipH="1">
            <a:off x="4360142" y="5733257"/>
            <a:ext cx="4176462" cy="954107"/>
          </a:xfrm>
          <a:prstGeom prst="rect">
            <a:avLst/>
          </a:prstGeom>
        </p:spPr>
        <p:txBody>
          <a:bodyPr wrap="square">
            <a:spAutoFit/>
          </a:bodyPr>
          <a:lstStyle/>
          <a:p>
            <a:pPr algn="ctr"/>
            <a:r>
              <a:rPr lang="en-US" sz="2800" b="1" dirty="0">
                <a:latin typeface="Georgia" panose="02040502050405020303" pitchFamily="18" charset="0"/>
              </a:rPr>
              <a:t>Russell Henry Chittenden</a:t>
            </a:r>
            <a:endParaRPr lang="ru-RU" sz="2800" b="1" dirty="0">
              <a:latin typeface="Georgia" panose="02040502050405020303" pitchFamily="18" charset="0"/>
            </a:endParaRPr>
          </a:p>
        </p:txBody>
      </p:sp>
    </p:spTree>
    <p:extLst>
      <p:ext uri="{BB962C8B-B14F-4D97-AF65-F5344CB8AC3E}">
        <p14:creationId xmlns:p14="http://schemas.microsoft.com/office/powerpoint/2010/main" val="11891243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620689"/>
            <a:ext cx="4518248" cy="6186309"/>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У древних было изречение — "</a:t>
            </a:r>
            <a:r>
              <a:rPr lang="ru-RU" b="1" dirty="0">
                <a:solidFill>
                  <a:srgbClr val="FF0000"/>
                </a:solidFill>
                <a:latin typeface="Times New Roman" panose="02020603050405020304" pitchFamily="18" charset="0"/>
                <a:cs typeface="Times New Roman" panose="02020603050405020304" pitchFamily="18" charset="0"/>
              </a:rPr>
              <a:t>обжорство губит больше, чем меч</a:t>
            </a:r>
            <a:r>
              <a:rPr lang="ru-RU" b="1" dirty="0">
                <a:latin typeface="Times New Roman" panose="02020603050405020304" pitchFamily="18" charset="0"/>
                <a:cs typeface="Times New Roman" panose="02020603050405020304" pitchFamily="18" charset="0"/>
              </a:rPr>
              <a:t>". Ещё в XVI веке известный венецианец </a:t>
            </a:r>
            <a:r>
              <a:rPr lang="ru-RU" b="1" dirty="0" err="1">
                <a:latin typeface="Times New Roman" panose="02020603050405020304" pitchFamily="18" charset="0"/>
                <a:cs typeface="Times New Roman" panose="02020603050405020304" pitchFamily="18" charset="0"/>
              </a:rPr>
              <a:t>Луиджи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Корнаро</a:t>
            </a:r>
            <a:r>
              <a:rPr lang="ru-RU" b="1" dirty="0">
                <a:latin typeface="Times New Roman" panose="02020603050405020304" pitchFamily="18" charset="0"/>
                <a:cs typeface="Times New Roman" panose="02020603050405020304" pitchFamily="18" charset="0"/>
              </a:rPr>
              <a:t>, проведя молодость в пьянках и обжорстве, решился, достигнув 40-летия, изменить образ жизни и стать аскетом. Каждый день он уменьшал порцию и довел своё питание до 340 грамм твёрдой пищи и 400 грамм вина в день. Результат проявился позже. В 70 лет он разбил себе голову и поломал кости, упав из кареты. Но остался жив, несмотря на преклонный возраст. Даже шейка бедра осталась цела. Он признавался, что когда-то он хотел увеличить ежедневную порцию, но почувствовал себя хуже. К тому же и характер при умеренной пище у </a:t>
            </a:r>
            <a:r>
              <a:rPr lang="ru-RU" b="1" dirty="0" err="1">
                <a:latin typeface="Times New Roman" panose="02020603050405020304" pitchFamily="18" charset="0"/>
                <a:cs typeface="Times New Roman" panose="02020603050405020304" pitchFamily="18" charset="0"/>
              </a:rPr>
              <a:t>Корнаро</a:t>
            </a:r>
            <a:r>
              <a:rPr lang="ru-RU" b="1" dirty="0">
                <a:latin typeface="Times New Roman" panose="02020603050405020304" pitchFamily="18" charset="0"/>
                <a:cs typeface="Times New Roman" panose="02020603050405020304" pitchFamily="18" charset="0"/>
              </a:rPr>
              <a:t> стал спокойным и уравновешенным. Уже в 83 года он написал трактат, как можно безболезненно прожить долго. Дожил он до ста лет</a:t>
            </a:r>
            <a:r>
              <a:rPr lang="en-US" b="1" dirty="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96119"/>
            <a:ext cx="3816424"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788024" y="6021288"/>
            <a:ext cx="3816424" cy="523220"/>
          </a:xfrm>
          <a:prstGeom prst="rect">
            <a:avLst/>
          </a:prstGeom>
        </p:spPr>
        <p:txBody>
          <a:bodyPr wrap="square">
            <a:spAutoFit/>
          </a:bodyPr>
          <a:lstStyle/>
          <a:p>
            <a:pPr algn="ctr"/>
            <a:r>
              <a:rPr lang="ru-RU" sz="2800" b="1" dirty="0" err="1">
                <a:solidFill>
                  <a:prstClr val="black"/>
                </a:solidFill>
                <a:latin typeface="Georgia" panose="02040502050405020303" pitchFamily="18" charset="0"/>
              </a:rPr>
              <a:t>Луиджи</a:t>
            </a:r>
            <a:r>
              <a:rPr lang="ru-RU" sz="2800" b="1" dirty="0">
                <a:solidFill>
                  <a:prstClr val="black"/>
                </a:solidFill>
                <a:latin typeface="Georgia" panose="02040502050405020303" pitchFamily="18" charset="0"/>
              </a:rPr>
              <a:t> </a:t>
            </a:r>
            <a:r>
              <a:rPr lang="ru-RU" sz="2800" b="1" dirty="0" err="1">
                <a:solidFill>
                  <a:prstClr val="black"/>
                </a:solidFill>
                <a:latin typeface="Georgia" panose="02040502050405020303" pitchFamily="18" charset="0"/>
              </a:rPr>
              <a:t>Корнаро</a:t>
            </a:r>
            <a:endParaRPr lang="ru-RU" sz="2800" dirty="0">
              <a:latin typeface="Georgia" panose="02040502050405020303" pitchFamily="18" charset="0"/>
            </a:endParaRPr>
          </a:p>
        </p:txBody>
      </p:sp>
      <p:sp>
        <p:nvSpPr>
          <p:cNvPr id="4" name="Прямоугольник 3"/>
          <p:cNvSpPr/>
          <p:nvPr/>
        </p:nvSpPr>
        <p:spPr>
          <a:xfrm>
            <a:off x="0" y="1"/>
            <a:ext cx="9144000" cy="477054"/>
          </a:xfrm>
          <a:prstGeom prst="rect">
            <a:avLst/>
          </a:prstGeom>
        </p:spPr>
        <p:txBody>
          <a:bodyPr wrap="square">
            <a:spAutoFit/>
          </a:bodyPr>
          <a:lstStyle/>
          <a:p>
            <a:pPr lvl="0" algn="ctr"/>
            <a:r>
              <a:rPr lang="ru-RU" sz="2500" b="1" dirty="0">
                <a:solidFill>
                  <a:srgbClr val="FF0000"/>
                </a:solidFill>
                <a:latin typeface="Georgia" panose="02040502050405020303" pitchFamily="18" charset="0"/>
              </a:rPr>
              <a:t>Надо ежедневно уменьшать свою дневную порцию</a:t>
            </a:r>
          </a:p>
        </p:txBody>
      </p:sp>
    </p:spTree>
    <p:extLst>
      <p:ext uri="{BB962C8B-B14F-4D97-AF65-F5344CB8AC3E}">
        <p14:creationId xmlns:p14="http://schemas.microsoft.com/office/powerpoint/2010/main" val="23971113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3888432" cy="3416320"/>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В этом случае также можно привести пример французского полярного исследователя, океанографа, медика и спортсмена</a:t>
            </a:r>
          </a:p>
          <a:p>
            <a:r>
              <a:rPr lang="ru-RU" b="1" dirty="0">
                <a:latin typeface="Times New Roman" panose="02020603050405020304" pitchFamily="18" charset="0"/>
                <a:cs typeface="Times New Roman" panose="02020603050405020304" pitchFamily="18" charset="0"/>
              </a:rPr>
              <a:t>Жана Шарко, который отпускал своим товарищам лишь половину пищи от заявленной. Самочувствие у всех было хорошее. Но, вернувшись на корабль, и съев положенную порцию, все заболели несварением желудка.</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32656"/>
            <a:ext cx="4248472"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355976" y="5805264"/>
            <a:ext cx="4392487" cy="954107"/>
          </a:xfrm>
          <a:prstGeom prst="rect">
            <a:avLst/>
          </a:prstGeom>
        </p:spPr>
        <p:txBody>
          <a:bodyPr wrap="square">
            <a:spAutoFit/>
          </a:bodyPr>
          <a:lstStyle/>
          <a:p>
            <a:pPr algn="ctr"/>
            <a:r>
              <a:rPr lang="ru-RU" b="1" dirty="0"/>
              <a:t> </a:t>
            </a:r>
            <a:r>
              <a:rPr lang="ru-RU" sz="2800" b="1" dirty="0">
                <a:latin typeface="Georgia" panose="02040502050405020303" pitchFamily="18" charset="0"/>
              </a:rPr>
              <a:t>Жан-Батист Огюст </a:t>
            </a:r>
            <a:r>
              <a:rPr lang="ru-RU" sz="2800" b="1" dirty="0" err="1">
                <a:latin typeface="Georgia" panose="02040502050405020303" pitchFamily="18" charset="0"/>
              </a:rPr>
              <a:t>Этьенн</a:t>
            </a:r>
            <a:r>
              <a:rPr lang="ru-RU" sz="2800" b="1" dirty="0">
                <a:latin typeface="Georgia" panose="02040502050405020303" pitchFamily="18" charset="0"/>
              </a:rPr>
              <a:t> Шарко </a:t>
            </a:r>
            <a:endParaRPr lang="ru-RU" sz="2800" dirty="0">
              <a:latin typeface="Georgia" panose="02040502050405020303" pitchFamily="18" charset="0"/>
            </a:endParaRPr>
          </a:p>
        </p:txBody>
      </p:sp>
    </p:spTree>
    <p:extLst>
      <p:ext uri="{BB962C8B-B14F-4D97-AF65-F5344CB8AC3E}">
        <p14:creationId xmlns:p14="http://schemas.microsoft.com/office/powerpoint/2010/main" val="238509504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TotalTime>
  <Words>2967</Words>
  <Application>Microsoft Office PowerPoint</Application>
  <PresentationFormat>Экран (4:3)</PresentationFormat>
  <Paragraphs>86</Paragraphs>
  <Slides>24</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Arial</vt:lpstr>
      <vt:lpstr>Calibri</vt:lpstr>
      <vt:lpstr>Georgia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Administrator</dc:creator>
  <cp:lastModifiedBy>User</cp:lastModifiedBy>
  <cp:revision>60</cp:revision>
  <dcterms:created xsi:type="dcterms:W3CDTF">2024-05-08T09:19:05Z</dcterms:created>
  <dcterms:modified xsi:type="dcterms:W3CDTF">2024-10-24T13:56:10Z</dcterms:modified>
</cp:coreProperties>
</file>