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6" r:id="rId2"/>
    <p:sldId id="280" r:id="rId3"/>
    <p:sldId id="281" r:id="rId4"/>
    <p:sldId id="279" r:id="rId5"/>
    <p:sldId id="283" r:id="rId6"/>
    <p:sldId id="27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84" r:id="rId23"/>
    <p:sldId id="282"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000099"/>
    <a:srgbClr val="0000FF"/>
    <a:srgbClr val="B40000"/>
    <a:srgbClr val="6C0000"/>
    <a:srgbClr val="BD1198"/>
    <a:srgbClr val="4210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72" autoAdjust="0"/>
    <p:restoredTop sz="94681" autoAdjust="0"/>
  </p:normalViewPr>
  <p:slideViewPr>
    <p:cSldViewPr>
      <p:cViewPr>
        <p:scale>
          <a:sx n="70" d="100"/>
          <a:sy n="70" d="100"/>
        </p:scale>
        <p:origin x="-139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99B30-63D7-4303-9395-FFAE5D19BAD6}" type="datetimeFigureOut">
              <a:rPr lang="ru-RU" smtClean="0"/>
              <a:pPr/>
              <a:t>14.04.2016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FC55C-B7F8-490A-8095-4E53AD30D4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6FFC55C-B7F8-490A-8095-4E53AD30D42A}"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5926EAC-4789-40DF-8A6F-CCA07B8DB0CB}" type="datetimeFigureOut">
              <a:rPr lang="ru-RU" smtClean="0"/>
              <a:pPr/>
              <a:t>14.04.2016</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D9E41D9B-DB29-47BB-8169-687FECA3185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926EAC-4789-40DF-8A6F-CCA07B8DB0CB}" type="datetimeFigureOut">
              <a:rPr lang="ru-RU" smtClean="0"/>
              <a:pPr/>
              <a:t>14.04.2016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E41D9B-DB29-47BB-8169-687FECA3185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85926EAC-4789-40DF-8A6F-CCA07B8DB0CB}" type="datetimeFigureOut">
              <a:rPr lang="ru-RU" smtClean="0"/>
              <a:pPr/>
              <a:t>14.04.2016</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D9E41D9B-DB29-47BB-8169-687FECA3185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5926EAC-4789-40DF-8A6F-CCA07B8DB0CB}" type="datetimeFigureOut">
              <a:rPr lang="ru-RU" smtClean="0"/>
              <a:pPr/>
              <a:t>14.04.2016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D9E41D9B-DB29-47BB-8169-687FECA3185D}"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5926EAC-4789-40DF-8A6F-CCA07B8DB0CB}" type="datetimeFigureOut">
              <a:rPr lang="ru-RU" smtClean="0"/>
              <a:pPr/>
              <a:t>14.04.2016</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9E41D9B-DB29-47BB-8169-687FECA3185D}"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85926EAC-4789-40DF-8A6F-CCA07B8DB0CB}" type="datetimeFigureOut">
              <a:rPr lang="ru-RU" smtClean="0"/>
              <a:pPr/>
              <a:t>14.04.2016</a:t>
            </a:fld>
            <a:endParaRPr lang="ru-RU"/>
          </a:p>
        </p:txBody>
      </p:sp>
      <p:sp>
        <p:nvSpPr>
          <p:cNvPr id="10" name="Номер слайда 9"/>
          <p:cNvSpPr>
            <a:spLocks noGrp="1"/>
          </p:cNvSpPr>
          <p:nvPr>
            <p:ph type="sldNum" sz="quarter" idx="16"/>
          </p:nvPr>
        </p:nvSpPr>
        <p:spPr/>
        <p:txBody>
          <a:bodyPr rtlCol="0"/>
          <a:lstStyle/>
          <a:p>
            <a:fld id="{D9E41D9B-DB29-47BB-8169-687FECA3185D}"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85926EAC-4789-40DF-8A6F-CCA07B8DB0CB}" type="datetimeFigureOut">
              <a:rPr lang="ru-RU" smtClean="0"/>
              <a:pPr/>
              <a:t>14.04.2016</a:t>
            </a:fld>
            <a:endParaRPr lang="ru-RU"/>
          </a:p>
        </p:txBody>
      </p:sp>
      <p:sp>
        <p:nvSpPr>
          <p:cNvPr id="12" name="Номер слайда 11"/>
          <p:cNvSpPr>
            <a:spLocks noGrp="1"/>
          </p:cNvSpPr>
          <p:nvPr>
            <p:ph type="sldNum" sz="quarter" idx="16"/>
          </p:nvPr>
        </p:nvSpPr>
        <p:spPr/>
        <p:txBody>
          <a:bodyPr rtlCol="0"/>
          <a:lstStyle/>
          <a:p>
            <a:fld id="{D9E41D9B-DB29-47BB-8169-687FECA3185D}"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5926EAC-4789-40DF-8A6F-CCA07B8DB0CB}" type="datetimeFigureOut">
              <a:rPr lang="ru-RU" smtClean="0"/>
              <a:pPr/>
              <a:t>14.04.2016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D9E41D9B-DB29-47BB-8169-687FECA3185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926EAC-4789-40DF-8A6F-CCA07B8DB0CB}" type="datetimeFigureOut">
              <a:rPr lang="ru-RU" smtClean="0"/>
              <a:pPr/>
              <a:t>14.04.2016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D9E41D9B-DB29-47BB-8169-687FECA3185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5926EAC-4789-40DF-8A6F-CCA07B8DB0CB}" type="datetimeFigureOut">
              <a:rPr lang="ru-RU" smtClean="0"/>
              <a:pPr/>
              <a:t>14.04.2016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D9E41D9B-DB29-47BB-8169-687FECA3185D}"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85926EAC-4789-40DF-8A6F-CCA07B8DB0CB}" type="datetimeFigureOut">
              <a:rPr lang="ru-RU" smtClean="0"/>
              <a:pPr/>
              <a:t>14.04.2016</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D9E41D9B-DB29-47BB-8169-687FECA3185D}"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5926EAC-4789-40DF-8A6F-CCA07B8DB0CB}" type="datetimeFigureOut">
              <a:rPr lang="ru-RU" smtClean="0"/>
              <a:pPr/>
              <a:t>14.04.2016</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E41D9B-DB29-47BB-8169-687FECA3185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074" name="Picture 2" descr="\\172.16.0.2\public\Библиотека\Челпан\writing.jpg"/>
          <p:cNvPicPr>
            <a:picLocks noChangeAspect="1" noChangeArrowheads="1"/>
          </p:cNvPicPr>
          <p:nvPr/>
        </p:nvPicPr>
        <p:blipFill>
          <a:blip r:embed="rId3"/>
          <a:srcRect/>
          <a:stretch>
            <a:fillRect/>
          </a:stretch>
        </p:blipFill>
        <p:spPr bwMode="auto">
          <a:xfrm>
            <a:off x="1500166" y="1500174"/>
            <a:ext cx="6357982" cy="3429024"/>
          </a:xfrm>
          <a:prstGeom prst="rect">
            <a:avLst/>
          </a:prstGeom>
          <a:ln>
            <a:noFill/>
          </a:ln>
          <a:effectLst>
            <a:softEdge rad="112500"/>
          </a:effectLst>
        </p:spPr>
      </p:pic>
      <p:sp>
        <p:nvSpPr>
          <p:cNvPr id="5" name="Заголовок 4"/>
          <p:cNvSpPr>
            <a:spLocks noGrp="1"/>
          </p:cNvSpPr>
          <p:nvPr>
            <p:ph type="ctrTitle" idx="4294967295"/>
          </p:nvPr>
        </p:nvSpPr>
        <p:spPr>
          <a:xfrm>
            <a:off x="2643174" y="857232"/>
            <a:ext cx="7358082" cy="1071562"/>
          </a:xfrm>
        </p:spPr>
        <p:txBody>
          <a:bodyPr>
            <a:normAutofit fontScale="90000"/>
          </a:bodyPr>
          <a:lstStyle/>
          <a:p>
            <a:r>
              <a:rPr lang="be-BY" sz="5300" b="1" i="1" dirty="0" smtClean="0">
                <a:solidFill>
                  <a:srgbClr val="8E0000"/>
                </a:solidFill>
              </a:rPr>
              <a:t>Да</a:t>
            </a:r>
            <a:r>
              <a:rPr lang="en-US" sz="5300" b="1" i="1" dirty="0" smtClean="0">
                <a:solidFill>
                  <a:srgbClr val="8E0000"/>
                </a:solidFill>
              </a:rPr>
              <a:t> </a:t>
            </a:r>
            <a:r>
              <a:rPr lang="be-BY" sz="5300" b="1" i="1" dirty="0" smtClean="0">
                <a:solidFill>
                  <a:srgbClr val="8E0000"/>
                </a:solidFill>
              </a:rPr>
              <a:t> 500-годдзя </a:t>
            </a:r>
            <a:r>
              <a:rPr lang="ru-RU" b="1" i="1" dirty="0" smtClean="0"/>
              <a:t/>
            </a:r>
            <a:br>
              <a:rPr lang="ru-RU" b="1" i="1" dirty="0" smtClean="0"/>
            </a:br>
            <a:endParaRPr lang="ru-RU" b="1" i="1" dirty="0"/>
          </a:p>
        </p:txBody>
      </p:sp>
      <p:sp>
        <p:nvSpPr>
          <p:cNvPr id="1027" name="Rectangle 3"/>
          <p:cNvSpPr>
            <a:spLocks noChangeArrowheads="1"/>
          </p:cNvSpPr>
          <p:nvPr/>
        </p:nvSpPr>
        <p:spPr bwMode="auto">
          <a:xfrm rot="10800000" flipV="1">
            <a:off x="428596" y="4929198"/>
            <a:ext cx="84296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4800" b="1" i="1" u="none" strike="noStrike" cap="none" normalizeH="0" baseline="0" dirty="0" smtClean="0">
                <a:ln>
                  <a:noFill/>
                </a:ln>
                <a:solidFill>
                  <a:srgbClr val="8E0000"/>
                </a:solidFill>
                <a:effectLst/>
                <a:latin typeface="Calibri" pitchFamily="34" charset="0"/>
                <a:ea typeface="Calibri" pitchFamily="34" charset="0"/>
                <a:cs typeface="Times New Roman" pitchFamily="18" charset="0"/>
              </a:rPr>
              <a:t>беларусскага кнігадрукавання</a:t>
            </a:r>
            <a:endParaRPr kumimoji="0" lang="be-BY" sz="4800" b="1" i="1" u="none" strike="noStrike" cap="none" normalizeH="0" baseline="0" dirty="0" smtClean="0">
              <a:ln>
                <a:noFill/>
              </a:ln>
              <a:solidFill>
                <a:srgbClr val="8E0000"/>
              </a:solidFill>
              <a:effectLst/>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4714876" y="827300"/>
            <a:ext cx="385765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84(0)4</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Г965</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Гусоўскі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Мікола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Песня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пра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зубра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Мікола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Гусоўскі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Carmen</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de</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statura</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feritate</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ac</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venatione</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bisontis</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Nicolai</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Hussoviani</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[пер.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з</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лацін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мовы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БГАКЦ, 1994. - 48 с. - (Школьная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бібліятэка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p:txBody>
      </p:sp>
      <p:sp>
        <p:nvSpPr>
          <p:cNvPr id="14337" name="Rectangle 1"/>
          <p:cNvSpPr>
            <a:spLocks noChangeArrowheads="1"/>
          </p:cNvSpPr>
          <p:nvPr/>
        </p:nvSpPr>
        <p:spPr bwMode="auto">
          <a:xfrm rot="10800000" flipV="1">
            <a:off x="4786314" y="2885697"/>
            <a:ext cx="385765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80975" algn="l" defTabSz="914400" rtl="0" eaLnBrk="1" fontAlgn="base" latinLnBrk="0" hangingPunct="1">
              <a:lnSpc>
                <a:spcPct val="100000"/>
              </a:lnSpc>
              <a:spcBef>
                <a:spcPct val="0"/>
              </a:spcBef>
              <a:spcAft>
                <a:spcPct val="0"/>
              </a:spcAft>
              <a:buClrTx/>
              <a:buSzTx/>
              <a:buFontTx/>
              <a:buNone/>
              <a:tabLst/>
            </a:pPr>
            <a:r>
              <a:rPr kumimoji="0" lang="be-BY"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Цудоўным і неспасціжным чынам у паэме пераплятаюцца зубр, князь і народ. Дзяржава, валадар, людзі, прырода ўпісваюцца ў магутную постаць зубра, робяцца часткамі ягонай істоты. Гэта надае паэме незвычайную суладнасць і завершанасць. Кожны радок, кожны дыстых надзіва мілагучны і дасканалы, адліты рукою вялікага майстра.</a:t>
            </a:r>
            <a:endParaRPr kumimoji="0" lang="be-BY" sz="1600" b="1" i="1" u="none" strike="noStrike" cap="none" normalizeH="0" baseline="0" dirty="0" smtClean="0">
              <a:ln>
                <a:noFill/>
              </a:ln>
              <a:solidFill>
                <a:schemeClr val="tx1"/>
              </a:solidFill>
              <a:effectLst/>
              <a:latin typeface="Arial" pitchFamily="34" charset="0"/>
            </a:endParaRPr>
          </a:p>
        </p:txBody>
      </p:sp>
      <p:pic>
        <p:nvPicPr>
          <p:cNvPr id="14338" name="Picture 2" descr="P:\Библиотека\Челпан\Кніжная спадчына Беларусі\1110020.jpg"/>
          <p:cNvPicPr>
            <a:picLocks noChangeAspect="1" noChangeArrowheads="1"/>
          </p:cNvPicPr>
          <p:nvPr/>
        </p:nvPicPr>
        <p:blipFill>
          <a:blip r:embed="rId3" cstate="print"/>
          <a:srcRect/>
          <a:stretch>
            <a:fillRect/>
          </a:stretch>
        </p:blipFill>
        <p:spPr bwMode="auto">
          <a:xfrm>
            <a:off x="1357290" y="1214422"/>
            <a:ext cx="3143272"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rot="10800000" flipV="1">
            <a:off x="4429124" y="642918"/>
            <a:ext cx="442915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В31</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Вераніцын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Канстанцін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Тарас на Парнасе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паэмы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Канстанцін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Вераніцын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уклад.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з</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тэксталагічнай</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падрыхтоўкай</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камент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Юрыя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Пацюпы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прадмова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Язэпа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Янушкевіча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Мастацкая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літаратура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2009. - 77, [2] с.</a:t>
            </a:r>
            <a:endParaRPr kumimoji="0" lang="ru-RU" sz="1400" b="1" i="0" u="none" strike="noStrike" cap="none" normalizeH="0" baseline="0" dirty="0" smtClean="0">
              <a:ln>
                <a:noFill/>
              </a:ln>
              <a:solidFill>
                <a:schemeClr val="tx1"/>
              </a:solidFill>
              <a:effectLst/>
              <a:latin typeface="Arial" pitchFamily="34" charset="0"/>
            </a:endParaRPr>
          </a:p>
        </p:txBody>
      </p:sp>
      <p:pic>
        <p:nvPicPr>
          <p:cNvPr id="13313" name="Picture 1" descr="P:\Библиотека\Челпан\Кніжная спадчына Беларусі\1110018.jpg"/>
          <p:cNvPicPr>
            <a:picLocks noChangeAspect="1" noChangeArrowheads="1"/>
          </p:cNvPicPr>
          <p:nvPr/>
        </p:nvPicPr>
        <p:blipFill>
          <a:blip r:embed="rId3" cstate="print"/>
          <a:srcRect/>
          <a:stretch>
            <a:fillRect/>
          </a:stretch>
        </p:blipFill>
        <p:spPr bwMode="auto">
          <a:xfrm>
            <a:off x="1357290" y="1142984"/>
            <a:ext cx="2786082" cy="4000528"/>
          </a:xfrm>
          <a:prstGeom prst="rect">
            <a:avLst/>
          </a:prstGeom>
          <a:ln>
            <a:noFill/>
          </a:ln>
          <a:effectLst>
            <a:outerShdw blurRad="292100" dist="139700" dir="2700000" algn="tl" rotWithShape="0">
              <a:srgbClr val="333333">
                <a:alpha val="65000"/>
              </a:srgbClr>
            </a:outerShdw>
          </a:effectLst>
        </p:spPr>
      </p:pic>
      <p:sp>
        <p:nvSpPr>
          <p:cNvPr id="13314" name="Rectangle 2"/>
          <p:cNvSpPr>
            <a:spLocks noChangeArrowheads="1"/>
          </p:cNvSpPr>
          <p:nvPr/>
        </p:nvSpPr>
        <p:spPr bwMode="auto">
          <a:xfrm>
            <a:off x="4429124" y="2643182"/>
            <a:ext cx="4214842"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Упершыню</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чытач</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мае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мажлівасць</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атрымаць</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асобную</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кнігу</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Канстанціна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Вераніцына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пісьменніка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якога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мы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ўсе</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разам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больш</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як 150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гадоў</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адкрываем</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пакрысе</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У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кнігу</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ўвайшлі</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ўсе</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на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сёння</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вядомыя</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творы</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паэта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найперш</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гэта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неўміручы</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«Тарас на Парнасе»,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па-беларуску</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і</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ў</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перакладах</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а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яшчэ</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нядаўна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адкрытая</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паэма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«Два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д'яўлы</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Упершыню</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шырокай</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грамадскасці</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прапаноўваецца</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тэкст</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«Тарас на Парнасе» без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правак</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у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аўтарскай</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рэдакцыі</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і</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з</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падрабязнымі</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rgbClr val="000000"/>
                </a:solidFill>
                <a:effectLst/>
                <a:latin typeface="+mj-lt"/>
                <a:ea typeface="Century Schoolbook"/>
                <a:cs typeface="Times New Roman" pitchFamily="18" charset="0"/>
              </a:rPr>
              <a:t>каментарыямі</a:t>
            </a:r>
            <a:r>
              <a:rPr kumimoji="0" lang="ru-RU" sz="1600" b="1" i="1" u="none" strike="noStrike" cap="none" normalizeH="0" baseline="0" dirty="0" smtClean="0">
                <a:ln>
                  <a:noFill/>
                </a:ln>
                <a:solidFill>
                  <a:srgbClr val="000000"/>
                </a:solidFill>
                <a:effectLst/>
                <a:latin typeface="+mj-lt"/>
                <a:ea typeface="Century Schoolbook"/>
                <a:cs typeface="Times New Roman" pitchFamily="18" charset="0"/>
              </a:rPr>
              <a:t>.</a:t>
            </a:r>
            <a:endParaRPr kumimoji="0" lang="ru-RU" sz="1600" b="1" i="1"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643438" y="571480"/>
            <a:ext cx="407196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83.3(4Беи)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С185</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Саннікава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Ала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Уладзіміраўна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Цётка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Алаіза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Пашкевіч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аўтар</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першых</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вучэбных</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дапаможнікаў</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на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беларускай</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мове</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вучэб.-метад</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дапаможнік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А. У.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Саннікава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Бел.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дзярж</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мед. ун-т, Каф.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беларус</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рус.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моў</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БДМУ, 2003. - 64, [3] с.</a:t>
            </a:r>
            <a:endParaRPr kumimoji="0" lang="ru-RU" sz="1400" b="1" i="0" u="none" strike="noStrike" cap="none" normalizeH="0" baseline="0" dirty="0" smtClean="0">
              <a:ln>
                <a:noFill/>
              </a:ln>
              <a:solidFill>
                <a:schemeClr val="tx1"/>
              </a:solidFill>
              <a:effectLst/>
              <a:latin typeface="Arial" pitchFamily="34" charset="0"/>
            </a:endParaRPr>
          </a:p>
        </p:txBody>
      </p:sp>
      <p:sp>
        <p:nvSpPr>
          <p:cNvPr id="12289" name="Rectangle 1"/>
          <p:cNvSpPr>
            <a:spLocks noChangeArrowheads="1"/>
          </p:cNvSpPr>
          <p:nvPr/>
        </p:nvSpPr>
        <p:spPr bwMode="auto">
          <a:xfrm rot="10800000" flipV="1">
            <a:off x="4643438" y="2739466"/>
            <a:ext cx="421484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j-lt"/>
                <a:ea typeface="Times New Roman" pitchFamily="18" charset="0"/>
              </a:rPr>
              <a:t>У </a:t>
            </a:r>
            <a:r>
              <a:rPr kumimoji="0" lang="ru-RU" sz="1600" b="1" i="1" u="none" strike="noStrike" cap="none" normalizeH="0" baseline="0" dirty="0" err="1" smtClean="0">
                <a:ln>
                  <a:noFill/>
                </a:ln>
                <a:solidFill>
                  <a:schemeClr val="tx1"/>
                </a:solidFill>
                <a:effectLst/>
                <a:latin typeface="+mj-lt"/>
                <a:ea typeface="Times New Roman" pitchFamily="18" charset="0"/>
              </a:rPr>
              <a:t>рабоце</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адлюстравана</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дзейнасць</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вядомай</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беларускай</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паэткі</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Алаізы</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Пашкевіч</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Цёткі</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у</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галіне</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асветы</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і</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адукацыі</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яе</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праца</a:t>
            </a:r>
            <a:r>
              <a:rPr kumimoji="0" lang="ru-RU" sz="1600" b="1" i="1" u="none" strike="noStrike" cap="none" normalizeH="0" baseline="0" dirty="0" smtClean="0">
                <a:ln>
                  <a:noFill/>
                </a:ln>
                <a:solidFill>
                  <a:schemeClr val="tx1"/>
                </a:solidFill>
                <a:effectLst/>
                <a:latin typeface="+mj-lt"/>
                <a:ea typeface="Times New Roman" pitchFamily="18" charset="0"/>
              </a:rPr>
              <a:t> па </a:t>
            </a:r>
            <a:r>
              <a:rPr kumimoji="0" lang="ru-RU" sz="1600" b="1" i="1" u="none" strike="noStrike" cap="none" normalizeH="0" baseline="0" dirty="0" err="1" smtClean="0">
                <a:ln>
                  <a:noFill/>
                </a:ln>
                <a:solidFill>
                  <a:schemeClr val="tx1"/>
                </a:solidFill>
                <a:effectLst/>
                <a:latin typeface="+mj-lt"/>
                <a:ea typeface="Times New Roman" pitchFamily="18" charset="0"/>
              </a:rPr>
              <a:t>стварэнні</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беларускіх</a:t>
            </a:r>
            <a:r>
              <a:rPr kumimoji="0" lang="ru-RU" sz="1600" b="1" i="1" u="none" strike="noStrike" cap="none" normalizeH="0" baseline="0" dirty="0" smtClean="0">
                <a:ln>
                  <a:noFill/>
                </a:ln>
                <a:solidFill>
                  <a:schemeClr val="tx1"/>
                </a:solidFill>
                <a:effectLst/>
                <a:latin typeface="+mj-lt"/>
                <a:ea typeface="Times New Roman" pitchFamily="18" charset="0"/>
              </a:rPr>
              <a:t> школ, </a:t>
            </a:r>
            <a:r>
              <a:rPr kumimoji="0" lang="ru-RU" sz="1600" b="1" i="1" u="none" strike="noStrike" cap="none" normalizeH="0" baseline="0" dirty="0" err="1" smtClean="0">
                <a:ln>
                  <a:noFill/>
                </a:ln>
                <a:solidFill>
                  <a:schemeClr val="tx1"/>
                </a:solidFill>
                <a:effectLst/>
                <a:latin typeface="+mj-lt"/>
                <a:ea typeface="Times New Roman" pitchFamily="18" charset="0"/>
              </a:rPr>
              <a:t>напісанні</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першых</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дапаможнікаў</a:t>
            </a:r>
            <a:r>
              <a:rPr kumimoji="0" lang="ru-RU" sz="1600" b="1" i="1" u="none" strike="noStrike" cap="none" normalizeH="0" baseline="0" dirty="0" smtClean="0">
                <a:ln>
                  <a:noFill/>
                </a:ln>
                <a:solidFill>
                  <a:schemeClr val="tx1"/>
                </a:solidFill>
                <a:effectLst/>
                <a:latin typeface="+mj-lt"/>
                <a:ea typeface="Times New Roman" pitchFamily="18" charset="0"/>
              </a:rPr>
              <a:t> для </a:t>
            </a:r>
            <a:r>
              <a:rPr kumimoji="0" lang="ru-RU" sz="1600" b="1" i="1" u="none" strike="noStrike" cap="none" normalizeH="0" baseline="0" dirty="0" err="1" smtClean="0">
                <a:ln>
                  <a:noFill/>
                </a:ln>
                <a:solidFill>
                  <a:schemeClr val="tx1"/>
                </a:solidFill>
                <a:effectLst/>
                <a:latin typeface="+mj-lt"/>
                <a:ea typeface="Times New Roman" pitchFamily="18" charset="0"/>
              </a:rPr>
              <a:t>пачатковай</a:t>
            </a:r>
            <a:r>
              <a:rPr kumimoji="0" lang="ru-RU" sz="1600" b="1" i="1" u="none" strike="noStrike" cap="none" normalizeH="0" baseline="0" dirty="0" smtClean="0">
                <a:ln>
                  <a:noFill/>
                </a:ln>
                <a:solidFill>
                  <a:schemeClr val="tx1"/>
                </a:solidFill>
                <a:effectLst/>
                <a:latin typeface="+mj-lt"/>
                <a:ea typeface="Times New Roman" pitchFamily="18" charset="0"/>
              </a:rPr>
              <a:t> школы — «</a:t>
            </a:r>
            <a:r>
              <a:rPr kumimoji="0" lang="ru-RU" sz="1600" b="1" i="1" u="none" strike="noStrike" cap="none" normalizeH="0" baseline="0" dirty="0" err="1" smtClean="0">
                <a:ln>
                  <a:noFill/>
                </a:ln>
                <a:solidFill>
                  <a:schemeClr val="tx1"/>
                </a:solidFill>
                <a:effectLst/>
                <a:latin typeface="+mj-lt"/>
                <a:ea typeface="Times New Roman" pitchFamily="18" charset="0"/>
              </a:rPr>
              <a:t>Беларускага</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лемантара</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Першага</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чытання</a:t>
            </a:r>
            <a:r>
              <a:rPr kumimoji="0" lang="ru-RU" sz="1600" b="1" i="1" u="none" strike="noStrike" cap="none" normalizeH="0" baseline="0" dirty="0" smtClean="0">
                <a:ln>
                  <a:noFill/>
                </a:ln>
                <a:solidFill>
                  <a:schemeClr val="tx1"/>
                </a:solidFill>
                <a:effectLst/>
                <a:latin typeface="+mj-lt"/>
                <a:ea typeface="Times New Roman" pitchFamily="18" charset="0"/>
              </a:rPr>
              <a:t> для </a:t>
            </a:r>
            <a:r>
              <a:rPr kumimoji="0" lang="ru-RU" sz="1600" b="1" i="1" u="none" strike="noStrike" cap="none" normalizeH="0" baseline="0" dirty="0" err="1" smtClean="0">
                <a:ln>
                  <a:noFill/>
                </a:ln>
                <a:solidFill>
                  <a:schemeClr val="tx1"/>
                </a:solidFill>
                <a:effectLst/>
                <a:latin typeface="+mj-lt"/>
                <a:ea typeface="Times New Roman" pitchFamily="18" charset="0"/>
              </a:rPr>
              <a:t>дзетак</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беларусаў</a:t>
            </a:r>
            <a:r>
              <a:rPr kumimoji="0" lang="ru-RU" sz="1600" b="1" i="1" u="none" strike="noStrike" cap="none" normalizeH="0" baseline="0" dirty="0" smtClean="0">
                <a:ln>
                  <a:noFill/>
                </a:ln>
                <a:solidFill>
                  <a:schemeClr val="tx1"/>
                </a:solidFill>
                <a:effectLst/>
                <a:latin typeface="+mj-lt"/>
                <a:ea typeface="Times New Roman" pitchFamily="18" charset="0"/>
              </a:rPr>
              <a:t>».</a:t>
            </a:r>
            <a:endParaRPr kumimoji="0" lang="ru-RU" sz="1600" b="1" i="1" u="none" strike="noStrike" cap="none" normalizeH="0" baseline="0" dirty="0" smtClean="0">
              <a:ln>
                <a:noFill/>
              </a:ln>
              <a:solidFill>
                <a:schemeClr val="tx1"/>
              </a:solidFill>
              <a:effectLst/>
              <a:latin typeface="+mj-lt"/>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err="1" smtClean="0">
                <a:ln>
                  <a:noFill/>
                </a:ln>
                <a:solidFill>
                  <a:schemeClr val="tx1"/>
                </a:solidFill>
                <a:effectLst/>
                <a:latin typeface="+mj-lt"/>
                <a:ea typeface="Times New Roman" pitchFamily="18" charset="0"/>
              </a:rPr>
              <a:t>Вучэбна-метадычны</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дапаможнік</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прызначаны</a:t>
            </a:r>
            <a:r>
              <a:rPr kumimoji="0" lang="ru-RU" sz="1600" b="1" i="1" u="none" strike="noStrike" cap="none" normalizeH="0" baseline="0" dirty="0" smtClean="0">
                <a:ln>
                  <a:noFill/>
                </a:ln>
                <a:solidFill>
                  <a:schemeClr val="tx1"/>
                </a:solidFill>
                <a:effectLst/>
                <a:latin typeface="+mj-lt"/>
                <a:ea typeface="Times New Roman" pitchFamily="18" charset="0"/>
              </a:rPr>
              <a:t> для </a:t>
            </a:r>
            <a:r>
              <a:rPr kumimoji="0" lang="ru-RU" sz="1600" b="1" i="1" u="none" strike="noStrike" cap="none" normalizeH="0" baseline="0" dirty="0" err="1" smtClean="0">
                <a:ln>
                  <a:noFill/>
                </a:ln>
                <a:solidFill>
                  <a:schemeClr val="tx1"/>
                </a:solidFill>
                <a:effectLst/>
                <a:latin typeface="+mj-lt"/>
                <a:ea typeface="Times New Roman" pitchFamily="18" charset="0"/>
              </a:rPr>
              <a:t>студэнтаў</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якія</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вывучаюць</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беларускую</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мову</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і</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гісторыю</a:t>
            </a:r>
            <a:r>
              <a:rPr kumimoji="0" lang="ru-RU" sz="1600" b="1" i="1" u="none" strike="noStrike" cap="none" normalizeH="0" baseline="0" dirty="0" smtClean="0">
                <a:ln>
                  <a:noFill/>
                </a:ln>
                <a:solidFill>
                  <a:schemeClr val="tx1"/>
                </a:solidFill>
                <a:effectLst/>
                <a:latin typeface="+mj-lt"/>
                <a:ea typeface="Times New Roman" pitchFamily="18" charset="0"/>
              </a:rPr>
              <a:t> </a:t>
            </a:r>
            <a:r>
              <a:rPr kumimoji="0" lang="ru-RU" sz="1600" b="1" i="1" u="none" strike="noStrike" cap="none" normalizeH="0" baseline="0" dirty="0" err="1" smtClean="0">
                <a:ln>
                  <a:noFill/>
                </a:ln>
                <a:solidFill>
                  <a:schemeClr val="tx1"/>
                </a:solidFill>
                <a:effectLst/>
                <a:latin typeface="+mj-lt"/>
                <a:ea typeface="Times New Roman" pitchFamily="18" charset="0"/>
              </a:rPr>
              <a:t>Беларусі</a:t>
            </a:r>
            <a:r>
              <a:rPr kumimoji="0" lang="ru-RU" sz="1600" b="1" i="1" u="none" strike="noStrike" cap="none" normalizeH="0" baseline="0" dirty="0" smtClean="0">
                <a:ln>
                  <a:noFill/>
                </a:ln>
                <a:solidFill>
                  <a:schemeClr val="tx1"/>
                </a:solidFill>
                <a:effectLst/>
                <a:latin typeface="+mj-lt"/>
                <a:ea typeface="Times New Roman" pitchFamily="18" charset="0"/>
              </a:rPr>
              <a:t>.</a:t>
            </a:r>
            <a:endParaRPr kumimoji="0" lang="ru-RU" sz="1600" b="1" i="1" u="none" strike="noStrike" cap="none" normalizeH="0" baseline="0" dirty="0" smtClean="0">
              <a:ln>
                <a:noFill/>
              </a:ln>
              <a:solidFill>
                <a:schemeClr val="tx1"/>
              </a:solidFill>
              <a:effectLst/>
              <a:latin typeface="+mj-lt"/>
            </a:endParaRPr>
          </a:p>
        </p:txBody>
      </p:sp>
      <p:pic>
        <p:nvPicPr>
          <p:cNvPr id="12290" name="Picture 2" descr="P:\Библиотека\Челпан\Кніжная спадчына Беларусі\1110016.jpg"/>
          <p:cNvPicPr>
            <a:picLocks noChangeAspect="1" noChangeArrowheads="1"/>
          </p:cNvPicPr>
          <p:nvPr/>
        </p:nvPicPr>
        <p:blipFill>
          <a:blip r:embed="rId3" cstate="print"/>
          <a:srcRect/>
          <a:stretch>
            <a:fillRect/>
          </a:stretch>
        </p:blipFill>
        <p:spPr bwMode="auto">
          <a:xfrm>
            <a:off x="1428728" y="1071546"/>
            <a:ext cx="2928958" cy="41434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357686" y="428604"/>
            <a:ext cx="4500594"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Arial" pitchFamily="34" charset="0"/>
                <a:ea typeface="Times New Roman" pitchFamily="18" charset="0"/>
              </a:rPr>
              <a:t>83.3(4Беи)</a:t>
            </a:r>
            <a:br>
              <a:rPr kumimoji="0" lang="ru-RU" sz="1400" b="1" u="none" strike="noStrike" cap="none" normalizeH="0" baseline="0" dirty="0" smtClean="0">
                <a:ln>
                  <a:noFill/>
                </a:ln>
                <a:solidFill>
                  <a:schemeClr val="tx1"/>
                </a:solidFill>
                <a:effectLst/>
                <a:latin typeface="Arial" pitchFamily="34" charset="0"/>
                <a:ea typeface="Times New Roman" pitchFamily="18" charset="0"/>
              </a:rPr>
            </a:br>
            <a:r>
              <a:rPr kumimoji="0" lang="ru-RU" sz="1400" b="1" u="none" strike="noStrike" cap="none" normalizeH="0" baseline="0" dirty="0" smtClean="0">
                <a:ln>
                  <a:noFill/>
                </a:ln>
                <a:solidFill>
                  <a:schemeClr val="tx1"/>
                </a:solidFill>
                <a:effectLst/>
                <a:latin typeface="Arial" pitchFamily="34" charset="0"/>
                <a:ea typeface="Times New Roman" pitchFamily="18" charset="0"/>
              </a:rPr>
              <a:t>К92</a:t>
            </a:r>
            <a:br>
              <a:rPr kumimoji="0" lang="ru-RU" sz="1400" b="1" u="none" strike="noStrike" cap="none" normalizeH="0" baseline="0" dirty="0" smtClean="0">
                <a:ln>
                  <a:noFill/>
                </a:ln>
                <a:solidFill>
                  <a:schemeClr val="tx1"/>
                </a:solidFill>
                <a:effectLst/>
                <a:latin typeface="Arial" pitchFamily="34" charset="0"/>
                <a:ea typeface="Times New Roman" pitchFamily="18" charset="0"/>
              </a:rPr>
            </a:br>
            <a:r>
              <a:rPr kumimoji="0" lang="ru-RU" sz="1400" b="1" u="none" strike="noStrike" cap="none" normalizeH="0" baseline="0" dirty="0" smtClean="0">
                <a:ln>
                  <a:noFill/>
                </a:ln>
                <a:solidFill>
                  <a:schemeClr val="tx1"/>
                </a:solidFill>
                <a:effectLst/>
                <a:latin typeface="Arial" pitchFamily="34" charset="0"/>
                <a:ea typeface="Times New Roman" pitchFamily="18" charset="0"/>
              </a:rPr>
              <a:t>Купала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Колас, вы нас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гадавалі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[Текст] :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дакументы</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матэрыялы</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 у 2 кн. / уклад.: В.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Дз</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Селяменеў</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В. У.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Скалабан</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рэдкал</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М. І.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Мушынскі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гал</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рэд</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інш</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Дэпартамент</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па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архівах</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справаводству</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М-ва</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юстыцыі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Рэсп</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Беларусь,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Нац</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архіў</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Рэсп</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Беларусь,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Федэральнае</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архіўнае</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агенцтва</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Расіі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Расійскі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дзярж</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архіў</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літ</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мастацтва</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Літаратура</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Мастацтва</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2010 - 2012.</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tx1"/>
                </a:solidFill>
                <a:effectLst/>
                <a:latin typeface="Arial" pitchFamily="34" charset="0"/>
                <a:ea typeface="Times New Roman" pitchFamily="18" charset="0"/>
              </a:rPr>
              <a:t>Кн. 2 : 1939 - 2009, Ч. 2 /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Дзярж</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архіў</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Расійскай</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u="none" strike="noStrike" cap="none" normalizeH="0" baseline="0" dirty="0" err="1" smtClean="0">
                <a:ln>
                  <a:noFill/>
                </a:ln>
                <a:solidFill>
                  <a:schemeClr val="tx1"/>
                </a:solidFill>
                <a:effectLst/>
                <a:latin typeface="Arial" pitchFamily="34" charset="0"/>
                <a:ea typeface="Times New Roman" pitchFamily="18" charset="0"/>
              </a:rPr>
              <a:t>Федерацыі</a:t>
            </a:r>
            <a:r>
              <a:rPr kumimoji="0" lang="ru-RU" sz="1400" b="1" u="none" strike="noStrike" cap="none" normalizeH="0" baseline="0" dirty="0" smtClean="0">
                <a:ln>
                  <a:noFill/>
                </a:ln>
                <a:solidFill>
                  <a:schemeClr val="tx1"/>
                </a:solidFill>
                <a:effectLst/>
                <a:latin typeface="Arial" pitchFamily="34" charset="0"/>
                <a:ea typeface="Times New Roman" pitchFamily="18" charset="0"/>
              </a:rPr>
              <a:t>. - 2012. - 333, [2] с.</a:t>
            </a:r>
            <a:r>
              <a:rPr kumimoji="0" lang="ru-RU" sz="1400" b="1" u="none" strike="noStrike" cap="none" normalizeH="0" baseline="0" dirty="0" smtClean="0">
                <a:ln>
                  <a:noFill/>
                </a:ln>
                <a:solidFill>
                  <a:schemeClr val="tx1"/>
                </a:solidFill>
                <a:effectLst/>
                <a:latin typeface="Arial" pitchFamily="34" charset="0"/>
              </a:rPr>
              <a:t> </a:t>
            </a:r>
          </a:p>
        </p:txBody>
      </p:sp>
      <p:pic>
        <p:nvPicPr>
          <p:cNvPr id="11265" name="Picture 1" descr="P:\Библиотека\Челпан\Кніжная спадчына Беларусі\Есть на сайте уже\201312_23.jpg"/>
          <p:cNvPicPr>
            <a:picLocks noChangeAspect="1" noChangeArrowheads="1"/>
          </p:cNvPicPr>
          <p:nvPr/>
        </p:nvPicPr>
        <p:blipFill>
          <a:blip r:embed="rId3"/>
          <a:srcRect/>
          <a:stretch>
            <a:fillRect/>
          </a:stretch>
        </p:blipFill>
        <p:spPr bwMode="auto">
          <a:xfrm>
            <a:off x="1357290" y="1071546"/>
            <a:ext cx="2857520" cy="4071966"/>
          </a:xfrm>
          <a:prstGeom prst="rect">
            <a:avLst/>
          </a:prstGeom>
          <a:ln>
            <a:noFill/>
          </a:ln>
          <a:effectLst>
            <a:outerShdw blurRad="292100" dist="139700" dir="2700000" algn="tl" rotWithShape="0">
              <a:srgbClr val="333333">
                <a:alpha val="65000"/>
              </a:srgbClr>
            </a:outerShdw>
          </a:effectLst>
        </p:spPr>
      </p:pic>
      <p:sp>
        <p:nvSpPr>
          <p:cNvPr id="2" name="Rectangle 1"/>
          <p:cNvSpPr>
            <a:spLocks noChangeArrowheads="1"/>
          </p:cNvSpPr>
          <p:nvPr/>
        </p:nvSpPr>
        <p:spPr bwMode="auto">
          <a:xfrm>
            <a:off x="4357686" y="3517661"/>
            <a:ext cx="421484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80975" algn="l" defTabSz="914400" rtl="0" eaLnBrk="1" fontAlgn="base" latinLnBrk="0" hangingPunct="1">
              <a:lnSpc>
                <a:spcPct val="100000"/>
              </a:lnSpc>
              <a:spcBef>
                <a:spcPct val="0"/>
              </a:spcBef>
              <a:spcAft>
                <a:spcPct val="0"/>
              </a:spcAft>
              <a:buClrTx/>
              <a:buSzTx/>
              <a:buFontTx/>
              <a:buNone/>
              <a:tabLst/>
            </a:pPr>
            <a:r>
              <a:rPr kumimoji="0" lang="be-BY"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Публікуюцца невядомыя дакументы, у тым ліку аўтографы класікаў, матэрыялы біяграфічнага характару, сведчанні пра грамадскае і літаратурнае акружэнне песняроў, увекавечанне іх памяці. Аснову сборніка складаюць дакументы Нацыянальнага архіва Рэспублікі Беларусь, Дзяржаўнага архіва Расійскай Федэрацыі, Расійскага дзяржаўнага архіва літаратуры і мастацтва.</a:t>
            </a:r>
            <a:endParaRPr kumimoji="0" lang="be-BY" sz="1600" b="1" i="1"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rot="10800000" flipV="1">
            <a:off x="4643438" y="1285861"/>
            <a:ext cx="407196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Б142</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Багдановіч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Максім</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Адамавіч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Шыпшына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вершы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апавяданні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нарысы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крытыка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публіцыстыка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[для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сярэд</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ст.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шк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узросту</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Максім</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Багдановіч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аўт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уступ. арт.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Ніл</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Гілевіч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Юнацтва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1990. - 237, [1] с.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Шк</a:t>
            </a:r>
            <a:r>
              <a:rPr kumimoji="0" lang="be-BY" sz="1400" b="1" i="0" u="none" strike="noStrike" cap="none" normalizeH="0" baseline="0" dirty="0" smtClean="0">
                <a:ln>
                  <a:noFill/>
                </a:ln>
                <a:solidFill>
                  <a:schemeClr val="tx1"/>
                </a:solidFill>
                <a:effectLst/>
                <a:latin typeface="Arial" pitchFamily="34" charset="0"/>
                <a:ea typeface="Times New Roman" pitchFamily="18" charset="0"/>
              </a:rPr>
              <a:t>ольная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б-ка)</a:t>
            </a:r>
            <a:endParaRPr kumimoji="0" lang="ru-RU" sz="1400" b="1" i="0" u="none" strike="noStrike" cap="none" normalizeH="0" baseline="0" dirty="0" smtClean="0">
              <a:ln>
                <a:noFill/>
              </a:ln>
              <a:solidFill>
                <a:schemeClr val="tx1"/>
              </a:solidFill>
              <a:effectLst/>
              <a:latin typeface="Arial" pitchFamily="34" charset="0"/>
            </a:endParaRPr>
          </a:p>
        </p:txBody>
      </p:sp>
      <p:sp>
        <p:nvSpPr>
          <p:cNvPr id="10241" name="Rectangle 1"/>
          <p:cNvSpPr>
            <a:spLocks noChangeArrowheads="1"/>
          </p:cNvSpPr>
          <p:nvPr/>
        </p:nvSpPr>
        <p:spPr bwMode="auto">
          <a:xfrm rot="10800000" flipV="1">
            <a:off x="4643438" y="3429000"/>
            <a:ext cx="407196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j-lt"/>
                <a:ea typeface="Times New Roman" pitchFamily="18" charset="0"/>
              </a:rPr>
              <a:t>В сборнике классика белорусской литературы представлена лирика, переводы из Пушкина, Гейне, Верлена и других мастеров художественного слова, критика, публицистика.</a:t>
            </a:r>
            <a:endParaRPr kumimoji="0" lang="ru-RU" sz="1600" b="1" i="1" u="none" strike="noStrike" cap="none" normalizeH="0" baseline="0" dirty="0" smtClean="0">
              <a:ln>
                <a:noFill/>
              </a:ln>
              <a:solidFill>
                <a:schemeClr val="tx1"/>
              </a:solidFill>
              <a:effectLst/>
              <a:latin typeface="+mj-lt"/>
            </a:endParaRPr>
          </a:p>
        </p:txBody>
      </p:sp>
      <p:pic>
        <p:nvPicPr>
          <p:cNvPr id="10242" name="Picture 2" descr="P:\Библиотека\Челпан\Кніжная спадчына Беларусі\1110014.jpg"/>
          <p:cNvPicPr>
            <a:picLocks noChangeAspect="1" noChangeArrowheads="1"/>
          </p:cNvPicPr>
          <p:nvPr/>
        </p:nvPicPr>
        <p:blipFill>
          <a:blip r:embed="rId3" cstate="print"/>
          <a:srcRect/>
          <a:stretch>
            <a:fillRect/>
          </a:stretch>
        </p:blipFill>
        <p:spPr bwMode="auto">
          <a:xfrm>
            <a:off x="1428728" y="1071546"/>
            <a:ext cx="3000396" cy="41434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rot="10800000" flipV="1">
            <a:off x="4500562" y="699595"/>
            <a:ext cx="428628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83.3(4Беи)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С12</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Сабалеўскі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Анатоль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Вікенцьевіч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Кандрат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Крапіва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постаць</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творы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[Текст] : для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сярэд</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ст.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шк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узросту</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Анатоль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Сабалеўскі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- 2-е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выд</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дапрац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дап</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Народная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асвета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2003. - 304 с. : фота</a:t>
            </a:r>
            <a:r>
              <a:rPr lang="ru-RU" sz="1400" b="1" dirty="0" smtClean="0">
                <a:latin typeface="Arial" pitchFamily="34" charset="0"/>
                <a:ea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p:txBody>
      </p:sp>
      <p:sp>
        <p:nvSpPr>
          <p:cNvPr id="8193" name="Rectangle 1"/>
          <p:cNvSpPr>
            <a:spLocks noChangeArrowheads="1"/>
          </p:cNvSpPr>
          <p:nvPr/>
        </p:nvSpPr>
        <p:spPr bwMode="auto">
          <a:xfrm>
            <a:off x="4500562" y="2453714"/>
            <a:ext cx="414340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l" defTabSz="914400" rtl="0" eaLnBrk="1" fontAlgn="base" latinLnBrk="0" hangingPunct="1">
              <a:lnSpc>
                <a:spcPct val="100000"/>
              </a:lnSpc>
              <a:spcBef>
                <a:spcPct val="0"/>
              </a:spcBef>
              <a:spcAft>
                <a:spcPct val="0"/>
              </a:spcAft>
              <a:buClrTx/>
              <a:buSzTx/>
              <a:buFontTx/>
              <a:buNone/>
              <a:tabLst/>
            </a:pPr>
            <a:r>
              <a:rPr kumimoji="0" lang="be-BY" sz="1600" b="1" i="1" u="none" strike="noStrike" cap="none" normalizeH="0" baseline="0" dirty="0" smtClean="0">
                <a:ln>
                  <a:noFill/>
                </a:ln>
                <a:solidFill>
                  <a:schemeClr val="tx1"/>
                </a:solidFill>
                <a:effectLst/>
                <a:latin typeface="+mj-lt"/>
                <a:ea typeface="Calibri" pitchFamily="34" charset="0"/>
                <a:cs typeface="Times New Roman" pitchFamily="18" charset="0"/>
              </a:rPr>
              <a:t>Творчасць Кандрата Крапівы ўвайшла ў духоўны свет не аднаго пакалення чытачоў і гледачоў. Кандрат Кандратовіч як асоба і яго творчасць вельмі кантрастныя, менавіта і з пэўнымі  падзеннямі, і найбольш з высокімі ўзлётамі. Апошняга, будучы ў жыцці чалавекам вельмі сціплым, думаецца, ён як след і не ўсведамляў. Яго найбагатая творчая спадчына застаецца з намі, працягвае і будзе працягваць жыць у новых пакаленнях людзей.</a:t>
            </a:r>
            <a:endParaRPr kumimoji="0" lang="be-BY" sz="1600" b="1" i="1" u="none" strike="noStrike" cap="none" normalizeH="0" baseline="0" dirty="0" smtClean="0">
              <a:ln>
                <a:noFill/>
              </a:ln>
              <a:solidFill>
                <a:schemeClr val="tx1"/>
              </a:solidFill>
              <a:effectLst/>
              <a:latin typeface="+mj-lt"/>
            </a:endParaRPr>
          </a:p>
        </p:txBody>
      </p:sp>
      <p:pic>
        <p:nvPicPr>
          <p:cNvPr id="8194" name="Picture 2" descr="P:\Библиотека\Челпан\Кніжная спадчына Беларусі\1110013.jpg"/>
          <p:cNvPicPr>
            <a:picLocks noChangeAspect="1" noChangeArrowheads="1"/>
          </p:cNvPicPr>
          <p:nvPr/>
        </p:nvPicPr>
        <p:blipFill>
          <a:blip r:embed="rId3" cstate="print"/>
          <a:srcRect/>
          <a:stretch>
            <a:fillRect/>
          </a:stretch>
        </p:blipFill>
        <p:spPr bwMode="auto">
          <a:xfrm>
            <a:off x="1357290" y="1071546"/>
            <a:ext cx="2928958" cy="407196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857752" y="1186749"/>
            <a:ext cx="37147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Т183</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Танк,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Максім</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Хай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будзе</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святло</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вершы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Максім</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Танк.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літ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1972. - 312 с.</a:t>
            </a:r>
            <a:endParaRPr kumimoji="0" lang="ru-RU" sz="1400" b="1" i="0" u="none" strike="noStrike" cap="none" normalizeH="0" baseline="0" dirty="0" smtClean="0">
              <a:ln>
                <a:noFill/>
              </a:ln>
              <a:solidFill>
                <a:schemeClr val="tx1"/>
              </a:solidFill>
              <a:effectLst/>
              <a:latin typeface="Arial" pitchFamily="34" charset="0"/>
            </a:endParaRPr>
          </a:p>
        </p:txBody>
      </p:sp>
      <p:sp>
        <p:nvSpPr>
          <p:cNvPr id="7169" name="Rectangle 1"/>
          <p:cNvSpPr>
            <a:spLocks noChangeArrowheads="1"/>
          </p:cNvSpPr>
          <p:nvPr/>
        </p:nvSpPr>
        <p:spPr bwMode="auto">
          <a:xfrm rot="10800000" flipV="1">
            <a:off x="4857752" y="2762543"/>
            <a:ext cx="34290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970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У новы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паэтычны</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зборнік</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Макс</a:t>
            </a:r>
            <a:r>
              <a:rPr kumimoji="0" lang="en-US" sz="1600" b="1" i="1" u="none" strike="noStrike" cap="none" normalizeH="0" baseline="0" dirty="0" err="1" smtClean="0">
                <a:ln>
                  <a:noFill/>
                </a:ln>
                <a:solidFill>
                  <a:schemeClr val="tx1"/>
                </a:solidFill>
                <a:effectLst/>
                <a:latin typeface="+mj-lt"/>
                <a:ea typeface="Century Schoolbook"/>
                <a:cs typeface="Times New Roman" pitchFamily="18" charset="0"/>
              </a:rPr>
              <a:t>i</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ма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Танка «Хай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будзе</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святло</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ўвайшлі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вершы</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напісаныя</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паэтам</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за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апошнія</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некалькі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год.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Глыбінёй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думкі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лірычнасцю</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ўсхваляванасцю</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вызначаюцца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вершы</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аб</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роднай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зямлі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аб</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лёсе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міру</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аб</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паэзіі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натхнёнай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працы</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аб</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чысціні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чалавечых</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пачуццяў</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a:t>
            </a:r>
            <a:endParaRPr kumimoji="0" lang="ru-RU" sz="1600" b="1" i="1" u="none" strike="noStrike" cap="none" normalizeH="0" baseline="0" dirty="0" smtClean="0">
              <a:ln>
                <a:noFill/>
              </a:ln>
              <a:solidFill>
                <a:schemeClr val="tx1"/>
              </a:solidFill>
              <a:effectLst/>
              <a:latin typeface="+mj-lt"/>
            </a:endParaRPr>
          </a:p>
        </p:txBody>
      </p:sp>
      <p:pic>
        <p:nvPicPr>
          <p:cNvPr id="7170" name="Picture 2" descr="P:\Библиотека\Челпан\Кніжная спадчына Беларусі\1110011.jpg"/>
          <p:cNvPicPr>
            <a:picLocks noChangeAspect="1" noChangeArrowheads="1"/>
          </p:cNvPicPr>
          <p:nvPr/>
        </p:nvPicPr>
        <p:blipFill>
          <a:blip r:embed="rId3" cstate="print"/>
          <a:srcRect/>
          <a:stretch>
            <a:fillRect/>
          </a:stretch>
        </p:blipFill>
        <p:spPr bwMode="auto">
          <a:xfrm>
            <a:off x="1357290" y="1000108"/>
            <a:ext cx="3214710"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4500562" y="755862"/>
            <a:ext cx="42862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К901</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Куляшоў</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Аркадзь</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Аляксандравіч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Паміж</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наступным</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былым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вершы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Паэмы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Аркадзь</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Куляшоў</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рэдкал</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Р.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Барадулін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інш</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уклад.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аўт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прадм</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В.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Куляшова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літ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1995. - 542 с. : ил. - (Б-ка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беларускай</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класікі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p:txBody>
      </p:sp>
      <p:pic>
        <p:nvPicPr>
          <p:cNvPr id="6145" name="Picture 1" descr="P:\Библиотека\Челпан\Кніжная спадчына Беларусі\1110009.jpg"/>
          <p:cNvPicPr>
            <a:picLocks noChangeAspect="1" noChangeArrowheads="1"/>
          </p:cNvPicPr>
          <p:nvPr/>
        </p:nvPicPr>
        <p:blipFill>
          <a:blip r:embed="rId3" cstate="print"/>
          <a:srcRect/>
          <a:stretch>
            <a:fillRect/>
          </a:stretch>
        </p:blipFill>
        <p:spPr bwMode="auto">
          <a:xfrm>
            <a:off x="1357290" y="1142984"/>
            <a:ext cx="2857520" cy="3929090"/>
          </a:xfrm>
          <a:prstGeom prst="rect">
            <a:avLst/>
          </a:prstGeom>
          <a:ln>
            <a:noFill/>
          </a:ln>
          <a:effectLst>
            <a:outerShdw blurRad="292100" dist="139700" dir="2700000" algn="tl" rotWithShape="0">
              <a:srgbClr val="333333">
                <a:alpha val="65000"/>
              </a:srgbClr>
            </a:outerShdw>
          </a:effectLst>
        </p:spPr>
      </p:pic>
      <p:sp>
        <p:nvSpPr>
          <p:cNvPr id="6146" name="Rectangle 2"/>
          <p:cNvSpPr>
            <a:spLocks noChangeArrowheads="1"/>
          </p:cNvSpPr>
          <p:nvPr/>
        </p:nvSpPr>
        <p:spPr bwMode="auto">
          <a:xfrm rot="10800000" flipV="1">
            <a:off x="4500562" y="2717852"/>
            <a:ext cx="4000528"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У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гэтай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кнізе</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народнага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паэта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Беларусі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Аркадзя</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Куляшова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(1914—1978)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чытач</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знойдзе</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лепшае</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з</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творчай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спадчыны</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выдатнага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пісьменніка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які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ўзбагаціў</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нашу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літаратуру</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рамантычна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адухоўленай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высокаметафарычнай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напоўненай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багаццем</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філасофскіх</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вобраз</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на-асацыятыўных</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сувязей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адначасова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ў</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найвышэйшых</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сваіх</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праявах</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глыбока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інтымнай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прапушчанай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праз</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жывое</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трапяткое</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сэрца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паэзіяй</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a:t>
            </a:r>
            <a:endParaRPr kumimoji="0" lang="ru-RU" sz="1600" b="1" i="1" u="none" strike="noStrike" cap="none" normalizeH="0" baseline="0" dirty="0" smtClean="0">
              <a:ln>
                <a:noFill/>
              </a:ln>
              <a:solidFill>
                <a:schemeClr val="tx1"/>
              </a:solidFill>
              <a:effectLst/>
              <a:latin typeface="+mj-lt"/>
            </a:endParaRPr>
          </a:p>
          <a:p>
            <a:pPr marL="0" marR="0" lvl="0" indent="215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786314" y="1328496"/>
            <a:ext cx="364333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М473</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Мележ</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Іван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Паўлавіч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Людзі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на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балоце</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раман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з</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Палескай</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хронікі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Іван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Мележ</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літ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2002. - 368 с.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іл</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Беларуская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проза ХХ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стагоддзя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p:txBody>
      </p:sp>
      <p:sp>
        <p:nvSpPr>
          <p:cNvPr id="5121" name="Rectangle 1"/>
          <p:cNvSpPr>
            <a:spLocks noChangeArrowheads="1"/>
          </p:cNvSpPr>
          <p:nvPr/>
        </p:nvSpPr>
        <p:spPr bwMode="auto">
          <a:xfrm rot="10800000" flipV="1">
            <a:off x="4786314" y="3314501"/>
            <a:ext cx="3643338"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l" defTabSz="914400" rtl="0" eaLnBrk="1" fontAlgn="base" latinLnBrk="0" hangingPunct="1">
              <a:lnSpc>
                <a:spcPct val="100000"/>
              </a:lnSpc>
              <a:spcBef>
                <a:spcPct val="0"/>
              </a:spcBef>
              <a:spcAft>
                <a:spcPct val="0"/>
              </a:spcAft>
              <a:buClrTx/>
              <a:buSzTx/>
              <a:buFontTx/>
              <a:buNone/>
              <a:tabLst/>
            </a:pP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Людзі</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на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балоце</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выдатны</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раман</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народнага</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пісьменніка</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Беларусі</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Івана</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Мележа</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(1921—1976),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першы</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з</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цыкла</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Палеская</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 </a:t>
            </a:r>
            <a:r>
              <a:rPr kumimoji="0" lang="ru-RU" sz="1700" b="1" i="1" u="none" strike="noStrike" cap="none" normalizeH="0" baseline="0" dirty="0" err="1" smtClean="0">
                <a:ln>
                  <a:noFill/>
                </a:ln>
                <a:solidFill>
                  <a:schemeClr val="tx1"/>
                </a:solidFill>
                <a:effectLst/>
                <a:latin typeface="+mj-lt"/>
                <a:ea typeface="Century Schoolbook" charset="-52"/>
                <a:cs typeface="Times New Roman" pitchFamily="18" charset="0"/>
              </a:rPr>
              <a:t>хроніка</a:t>
            </a:r>
            <a:r>
              <a:rPr kumimoji="0" lang="ru-RU" sz="1700" b="1" i="1" u="none" strike="noStrike" cap="none" normalizeH="0" baseline="0" dirty="0" smtClean="0">
                <a:ln>
                  <a:noFill/>
                </a:ln>
                <a:solidFill>
                  <a:schemeClr val="tx1"/>
                </a:solidFill>
                <a:effectLst/>
                <a:latin typeface="+mj-lt"/>
                <a:ea typeface="Century Schoolbook" charset="-52"/>
                <a:cs typeface="Times New Roman" pitchFamily="18" charset="0"/>
              </a:rPr>
              <a:t>».</a:t>
            </a:r>
            <a:endParaRPr kumimoji="0" lang="ru-RU" sz="1700" b="1" i="1" u="none" strike="noStrike" cap="none" normalizeH="0" baseline="0" dirty="0" smtClean="0">
              <a:ln>
                <a:noFill/>
              </a:ln>
              <a:solidFill>
                <a:schemeClr val="tx1"/>
              </a:solidFill>
              <a:effectLst/>
              <a:latin typeface="+mj-lt"/>
            </a:endParaRPr>
          </a:p>
        </p:txBody>
      </p:sp>
      <p:pic>
        <p:nvPicPr>
          <p:cNvPr id="5122" name="Picture 2" descr="P:\Библиотека\Челпан\Кніжная спадчына Беларусі\1110007.jpg"/>
          <p:cNvPicPr>
            <a:picLocks noChangeAspect="1" noChangeArrowheads="1"/>
          </p:cNvPicPr>
          <p:nvPr/>
        </p:nvPicPr>
        <p:blipFill>
          <a:blip r:embed="rId3" cstate="print"/>
          <a:srcRect/>
          <a:stretch>
            <a:fillRect/>
          </a:stretch>
        </p:blipFill>
        <p:spPr bwMode="auto">
          <a:xfrm>
            <a:off x="1428727" y="1142984"/>
            <a:ext cx="2857521" cy="39290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86314" y="1357297"/>
            <a:ext cx="350046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Ш199</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Шамякін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Іван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Пятровіч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Злая зорка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Сатанінскі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тур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Іван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Шамякін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літ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2009. - 461, [2] с. - (Школьная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бібліятэка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засн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у 1965 г.)</a:t>
            </a:r>
            <a:endParaRPr kumimoji="0" lang="ru-RU" sz="1400" b="1" i="0" u="none" strike="noStrike" cap="none" normalizeH="0" baseline="0" dirty="0" smtClean="0">
              <a:ln>
                <a:noFill/>
              </a:ln>
              <a:solidFill>
                <a:schemeClr val="tx1"/>
              </a:solidFill>
              <a:effectLst/>
              <a:latin typeface="Arial" pitchFamily="34" charset="0"/>
            </a:endParaRPr>
          </a:p>
        </p:txBody>
      </p:sp>
      <p:sp>
        <p:nvSpPr>
          <p:cNvPr id="4097" name="Rectangle 1"/>
          <p:cNvSpPr>
            <a:spLocks noChangeArrowheads="1"/>
          </p:cNvSpPr>
          <p:nvPr/>
        </p:nvSpPr>
        <p:spPr bwMode="auto">
          <a:xfrm rot="10800000" flipV="1">
            <a:off x="4857752" y="3301539"/>
            <a:ext cx="321471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320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У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кнігу</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народнага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пісьменніка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Беларусі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Івана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Шамякіна</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(1921—2004)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увайшлі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раман</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«Злая зорка»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аповесць</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a:t>
            </a:r>
            <a:r>
              <a:rPr kumimoji="0" lang="ru-RU" sz="1600" b="1" i="1" u="none" strike="noStrike" cap="none" normalizeH="0" baseline="0" dirty="0" err="1" smtClean="0">
                <a:ln>
                  <a:noFill/>
                </a:ln>
                <a:solidFill>
                  <a:schemeClr val="tx1"/>
                </a:solidFill>
                <a:effectLst/>
                <a:latin typeface="+mj-lt"/>
                <a:ea typeface="Century Schoolbook"/>
                <a:cs typeface="Times New Roman" pitchFamily="18" charset="0"/>
              </a:rPr>
              <a:t>Сатанінскі</a:t>
            </a:r>
            <a:r>
              <a:rPr kumimoji="0" lang="ru-RU" sz="1600" b="1" i="1" u="none" strike="noStrike" cap="none" normalizeH="0" baseline="0" dirty="0" smtClean="0">
                <a:ln>
                  <a:noFill/>
                </a:ln>
                <a:solidFill>
                  <a:schemeClr val="tx1"/>
                </a:solidFill>
                <a:effectLst/>
                <a:latin typeface="+mj-lt"/>
                <a:ea typeface="Century Schoolbook"/>
                <a:cs typeface="Times New Roman" pitchFamily="18" charset="0"/>
              </a:rPr>
              <a:t> тур».</a:t>
            </a:r>
            <a:endParaRPr kumimoji="0" lang="ru-RU" sz="1600" b="1" i="1" u="none" strike="noStrike" cap="none" normalizeH="0" baseline="0" dirty="0" smtClean="0">
              <a:ln>
                <a:noFill/>
              </a:ln>
              <a:solidFill>
                <a:schemeClr val="tx1"/>
              </a:solidFill>
              <a:effectLst/>
              <a:latin typeface="+mj-lt"/>
            </a:endParaRPr>
          </a:p>
        </p:txBody>
      </p:sp>
      <p:pic>
        <p:nvPicPr>
          <p:cNvPr id="4098" name="Picture 2" descr="P:\Библиотека\Челпан\Кніжная спадчына Беларусі\1110005.jpg"/>
          <p:cNvPicPr>
            <a:picLocks noChangeAspect="1" noChangeArrowheads="1"/>
          </p:cNvPicPr>
          <p:nvPr/>
        </p:nvPicPr>
        <p:blipFill>
          <a:blip r:embed="rId3" cstate="print"/>
          <a:srcRect/>
          <a:stretch>
            <a:fillRect/>
          </a:stretch>
        </p:blipFill>
        <p:spPr bwMode="auto">
          <a:xfrm>
            <a:off x="1428727" y="1142984"/>
            <a:ext cx="2857521" cy="40005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ctrTitle" idx="4294967295"/>
          </p:nvPr>
        </p:nvSpPr>
        <p:spPr>
          <a:xfrm>
            <a:off x="142844" y="214313"/>
            <a:ext cx="9001156" cy="1857375"/>
          </a:xfrm>
          <a:noFill/>
        </p:spPr>
        <p:txBody>
          <a:bodyPr>
            <a:noAutofit/>
          </a:bodyPr>
          <a:lstStyle/>
          <a:p>
            <a:pPr>
              <a:lnSpc>
                <a:spcPts val="7000"/>
              </a:lnSpc>
            </a:pPr>
            <a:r>
              <a:rPr lang="en-US" sz="7000" b="1" dirty="0" smtClean="0">
                <a:solidFill>
                  <a:srgbClr val="8E0000"/>
                </a:solidFill>
                <a:latin typeface="Monotype Corsiva" pitchFamily="66" charset="0"/>
                <a:ea typeface="Arial Unicode MS" pitchFamily="34" charset="-128"/>
                <a:cs typeface="Arial Unicode MS" pitchFamily="34" charset="-128"/>
              </a:rPr>
              <a:t>	</a:t>
            </a:r>
            <a:r>
              <a:rPr lang="be-BY" sz="7000" b="1" dirty="0" smtClean="0">
                <a:solidFill>
                  <a:srgbClr val="8E0000"/>
                </a:solidFill>
                <a:latin typeface="Monotype Corsiva" pitchFamily="66" charset="0"/>
                <a:ea typeface="Arial Unicode MS" pitchFamily="34" charset="-128"/>
                <a:cs typeface="Arial Unicode MS" pitchFamily="34" charset="-128"/>
              </a:rPr>
              <a:t>Кніжная </a:t>
            </a:r>
            <a:r>
              <a:rPr lang="en-US" sz="7000" b="1" dirty="0" smtClean="0">
                <a:solidFill>
                  <a:srgbClr val="8E0000"/>
                </a:solidFill>
                <a:latin typeface="Monotype Corsiva" pitchFamily="66" charset="0"/>
                <a:ea typeface="Arial Unicode MS" pitchFamily="34" charset="-128"/>
                <a:cs typeface="Arial Unicode MS" pitchFamily="34" charset="-128"/>
              </a:rPr>
              <a:t> </a:t>
            </a:r>
            <a:r>
              <a:rPr lang="be-BY" sz="7000" b="1" dirty="0" smtClean="0">
                <a:solidFill>
                  <a:srgbClr val="8E0000"/>
                </a:solidFill>
                <a:latin typeface="Monotype Corsiva" pitchFamily="66" charset="0"/>
                <a:ea typeface="Arial Unicode MS" pitchFamily="34" charset="-128"/>
                <a:cs typeface="Arial Unicode MS" pitchFamily="34" charset="-128"/>
              </a:rPr>
              <a:t> спадчына </a:t>
            </a:r>
            <a:r>
              <a:rPr lang="en-US" sz="7000" b="1" dirty="0" smtClean="0">
                <a:solidFill>
                  <a:srgbClr val="8E0000"/>
                </a:solidFill>
                <a:latin typeface="Monotype Corsiva" pitchFamily="66" charset="0"/>
                <a:ea typeface="Arial Unicode MS" pitchFamily="34" charset="-128"/>
                <a:cs typeface="Arial Unicode MS" pitchFamily="34" charset="-128"/>
              </a:rPr>
              <a:t/>
            </a:r>
            <a:br>
              <a:rPr lang="en-US" sz="7000" b="1" dirty="0" smtClean="0">
                <a:solidFill>
                  <a:srgbClr val="8E0000"/>
                </a:solidFill>
                <a:latin typeface="Monotype Corsiva" pitchFamily="66" charset="0"/>
                <a:ea typeface="Arial Unicode MS" pitchFamily="34" charset="-128"/>
                <a:cs typeface="Arial Unicode MS" pitchFamily="34" charset="-128"/>
              </a:rPr>
            </a:br>
            <a:r>
              <a:rPr lang="en-US" sz="7000" b="1" dirty="0" smtClean="0">
                <a:solidFill>
                  <a:srgbClr val="8E0000"/>
                </a:solidFill>
                <a:latin typeface="Monotype Corsiva" pitchFamily="66" charset="0"/>
                <a:ea typeface="Arial Unicode MS" pitchFamily="34" charset="-128"/>
                <a:cs typeface="Arial Unicode MS" pitchFamily="34" charset="-128"/>
              </a:rPr>
              <a:t>			</a:t>
            </a:r>
            <a:r>
              <a:rPr lang="be-BY" sz="7000" b="1" dirty="0" smtClean="0">
                <a:solidFill>
                  <a:srgbClr val="8E0000"/>
                </a:solidFill>
                <a:latin typeface="Monotype Corsiva" pitchFamily="66" charset="0"/>
                <a:ea typeface="Arial Unicode MS" pitchFamily="34" charset="-128"/>
                <a:cs typeface="Arial Unicode MS" pitchFamily="34" charset="-128"/>
              </a:rPr>
              <a:t>Беларусі</a:t>
            </a:r>
            <a:endParaRPr lang="ru-RU" sz="7000" b="1" dirty="0">
              <a:solidFill>
                <a:srgbClr val="8E0000"/>
              </a:solidFill>
              <a:latin typeface="Monotype Corsiva" pitchFamily="66" charset="0"/>
              <a:ea typeface="Arial Unicode MS" pitchFamily="34" charset="-128"/>
              <a:cs typeface="Arial Unicode MS" pitchFamily="34" charset="-128"/>
            </a:endParaRPr>
          </a:p>
        </p:txBody>
      </p:sp>
      <p:pic>
        <p:nvPicPr>
          <p:cNvPr id="32771" name="Picture 3" descr="\\172.16.0.2\public\Библиотека\Челпан\Dva_goda_ponadobilos_belorusu_na_vossozdanie_Biblii_Skoriny_slider_full.jpg"/>
          <p:cNvPicPr>
            <a:picLocks noChangeAspect="1" noChangeArrowheads="1"/>
          </p:cNvPicPr>
          <p:nvPr/>
        </p:nvPicPr>
        <p:blipFill>
          <a:blip r:embed="rId4" cstate="print"/>
          <a:srcRect/>
          <a:stretch>
            <a:fillRect/>
          </a:stretch>
        </p:blipFill>
        <p:spPr bwMode="auto">
          <a:xfrm>
            <a:off x="2857488" y="2357430"/>
            <a:ext cx="3768356" cy="2214579"/>
          </a:xfrm>
          <a:prstGeom prst="rect">
            <a:avLst/>
          </a:prstGeom>
          <a:ln>
            <a:noFill/>
          </a:ln>
          <a:effectLst>
            <a:outerShdw blurRad="292100" dist="139700" dir="2700000" algn="tl" rotWithShape="0">
              <a:srgbClr val="333333">
                <a:alpha val="65000"/>
              </a:srgbClr>
            </a:outerShdw>
          </a:effectLst>
        </p:spPr>
      </p:pic>
      <p:pic>
        <p:nvPicPr>
          <p:cNvPr id="32772" name="Picture 4" descr="\\172.16.0.2\public\Библиотека\Челпан\Nieswieska.jpg"/>
          <p:cNvPicPr>
            <a:picLocks noChangeAspect="1" noChangeArrowheads="1"/>
          </p:cNvPicPr>
          <p:nvPr/>
        </p:nvPicPr>
        <p:blipFill>
          <a:blip r:embed="rId5"/>
          <a:srcRect/>
          <a:stretch>
            <a:fillRect/>
          </a:stretch>
        </p:blipFill>
        <p:spPr bwMode="auto">
          <a:xfrm rot="608270">
            <a:off x="6753498" y="3445915"/>
            <a:ext cx="2107351" cy="2893769"/>
          </a:xfrm>
          <a:prstGeom prst="rect">
            <a:avLst/>
          </a:prstGeom>
          <a:ln>
            <a:noFill/>
          </a:ln>
          <a:effectLst>
            <a:outerShdw blurRad="292100" dist="139700" dir="2700000" algn="tl" rotWithShape="0">
              <a:srgbClr val="333333">
                <a:alpha val="65000"/>
              </a:srgbClr>
            </a:outerShdw>
          </a:effectLst>
        </p:spPr>
      </p:pic>
      <p:pic>
        <p:nvPicPr>
          <p:cNvPr id="32773" name="Picture 5" descr="\\172.16.0.2\public\Библиотека\Челпан\6.jpg"/>
          <p:cNvPicPr>
            <a:picLocks noChangeAspect="1" noChangeArrowheads="1"/>
          </p:cNvPicPr>
          <p:nvPr/>
        </p:nvPicPr>
        <p:blipFill>
          <a:blip r:embed="rId6"/>
          <a:srcRect/>
          <a:stretch>
            <a:fillRect/>
          </a:stretch>
        </p:blipFill>
        <p:spPr bwMode="auto">
          <a:xfrm rot="21192722">
            <a:off x="206311" y="3201433"/>
            <a:ext cx="2573548" cy="3234395"/>
          </a:xfrm>
          <a:prstGeom prst="rect">
            <a:avLst/>
          </a:prstGeom>
          <a:ln>
            <a:noFill/>
          </a:ln>
          <a:effectLst>
            <a:outerShdw blurRad="292100" dist="139700" dir="2700000" algn="tl" rotWithShape="0">
              <a:srgbClr val="333333">
                <a:alpha val="65000"/>
              </a:srgbClr>
            </a:outerShdw>
          </a:effectLst>
        </p:spPr>
      </p:pic>
      <p:pic>
        <p:nvPicPr>
          <p:cNvPr id="32774" name="Picture 6" descr="\\172.16.0.2\public\Библиотека\Челпан\polotsk_muzej_knig_0010-05fc9e9bfb969ca95669dddb31623d16.jpg"/>
          <p:cNvPicPr>
            <a:picLocks noChangeAspect="1" noChangeArrowheads="1"/>
          </p:cNvPicPr>
          <p:nvPr/>
        </p:nvPicPr>
        <p:blipFill>
          <a:blip r:embed="rId7" cstate="print"/>
          <a:srcRect/>
          <a:stretch>
            <a:fillRect/>
          </a:stretch>
        </p:blipFill>
        <p:spPr bwMode="auto">
          <a:xfrm>
            <a:off x="3428992" y="4857760"/>
            <a:ext cx="2571768" cy="17145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rot="10800000" flipV="1">
            <a:off x="4572000" y="972435"/>
            <a:ext cx="37147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Б953</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Быков, Василий Владимирович.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Знак беды [Текст] ; Карьер : повесть, роман / Василь Быков. - Минск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лiт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1989. - 542 с.</a:t>
            </a:r>
            <a:endParaRPr kumimoji="0" lang="ru-RU" sz="1400" b="1" i="0" u="none" strike="noStrike" cap="none" normalizeH="0" baseline="0" dirty="0" smtClean="0">
              <a:ln>
                <a:noFill/>
              </a:ln>
              <a:solidFill>
                <a:schemeClr val="tx1"/>
              </a:solidFill>
              <a:effectLst/>
              <a:latin typeface="Arial" pitchFamily="34" charset="0"/>
            </a:endParaRPr>
          </a:p>
        </p:txBody>
      </p:sp>
      <p:pic>
        <p:nvPicPr>
          <p:cNvPr id="3073" name="Picture 1" descr="P:\Библиотека\Челпан\Кніжная спадчына Беларусі\1110003.jpg"/>
          <p:cNvPicPr>
            <a:picLocks noChangeAspect="1" noChangeArrowheads="1"/>
          </p:cNvPicPr>
          <p:nvPr/>
        </p:nvPicPr>
        <p:blipFill>
          <a:blip r:embed="rId3" cstate="print"/>
          <a:srcRect/>
          <a:stretch>
            <a:fillRect/>
          </a:stretch>
        </p:blipFill>
        <p:spPr bwMode="auto">
          <a:xfrm>
            <a:off x="1357290" y="1142985"/>
            <a:ext cx="2857520" cy="4000528"/>
          </a:xfrm>
          <a:prstGeom prst="rect">
            <a:avLst/>
          </a:prstGeom>
          <a:ln>
            <a:noFill/>
          </a:ln>
          <a:effectLst>
            <a:outerShdw blurRad="292100" dist="139700" dir="2700000" algn="tl" rotWithShape="0">
              <a:srgbClr val="333333">
                <a:alpha val="65000"/>
              </a:srgbClr>
            </a:outerShdw>
          </a:effectLst>
        </p:spPr>
      </p:pic>
      <p:sp>
        <p:nvSpPr>
          <p:cNvPr id="3074" name="Rectangle 2"/>
          <p:cNvSpPr>
            <a:spLocks noChangeArrowheads="1"/>
          </p:cNvSpPr>
          <p:nvPr/>
        </p:nvSpPr>
        <p:spPr bwMode="auto">
          <a:xfrm rot="10800000" flipV="1">
            <a:off x="4572000" y="2498662"/>
            <a:ext cx="392909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6510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mj-lt"/>
                <a:ea typeface="Times New Roman" pitchFamily="18" charset="0"/>
              </a:rPr>
              <a:t>Повесть народного писателя БССР В. Быкова «Знак беды», удосто­енная Ленинской премии, предельно честно и мужественно, с большой психологической глубиной раскрывает перед нами трудное и сложное время коллективизации, грозные годы Великой Отечественной войны.</a:t>
            </a:r>
            <a:endParaRPr kumimoji="0" lang="ru-RU" sz="1400" b="1" i="1" u="none" strike="noStrike" cap="none" normalizeH="0" baseline="0" dirty="0" smtClean="0">
              <a:ln>
                <a:noFill/>
              </a:ln>
              <a:solidFill>
                <a:schemeClr val="tx1"/>
              </a:solidFill>
              <a:effectLst/>
              <a:latin typeface="+mj-lt"/>
            </a:endParaRPr>
          </a:p>
          <a:p>
            <a:pPr marL="0" marR="0" lvl="0" indent="16510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mj-lt"/>
                <a:ea typeface="Times New Roman" pitchFamily="18" charset="0"/>
              </a:rPr>
              <a:t>Агеева, героя романа «Карьер», из дня сегодняшнего автор за­ставляет вернуться в молодость, вновь пережить окружение, подполье, по его вине трагически оборвавшуюся любовь... Пережить высокое чувство вины, приводящее к нравственному самоочищению.</a:t>
            </a:r>
            <a:endParaRPr kumimoji="0" lang="ru-RU" sz="1400" b="1" i="1" u="none" strike="noStrike" cap="none" normalizeH="0" baseline="0" dirty="0" smtClean="0">
              <a:ln>
                <a:noFill/>
              </a:ln>
              <a:solidFill>
                <a:schemeClr val="tx1"/>
              </a:solidFill>
              <a:effectLst/>
              <a:latin typeface="+mj-lt"/>
            </a:endParaRPr>
          </a:p>
          <a:p>
            <a:pPr marL="0" marR="0" lvl="0" indent="165100" algn="l" defTabSz="914400" rtl="0" eaLnBrk="0" fontAlgn="base" latinLnBrk="0" hangingPunct="0">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rot="10800000" flipV="1">
            <a:off x="4357686" y="685554"/>
            <a:ext cx="450059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К687</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Короткевич, Владимир Семенович.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Черный замок Ольшанский [Текст] : роман ; Дикая охота короля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Стаха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повесть : пер. с белорус. / Владимир Короткевич. - Минск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лит., 1984. - 527 с. : ил.</a:t>
            </a:r>
            <a:endParaRPr kumimoji="0" lang="ru-RU" sz="1400" b="1" i="0" u="none" strike="noStrike" cap="none" normalizeH="0" baseline="0" dirty="0" smtClean="0">
              <a:ln>
                <a:noFill/>
              </a:ln>
              <a:solidFill>
                <a:schemeClr val="tx1"/>
              </a:solidFill>
              <a:effectLst/>
              <a:latin typeface="Arial" pitchFamily="34" charset="0"/>
            </a:endParaRPr>
          </a:p>
        </p:txBody>
      </p:sp>
      <p:pic>
        <p:nvPicPr>
          <p:cNvPr id="2049" name="Picture 1" descr="P:\Библиотека\Челпан\Кніжная спадчына Беларусі\Есть на сайте уже\3.jpg"/>
          <p:cNvPicPr>
            <a:picLocks noChangeAspect="1" noChangeArrowheads="1"/>
          </p:cNvPicPr>
          <p:nvPr/>
        </p:nvPicPr>
        <p:blipFill>
          <a:blip r:embed="rId3"/>
          <a:srcRect/>
          <a:stretch>
            <a:fillRect/>
          </a:stretch>
        </p:blipFill>
        <p:spPr bwMode="auto">
          <a:xfrm>
            <a:off x="1357290" y="1142984"/>
            <a:ext cx="2786082" cy="400052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4357686" y="2462467"/>
            <a:ext cx="4214842" cy="3323987"/>
          </a:xfrm>
          <a:prstGeom prst="rect">
            <a:avLst/>
          </a:prstGeom>
        </p:spPr>
        <p:txBody>
          <a:bodyPr wrap="square">
            <a:spAutoFit/>
          </a:bodyPr>
          <a:lstStyle/>
          <a:p>
            <a:pPr indent="180975"/>
            <a:r>
              <a:rPr lang="ru-RU" sz="1500" b="1" i="1" dirty="0" smtClean="0"/>
              <a:t>Свой исторический роман-детектив «Черный замок Ольшанский» известный белорусский писатель Владимир Короткевич посвятил событиям трехсотлетней давности, которые тесно переплетаются с событиями Великой Отечественной войны, с сегодняшним днем. Любовь, верность, победа добра над злом — вечны и никогда не теряют своей ценности,— утверждает автор. </a:t>
            </a:r>
          </a:p>
          <a:p>
            <a:pPr indent="180975"/>
            <a:r>
              <a:rPr lang="ru-RU" sz="1500" b="1" i="1" dirty="0" smtClean="0"/>
              <a:t>Повесть «Дикая охота короля </a:t>
            </a:r>
            <a:r>
              <a:rPr lang="ru-RU" sz="1500" b="1" i="1" dirty="0" err="1" smtClean="0"/>
              <a:t>Стаха</a:t>
            </a:r>
            <a:r>
              <a:rPr lang="ru-RU" sz="1500" b="1" i="1" dirty="0" smtClean="0"/>
              <a:t>», также написанная в историко-романтическом плане, рассказывает о благородных и смелых людях, об их борьбе за светлые идеалы.</a:t>
            </a:r>
            <a:endParaRPr lang="ru-RU" sz="15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866" name="Picture 2" descr="P:\Библиотека\Челпан\Кніжная спадчына Беларусі\1110001.jpg"/>
          <p:cNvPicPr>
            <a:picLocks noChangeAspect="1" noChangeArrowheads="1"/>
          </p:cNvPicPr>
          <p:nvPr/>
        </p:nvPicPr>
        <p:blipFill>
          <a:blip r:embed="rId3" cstate="print"/>
          <a:srcRect/>
          <a:stretch>
            <a:fillRect/>
          </a:stretch>
        </p:blipFill>
        <p:spPr bwMode="auto">
          <a:xfrm>
            <a:off x="1357290" y="1142984"/>
            <a:ext cx="2857520" cy="4000528"/>
          </a:xfrm>
          <a:prstGeom prst="rect">
            <a:avLst/>
          </a:prstGeom>
          <a:ln>
            <a:noFill/>
          </a:ln>
          <a:effectLst>
            <a:outerShdw blurRad="292100" dist="139700" dir="2700000" algn="tl" rotWithShape="0">
              <a:srgbClr val="333333">
                <a:alpha val="65000"/>
              </a:srgbClr>
            </a:outerShdw>
          </a:effectLst>
        </p:spPr>
      </p:pic>
      <p:sp>
        <p:nvSpPr>
          <p:cNvPr id="36867" name="Rectangle 3"/>
          <p:cNvSpPr>
            <a:spLocks noChangeArrowheads="1"/>
          </p:cNvSpPr>
          <p:nvPr/>
        </p:nvSpPr>
        <p:spPr bwMode="auto">
          <a:xfrm rot="10800000" flipV="1">
            <a:off x="4714876" y="1257058"/>
            <a:ext cx="364333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84(4Беи)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Г47</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Гілевіч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Ніл</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Сымонавіч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Выбраныя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творы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[Текст] : у 2-х 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Ніл</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Гілевіч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літ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1991.</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Т. 1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Вершы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паэмы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п'есы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- 1991. - 478 с.</a:t>
            </a:r>
            <a:endParaRPr kumimoji="0" lang="ru-RU" sz="1400" b="1" i="0" u="none" strike="noStrike" cap="none" normalizeH="0" baseline="0" dirty="0" smtClean="0">
              <a:ln>
                <a:noFill/>
              </a:ln>
              <a:solidFill>
                <a:schemeClr val="tx1"/>
              </a:solidFill>
              <a:effectLst/>
              <a:latin typeface="Arial" pitchFamily="34" charset="0"/>
            </a:endParaRPr>
          </a:p>
        </p:txBody>
      </p:sp>
      <p:sp>
        <p:nvSpPr>
          <p:cNvPr id="36868" name="Rectangle 4"/>
          <p:cNvSpPr>
            <a:spLocks noChangeArrowheads="1"/>
          </p:cNvSpPr>
          <p:nvPr/>
        </p:nvSpPr>
        <p:spPr bwMode="auto">
          <a:xfrm rot="10800000" flipV="1">
            <a:off x="4714876" y="3114614"/>
            <a:ext cx="371477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j-lt"/>
                <a:ea typeface="Times New Roman" pitchFamily="18" charset="0"/>
              </a:rPr>
              <a:t>В двухтомник избранных произведений народного поэта Беларуси включены лучшие произведения, написанные им за сорок лет творческой деятельности.</a:t>
            </a:r>
            <a:endParaRPr kumimoji="0" lang="ru-RU" sz="1600" b="1" i="1" u="none" strike="noStrike" cap="none" normalizeH="0" baseline="0" dirty="0" smtClean="0">
              <a:ln>
                <a:noFill/>
              </a:ln>
              <a:solidFill>
                <a:schemeClr val="tx1"/>
              </a:solidFill>
              <a:effectLst/>
              <a:latin typeface="+mj-lt"/>
            </a:endParaRPr>
          </a:p>
          <a:p>
            <a:pPr marL="0" marR="0" lvl="0" indent="190500"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mj-lt"/>
                <a:ea typeface="Times New Roman" pitchFamily="18" charset="0"/>
              </a:rPr>
              <a:t>В первый том вошли стихи, поэмы и пьесы.</a:t>
            </a:r>
            <a:endParaRPr kumimoji="0" lang="ru-RU" sz="1600" b="1" i="1" u="none" strike="noStrike" cap="none" normalizeH="0" baseline="0" dirty="0" smtClean="0">
              <a:ln>
                <a:noFill/>
              </a:ln>
              <a:solidFill>
                <a:schemeClr val="tx1"/>
              </a:solidFill>
              <a:effectLst/>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428596" y="357166"/>
            <a:ext cx="8286808"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61950" algn="just" defTabSz="914400" rtl="0" eaLnBrk="1" fontAlgn="base" latinLnBrk="0" hangingPunct="1">
              <a:lnSpc>
                <a:spcPct val="100000"/>
              </a:lnSpc>
              <a:spcBef>
                <a:spcPct val="0"/>
              </a:spcBef>
              <a:spcAft>
                <a:spcPct val="0"/>
              </a:spcAft>
              <a:buClrTx/>
              <a:buSzTx/>
              <a:buFontTx/>
              <a:buNone/>
              <a:tabLst/>
            </a:pPr>
            <a:r>
              <a:rPr kumimoji="0" lang="be-BY" sz="2100" b="1" i="1" u="none" strike="noStrike" cap="none" normalizeH="0" baseline="0" dirty="0" smtClean="0">
                <a:ln>
                  <a:noFill/>
                </a:ln>
                <a:solidFill>
                  <a:srgbClr val="000099"/>
                </a:solidFill>
                <a:effectLst/>
                <a:latin typeface="Calibri" pitchFamily="34" charset="0"/>
                <a:ea typeface="Calibri" pitchFamily="34" charset="0"/>
                <a:cs typeface="Times New Roman" pitchFamily="18" charset="0"/>
              </a:rPr>
              <a:t>Да свята беларускага кнігадрукавання у Нацыянальнай бібліятэцы прэзентавалі унікальны альбом-каталог “Кніжная спадчына Беларусі”, у якім сабраныя важнейшыя ўзоры нацыянальнай кніжнай спадчыны з фондаў бібліятэкі.</a:t>
            </a:r>
            <a:endParaRPr kumimoji="0" lang="ru-RU" sz="2100" b="1" i="1" u="none" strike="noStrike" cap="none" normalizeH="0" baseline="0" dirty="0" smtClean="0">
              <a:ln>
                <a:noFill/>
              </a:ln>
              <a:solidFill>
                <a:srgbClr val="000099"/>
              </a:solidFill>
              <a:effectLst/>
              <a:latin typeface="Arial" pitchFamily="34" charset="0"/>
            </a:endParaRPr>
          </a:p>
          <a:p>
            <a:pPr marR="0" lvl="0" indent="361950" algn="just" defTabSz="914400" rtl="0" eaLnBrk="0" fontAlgn="base" latinLnBrk="0" hangingPunct="0">
              <a:lnSpc>
                <a:spcPct val="100000"/>
              </a:lnSpc>
              <a:spcBef>
                <a:spcPct val="0"/>
              </a:spcBef>
              <a:spcAft>
                <a:spcPct val="0"/>
              </a:spcAft>
              <a:buClrTx/>
              <a:buSzTx/>
              <a:buFontTx/>
              <a:buNone/>
              <a:tabLst/>
            </a:pPr>
            <a:r>
              <a:rPr kumimoji="0" lang="be-BY" sz="2100" b="1" i="1" u="none" strike="noStrike" cap="none" normalizeH="0" baseline="0" dirty="0" smtClean="0">
                <a:ln>
                  <a:noFill/>
                </a:ln>
                <a:solidFill>
                  <a:srgbClr val="000099"/>
                </a:solidFill>
                <a:effectLst/>
                <a:latin typeface="Calibri" pitchFamily="34" charset="0"/>
                <a:ea typeface="Calibri" pitchFamily="34" charset="0"/>
                <a:cs typeface="Times New Roman" pitchFamily="18" charset="0"/>
              </a:rPr>
              <a:t>З багаццем і разнастайнасцю кніжнай спадчыны нашай Радзімы можна азнаёміцца па спасылках:</a:t>
            </a:r>
            <a:endParaRPr kumimoji="0" lang="ru-RU" sz="2100" b="1" i="1" u="none" strike="noStrike" cap="none" normalizeH="0" baseline="0" dirty="0" smtClean="0">
              <a:ln>
                <a:noFill/>
              </a:ln>
              <a:solidFill>
                <a:srgbClr val="000099"/>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endParaRPr>
          </a:p>
        </p:txBody>
      </p:sp>
      <p:sp>
        <p:nvSpPr>
          <p:cNvPr id="3" name="Прямоугольник 2"/>
          <p:cNvSpPr/>
          <p:nvPr/>
        </p:nvSpPr>
        <p:spPr>
          <a:xfrm rot="10800000" flipV="1">
            <a:off x="357158" y="5243822"/>
            <a:ext cx="5715040" cy="861774"/>
          </a:xfrm>
          <a:prstGeom prst="rect">
            <a:avLst/>
          </a:prstGeom>
        </p:spPr>
        <p:txBody>
          <a:bodyPr wrap="square">
            <a:spAutoFit/>
          </a:bodyPr>
          <a:lstStyle/>
          <a:p>
            <a:pPr lvl="0" eaLnBrk="0" fontAlgn="base" hangingPunct="0">
              <a:spcBef>
                <a:spcPct val="0"/>
              </a:spcBef>
              <a:spcAft>
                <a:spcPct val="0"/>
              </a:spcAft>
              <a:buFontTx/>
              <a:buChar char="-"/>
            </a:pPr>
            <a:r>
              <a:rPr lang="be-BY" sz="2000" b="1" i="1" dirty="0" smtClean="0">
                <a:solidFill>
                  <a:srgbClr val="000099"/>
                </a:solidFill>
                <a:latin typeface="Calibri" pitchFamily="34" charset="0"/>
                <a:ea typeface="Calibri" pitchFamily="34" charset="0"/>
                <a:cs typeface="Times New Roman" pitchFamily="18" charset="0"/>
              </a:rPr>
              <a:t> Музей беларускага кн</a:t>
            </a:r>
            <a:r>
              <a:rPr lang="en-US" sz="2000" b="1" i="1" dirty="0" err="1" smtClean="0">
                <a:solidFill>
                  <a:srgbClr val="000099"/>
                </a:solidFill>
                <a:latin typeface="Calibri" pitchFamily="34" charset="0"/>
                <a:ea typeface="Calibri" pitchFamily="34" charset="0"/>
                <a:cs typeface="Times New Roman" pitchFamily="18" charset="0"/>
              </a:rPr>
              <a:t>i</a:t>
            </a:r>
            <a:r>
              <a:rPr lang="be-BY" sz="2000" b="1" i="1" dirty="0" smtClean="0">
                <a:solidFill>
                  <a:srgbClr val="000099"/>
                </a:solidFill>
                <a:latin typeface="Calibri" pitchFamily="34" charset="0"/>
                <a:ea typeface="Calibri" pitchFamily="34" charset="0"/>
                <a:cs typeface="Times New Roman" pitchFamily="18" charset="0"/>
              </a:rPr>
              <a:t>гадрукавання (Полацк</a:t>
            </a:r>
            <a:r>
              <a:rPr lang="be-BY" b="1" i="1" dirty="0" smtClean="0">
                <a:solidFill>
                  <a:srgbClr val="000099"/>
                </a:solidFill>
                <a:latin typeface="Calibri" pitchFamily="34" charset="0"/>
                <a:ea typeface="Calibri" pitchFamily="34" charset="0"/>
                <a:cs typeface="Times New Roman" pitchFamily="18" charset="0"/>
              </a:rPr>
              <a:t>)</a:t>
            </a:r>
            <a:r>
              <a:rPr lang="en-US" b="1" i="1" dirty="0" smtClean="0">
                <a:solidFill>
                  <a:srgbClr val="000099"/>
                </a:solidFill>
                <a:latin typeface="Calibri" pitchFamily="34" charset="0"/>
                <a:ea typeface="Calibri" pitchFamily="34" charset="0"/>
                <a:cs typeface="Times New Roman" pitchFamily="18" charset="0"/>
              </a:rPr>
              <a:t> </a:t>
            </a:r>
            <a:endParaRPr lang="ru-RU" b="1" i="1" dirty="0" smtClean="0">
              <a:solidFill>
                <a:srgbClr val="000099"/>
              </a:solidFill>
              <a:latin typeface="Calibri" pitchFamily="34" charset="0"/>
              <a:ea typeface="Calibri" pitchFamily="34" charset="0"/>
              <a:cs typeface="Times New Roman" pitchFamily="18" charset="0"/>
            </a:endParaRPr>
          </a:p>
          <a:p>
            <a:pPr marL="90488" lvl="0" eaLnBrk="0" fontAlgn="base" hangingPunct="0">
              <a:spcBef>
                <a:spcPct val="0"/>
              </a:spcBef>
              <a:spcAft>
                <a:spcPct val="0"/>
              </a:spcAft>
            </a:pPr>
            <a:r>
              <a:rPr lang="en-US" sz="1500" i="1" u="sng" dirty="0" smtClean="0">
                <a:solidFill>
                  <a:srgbClr val="000099"/>
                </a:solidFill>
                <a:latin typeface="Calibri" pitchFamily="34" charset="0"/>
                <a:ea typeface="Calibri" pitchFamily="34" charset="0"/>
                <a:cs typeface="Times New Roman" pitchFamily="18" charset="0"/>
              </a:rPr>
              <a:t>http://museums.by/fotoreportazhi/polockij-muzej-belorusskogo-knigopechataniya.html</a:t>
            </a:r>
            <a:r>
              <a:rPr lang="ru-RU" sz="1500" i="1" u="sng" dirty="0" smtClean="0">
                <a:solidFill>
                  <a:srgbClr val="000099"/>
                </a:solidFill>
                <a:latin typeface="Calibri" pitchFamily="34" charset="0"/>
                <a:ea typeface="Calibri" pitchFamily="34" charset="0"/>
                <a:cs typeface="Times New Roman" pitchFamily="18" charset="0"/>
              </a:rPr>
              <a:t> </a:t>
            </a:r>
            <a:endParaRPr lang="be-BY" sz="1500" i="1" u="sng" dirty="0" smtClean="0">
              <a:solidFill>
                <a:srgbClr val="000099"/>
              </a:solidFill>
              <a:latin typeface="Arial" pitchFamily="34" charset="0"/>
            </a:endParaRPr>
          </a:p>
        </p:txBody>
      </p:sp>
      <p:pic>
        <p:nvPicPr>
          <p:cNvPr id="1026" name="Picture 2" descr="\\172.16.0.2\public\Библиотека\Челпан\4002459.jpg"/>
          <p:cNvPicPr>
            <a:picLocks noChangeAspect="1" noChangeArrowheads="1"/>
          </p:cNvPicPr>
          <p:nvPr/>
        </p:nvPicPr>
        <p:blipFill>
          <a:blip r:embed="rId3" cstate="print"/>
          <a:srcRect/>
          <a:stretch>
            <a:fillRect/>
          </a:stretch>
        </p:blipFill>
        <p:spPr bwMode="auto">
          <a:xfrm flipH="1">
            <a:off x="6262985" y="5357826"/>
            <a:ext cx="2309543" cy="122183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rot="10800000" flipV="1">
            <a:off x="285720" y="4012503"/>
            <a:ext cx="6572280" cy="630942"/>
          </a:xfrm>
          <a:prstGeom prst="rect">
            <a:avLst/>
          </a:prstGeom>
        </p:spPr>
        <p:txBody>
          <a:bodyPr wrap="square">
            <a:spAutoFit/>
          </a:bodyPr>
          <a:lstStyle/>
          <a:p>
            <a:pPr marL="90488" lvl="0" eaLnBrk="0" fontAlgn="base" hangingPunct="0">
              <a:spcBef>
                <a:spcPct val="0"/>
              </a:spcBef>
              <a:spcAft>
                <a:spcPct val="0"/>
              </a:spcAft>
              <a:buFontTx/>
              <a:buChar char="-"/>
            </a:pPr>
            <a:r>
              <a:rPr lang="be-BY" sz="2000" b="1" i="1" dirty="0" smtClean="0">
                <a:solidFill>
                  <a:srgbClr val="000099"/>
                </a:solidFill>
                <a:latin typeface="Calibri" pitchFamily="34" charset="0"/>
                <a:ea typeface="Calibri" pitchFamily="34" charset="0"/>
                <a:cs typeface="Times New Roman" pitchFamily="18" charset="0"/>
              </a:rPr>
              <a:t> Альбом-каталог “Кніжная спадчына Беларусі”</a:t>
            </a:r>
          </a:p>
          <a:p>
            <a:pPr marL="180975" lvl="0" eaLnBrk="0" fontAlgn="base" hangingPunct="0">
              <a:spcBef>
                <a:spcPct val="0"/>
              </a:spcBef>
              <a:spcAft>
                <a:spcPct val="0"/>
              </a:spcAft>
            </a:pPr>
            <a:r>
              <a:rPr lang="be-BY" sz="1500" i="1" u="sng" dirty="0" smtClean="0">
                <a:solidFill>
                  <a:srgbClr val="000099"/>
                </a:solidFill>
                <a:latin typeface="Calibri" pitchFamily="34" charset="0"/>
                <a:ea typeface="Calibri" pitchFamily="34" charset="0"/>
                <a:cs typeface="Times New Roman" pitchFamily="18" charset="0"/>
              </a:rPr>
              <a:t>http://golas.sb.by/print/post/yests-chym-ganarytstsa-20112014.html </a:t>
            </a:r>
            <a:endParaRPr lang="ru-RU" sz="1500" i="1" u="sng" dirty="0" smtClean="0">
              <a:solidFill>
                <a:srgbClr val="000099"/>
              </a:solidFill>
              <a:latin typeface="Arial" pitchFamily="34" charset="0"/>
            </a:endParaRPr>
          </a:p>
        </p:txBody>
      </p:sp>
      <p:sp>
        <p:nvSpPr>
          <p:cNvPr id="8" name="Прямоугольник 7"/>
          <p:cNvSpPr/>
          <p:nvPr/>
        </p:nvSpPr>
        <p:spPr>
          <a:xfrm>
            <a:off x="357158" y="2616639"/>
            <a:ext cx="5643602" cy="1169551"/>
          </a:xfrm>
          <a:prstGeom prst="rect">
            <a:avLst/>
          </a:prstGeom>
        </p:spPr>
        <p:txBody>
          <a:bodyPr wrap="square">
            <a:spAutoFit/>
          </a:bodyPr>
          <a:lstStyle/>
          <a:p>
            <a:pPr lvl="0" eaLnBrk="0" fontAlgn="base" hangingPunct="0">
              <a:spcBef>
                <a:spcPct val="0"/>
              </a:spcBef>
              <a:spcAft>
                <a:spcPct val="0"/>
              </a:spcAft>
              <a:buFontTx/>
              <a:buChar char="-"/>
            </a:pPr>
            <a:r>
              <a:rPr lang="be-BY" sz="2200" b="1" i="1" dirty="0" smtClean="0">
                <a:solidFill>
                  <a:srgbClr val="000099"/>
                </a:solidFill>
                <a:latin typeface="Calibri" pitchFamily="34" charset="0"/>
                <a:ea typeface="Calibri" pitchFamily="34" charset="0"/>
                <a:cs typeface="Times New Roman" pitchFamily="18" charset="0"/>
              </a:rPr>
              <a:t> Першыя друкаваныя кнігі</a:t>
            </a:r>
            <a:r>
              <a:rPr lang="en-US" sz="2200" b="1" i="1" dirty="0" smtClean="0">
                <a:solidFill>
                  <a:srgbClr val="000099"/>
                </a:solidFill>
                <a:latin typeface="Calibri" pitchFamily="34" charset="0"/>
                <a:ea typeface="Calibri" pitchFamily="34" charset="0"/>
                <a:cs typeface="Times New Roman" pitchFamily="18" charset="0"/>
              </a:rPr>
              <a:t> </a:t>
            </a:r>
            <a:endParaRPr lang="ru-RU" sz="2200" b="1" i="1" dirty="0" smtClean="0">
              <a:solidFill>
                <a:srgbClr val="000099"/>
              </a:solidFill>
              <a:latin typeface="Calibri" pitchFamily="34" charset="0"/>
              <a:ea typeface="Calibri" pitchFamily="34" charset="0"/>
              <a:cs typeface="Times New Roman" pitchFamily="18" charset="0"/>
            </a:endParaRPr>
          </a:p>
          <a:p>
            <a:pPr marL="90488" lvl="0" eaLnBrk="0" fontAlgn="base" hangingPunct="0">
              <a:spcBef>
                <a:spcPct val="0"/>
              </a:spcBef>
              <a:spcAft>
                <a:spcPct val="0"/>
              </a:spcAft>
            </a:pPr>
            <a:r>
              <a:rPr lang="en-US" sz="1500" i="1" u="sng" dirty="0" smtClean="0">
                <a:solidFill>
                  <a:srgbClr val="000099"/>
                </a:solidFill>
                <a:latin typeface="Calibri" pitchFamily="34" charset="0"/>
              </a:rPr>
              <a:t>http://svgimnazia1.grodno.by/books/Maya_Radzima_Belarus_4/files/11/index1.htm</a:t>
            </a:r>
            <a:endParaRPr lang="ru-RU" sz="1500" i="1" u="sng" dirty="0" smtClean="0">
              <a:solidFill>
                <a:srgbClr val="000099"/>
              </a:solidFill>
              <a:latin typeface="Calibri" pitchFamily="34" charset="0"/>
            </a:endParaRPr>
          </a:p>
          <a:p>
            <a:pPr lvl="0" eaLnBrk="0" fontAlgn="base" hangingPunct="0">
              <a:spcBef>
                <a:spcPct val="0"/>
              </a:spcBef>
              <a:spcAft>
                <a:spcPct val="0"/>
              </a:spcAft>
              <a:buFontTx/>
              <a:buChar char="-"/>
            </a:pPr>
            <a:endParaRPr lang="ru-RU" b="1" i="1" dirty="0" smtClean="0">
              <a:solidFill>
                <a:srgbClr val="000099"/>
              </a:solidFill>
              <a:latin typeface="Arial" pitchFamily="34" charset="0"/>
            </a:endParaRPr>
          </a:p>
        </p:txBody>
      </p:sp>
      <p:pic>
        <p:nvPicPr>
          <p:cNvPr id="1027" name="Picture 3" descr="\\172.16.0.2\public\Библиотека\Челпан\bibliya-1200x800.jpg"/>
          <p:cNvPicPr>
            <a:picLocks noChangeAspect="1" noChangeArrowheads="1"/>
          </p:cNvPicPr>
          <p:nvPr/>
        </p:nvPicPr>
        <p:blipFill>
          <a:blip r:embed="rId4" cstate="print"/>
          <a:srcRect/>
          <a:stretch>
            <a:fillRect/>
          </a:stretch>
        </p:blipFill>
        <p:spPr bwMode="auto">
          <a:xfrm>
            <a:off x="6500826" y="2163527"/>
            <a:ext cx="1857388" cy="1408349"/>
          </a:xfrm>
          <a:prstGeom prst="roundRect">
            <a:avLst>
              <a:gd name="adj" fmla="val 1042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Picture 2" descr="\\172.16.0.2\public\Библиотека\Челпан\sart20140926103221.jpg"/>
          <p:cNvPicPr>
            <a:picLocks noChangeAspect="1" noChangeArrowheads="1"/>
          </p:cNvPicPr>
          <p:nvPr/>
        </p:nvPicPr>
        <p:blipFill>
          <a:blip r:embed="rId5"/>
          <a:srcRect b="4762"/>
          <a:stretch>
            <a:fillRect/>
          </a:stretch>
        </p:blipFill>
        <p:spPr bwMode="auto">
          <a:xfrm>
            <a:off x="6786578" y="3714751"/>
            <a:ext cx="1214446" cy="1428761"/>
          </a:xfrm>
          <a:prstGeom prst="rect">
            <a:avLst/>
          </a:prstGeom>
          <a:ln>
            <a:noFill/>
          </a:ln>
          <a:effectLst>
            <a:outerShdw blurRad="50800" dist="38100" dir="2700000" algn="tl" rotWithShape="0">
              <a:prstClr val="black">
                <a:alpha val="40000"/>
              </a:prstClr>
            </a:outerShdw>
            <a:reflection blurRad="12700" stA="30000" endPos="30000" dist="5000" dir="5400000" sy="-100000" algn="bl" rotWithShape="0"/>
          </a:effectLst>
          <a:scene3d>
            <a:camera prst="perspectiveLeft"/>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4357686" y="1071546"/>
            <a:ext cx="3571900" cy="3847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6213" algn="l" defTabSz="914400" rtl="0" eaLnBrk="1" fontAlgn="base" latinLnBrk="0" hangingPunct="1">
              <a:lnSpc>
                <a:spcPct val="100000"/>
              </a:lnSpc>
              <a:spcBef>
                <a:spcPct val="0"/>
              </a:spcBef>
              <a:spcAft>
                <a:spcPct val="0"/>
              </a:spcAft>
              <a:buClrTx/>
              <a:buSzTx/>
              <a:buFontTx/>
              <a:buNone/>
              <a:tabLst/>
            </a:pPr>
            <a:endParaRPr kumimoji="0" lang="ru-RU" sz="800" b="1" i="1" u="none" strike="noStrike" cap="none" normalizeH="0" baseline="0" dirty="0" smtClean="0">
              <a:ln>
                <a:noFill/>
              </a:ln>
              <a:solidFill>
                <a:schemeClr val="tx1"/>
              </a:solidFill>
              <a:effectLst/>
              <a:latin typeface="Arial" pitchFamily="34" charset="0"/>
            </a:endParaRPr>
          </a:p>
          <a:p>
            <a:pPr marL="0" marR="0" lvl="0" indent="176213" algn="l" defTabSz="914400" rtl="0" eaLnBrk="0" fontAlgn="base" latinLnBrk="0" hangingPunct="0">
              <a:lnSpc>
                <a:spcPct val="100000"/>
              </a:lnSpc>
              <a:spcBef>
                <a:spcPct val="0"/>
              </a:spcBef>
              <a:spcAft>
                <a:spcPct val="0"/>
              </a:spcAft>
              <a:buClrTx/>
              <a:buSzTx/>
              <a:buFontTx/>
              <a:buNone/>
              <a:tabLst/>
            </a:pPr>
            <a:r>
              <a:rPr kumimoji="0" lang="be-BY" sz="11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endParaRPr>
          </a:p>
        </p:txBody>
      </p:sp>
      <p:pic>
        <p:nvPicPr>
          <p:cNvPr id="33794" name="Picture 2" descr="\\172.16.0.2\public\Библиотека\Челпан\h14j4zlQCpQ.jpg"/>
          <p:cNvPicPr>
            <a:picLocks noChangeAspect="1" noChangeArrowheads="1"/>
          </p:cNvPicPr>
          <p:nvPr/>
        </p:nvPicPr>
        <p:blipFill>
          <a:blip r:embed="rId3"/>
          <a:srcRect r="1786"/>
          <a:stretch>
            <a:fillRect/>
          </a:stretch>
        </p:blipFill>
        <p:spPr bwMode="auto">
          <a:xfrm>
            <a:off x="214282" y="1214422"/>
            <a:ext cx="4000528" cy="4214842"/>
          </a:xfrm>
          <a:prstGeom prst="rect">
            <a:avLst/>
          </a:prstGeom>
          <a:ln>
            <a:noFill/>
          </a:ln>
          <a:effectLst>
            <a:outerShdw blurRad="292100" dist="139700" dir="2700000" algn="tl" rotWithShape="0">
              <a:srgbClr val="333333">
                <a:alpha val="65000"/>
              </a:srgbClr>
            </a:outerShdw>
          </a:effectLst>
        </p:spPr>
      </p:pic>
      <p:pic>
        <p:nvPicPr>
          <p:cNvPr id="33796" name="Picture 4" descr="\\172.16.0.2\public\Библиотека\Челпан\gus(1).jpg"/>
          <p:cNvPicPr>
            <a:picLocks noChangeAspect="1" noChangeArrowheads="1"/>
          </p:cNvPicPr>
          <p:nvPr/>
        </p:nvPicPr>
        <p:blipFill>
          <a:blip r:embed="rId4"/>
          <a:srcRect/>
          <a:stretch>
            <a:fillRect/>
          </a:stretch>
        </p:blipFill>
        <p:spPr bwMode="auto">
          <a:xfrm>
            <a:off x="5286380" y="2786058"/>
            <a:ext cx="3143272" cy="3673242"/>
          </a:xfrm>
          <a:prstGeom prst="rect">
            <a:avLst/>
          </a:prstGeom>
          <a:ln>
            <a:noFill/>
          </a:ln>
          <a:effectLst>
            <a:outerShdw blurRad="292100" dist="139700" dir="2700000" algn="tl" rotWithShape="0">
              <a:srgbClr val="333333">
                <a:alpha val="65000"/>
              </a:srgbClr>
            </a:outerShdw>
          </a:effectLst>
        </p:spPr>
      </p:pic>
      <p:sp>
        <p:nvSpPr>
          <p:cNvPr id="33797" name="Rectangle 5"/>
          <p:cNvSpPr>
            <a:spLocks noChangeArrowheads="1"/>
          </p:cNvSpPr>
          <p:nvPr/>
        </p:nvSpPr>
        <p:spPr bwMode="auto">
          <a:xfrm rot="10800000" flipV="1">
            <a:off x="4357686" y="672459"/>
            <a:ext cx="478631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spcBef>
                <a:spcPct val="0"/>
              </a:spcBef>
              <a:spcAft>
                <a:spcPct val="0"/>
              </a:spcAft>
              <a:buClrTx/>
              <a:buSzTx/>
              <a:buFontTx/>
              <a:buNone/>
              <a:tabLst/>
            </a:pPr>
            <a:r>
              <a:rPr kumimoji="0" lang="be-BY" sz="2100" b="1" i="1" u="none" strike="noStrike" cap="none" normalizeH="0" baseline="0" dirty="0" smtClean="0">
                <a:ln>
                  <a:noFill/>
                </a:ln>
                <a:solidFill>
                  <a:srgbClr val="000099"/>
                </a:solidFill>
                <a:effectLst/>
                <a:latin typeface="+mj-lt"/>
                <a:ea typeface="Calibri" pitchFamily="34" charset="0"/>
                <a:cs typeface="Times New Roman" pitchFamily="18" charset="0"/>
              </a:rPr>
              <a:t>Марыў калісьці славуты Скарына, “Ціснучы” кнігі на мове бацькоў:</a:t>
            </a:r>
            <a:br>
              <a:rPr kumimoji="0" lang="be-BY" sz="2100" b="1" i="1" u="none" strike="noStrike" cap="none" normalizeH="0" baseline="0" dirty="0" smtClean="0">
                <a:ln>
                  <a:noFill/>
                </a:ln>
                <a:solidFill>
                  <a:srgbClr val="000099"/>
                </a:solidFill>
                <a:effectLst/>
                <a:latin typeface="+mj-lt"/>
                <a:ea typeface="Calibri" pitchFamily="34" charset="0"/>
                <a:cs typeface="Times New Roman" pitchFamily="18" charset="0"/>
              </a:rPr>
            </a:br>
            <a:r>
              <a:rPr kumimoji="0" lang="be-BY" sz="2100" b="1" i="1" u="none" strike="noStrike" cap="none" normalizeH="0" baseline="0" dirty="0" smtClean="0">
                <a:ln>
                  <a:noFill/>
                </a:ln>
                <a:solidFill>
                  <a:srgbClr val="000099"/>
                </a:solidFill>
                <a:effectLst/>
                <a:latin typeface="+mj-lt"/>
                <a:ea typeface="Calibri" pitchFamily="34" charset="0"/>
                <a:cs typeface="Times New Roman" pitchFamily="18" charset="0"/>
              </a:rPr>
              <a:t>Простаму люду ў роднай краіне</a:t>
            </a:r>
            <a:br>
              <a:rPr kumimoji="0" lang="be-BY" sz="2100" b="1" i="1" u="none" strike="noStrike" cap="none" normalizeH="0" baseline="0" dirty="0" smtClean="0">
                <a:ln>
                  <a:noFill/>
                </a:ln>
                <a:solidFill>
                  <a:srgbClr val="000099"/>
                </a:solidFill>
                <a:effectLst/>
                <a:latin typeface="+mj-lt"/>
                <a:ea typeface="Calibri" pitchFamily="34" charset="0"/>
                <a:cs typeface="Times New Roman" pitchFamily="18" charset="0"/>
              </a:rPr>
            </a:br>
            <a:r>
              <a:rPr kumimoji="0" lang="be-BY" sz="2100" b="1" i="1" u="none" strike="noStrike" cap="none" normalizeH="0" baseline="0" dirty="0" smtClean="0">
                <a:ln>
                  <a:noFill/>
                </a:ln>
                <a:solidFill>
                  <a:srgbClr val="000099"/>
                </a:solidFill>
                <a:effectLst/>
                <a:latin typeface="+mj-lt"/>
                <a:ea typeface="Calibri" pitchFamily="34" charset="0"/>
                <a:cs typeface="Times New Roman" pitchFamily="18" charset="0"/>
              </a:rPr>
              <a:t>Зробіць даступнай ён мудрасць вякоў.</a:t>
            </a:r>
            <a:r>
              <a:rPr kumimoji="0" lang="en-US" sz="2100" b="1" i="1" u="none" strike="noStrike" cap="none" normalizeH="0" baseline="0" dirty="0" smtClean="0">
                <a:ln>
                  <a:noFill/>
                </a:ln>
                <a:solidFill>
                  <a:srgbClr val="000099"/>
                </a:solidFill>
                <a:effectLst/>
                <a:latin typeface="+mj-lt"/>
                <a:ea typeface="Calibri" pitchFamily="34" charset="0"/>
                <a:cs typeface="Times New Roman" pitchFamily="18" charset="0"/>
              </a:rPr>
              <a:t> </a:t>
            </a:r>
            <a:endParaRPr kumimoji="0" lang="en-US" sz="700" b="1" i="1" u="none" strike="noStrike" cap="none" normalizeH="0" baseline="0" dirty="0" smtClean="0">
              <a:ln>
                <a:noFill/>
              </a:ln>
              <a:solidFill>
                <a:srgbClr val="000099"/>
              </a:solidFill>
              <a:effectLst/>
              <a:latin typeface="+mj-lt"/>
              <a:ea typeface="Calibri" pitchFamily="34" charset="0"/>
              <a:cs typeface="Times New Roman" pitchFamily="18" charset="0"/>
            </a:endParaRPr>
          </a:p>
          <a:p>
            <a:pPr marL="0" marR="0" lvl="0" defTabSz="914400" rtl="0" eaLnBrk="1" fontAlgn="base" latinLnBrk="0" hangingPunct="1">
              <a:spcBef>
                <a:spcPct val="0"/>
              </a:spcBef>
              <a:spcAft>
                <a:spcPct val="0"/>
              </a:spcAft>
              <a:buClrTx/>
              <a:buSzTx/>
              <a:buFontTx/>
              <a:buNone/>
              <a:tabLst/>
            </a:pPr>
            <a:endParaRPr lang="en-US" sz="700" b="1" i="1" dirty="0" smtClean="0">
              <a:solidFill>
                <a:srgbClr val="000099"/>
              </a:solidFill>
              <a:latin typeface="+mj-lt"/>
              <a:cs typeface="Times New Roman" pitchFamily="18" charset="0"/>
            </a:endParaRPr>
          </a:p>
          <a:p>
            <a:pPr marL="0" marR="0" lvl="0" defTabSz="914400" rtl="0" eaLnBrk="1" fontAlgn="base" latinLnBrk="0" hangingPunct="1">
              <a:spcBef>
                <a:spcPct val="0"/>
              </a:spcBef>
              <a:spcAft>
                <a:spcPct val="0"/>
              </a:spcAft>
              <a:buClrTx/>
              <a:buSzTx/>
              <a:buFontTx/>
              <a:buNone/>
              <a:tabLst>
                <a:tab pos="4394200" algn="l"/>
              </a:tabLst>
            </a:pPr>
            <a:r>
              <a:rPr lang="en-US" sz="2100" b="1" i="1" dirty="0" smtClean="0">
                <a:solidFill>
                  <a:srgbClr val="000099"/>
                </a:solidFill>
                <a:latin typeface="+mj-lt"/>
                <a:cs typeface="Times New Roman" pitchFamily="18" charset="0"/>
              </a:rPr>
              <a:t>                                           </a:t>
            </a:r>
            <a:r>
              <a:rPr lang="be-BY" sz="2100" b="1" i="1" dirty="0" smtClean="0">
                <a:solidFill>
                  <a:srgbClr val="000099"/>
                </a:solidFill>
                <a:latin typeface="+mj-lt"/>
                <a:cs typeface="Times New Roman" pitchFamily="18" charset="0"/>
              </a:rPr>
              <a:t>Ніл Гілевіч</a:t>
            </a:r>
            <a:endParaRPr kumimoji="0" lang="be-BY"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571472" y="-116797"/>
            <a:ext cx="800105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6213"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99"/>
              </a:solidFill>
              <a:effectLst/>
              <a:latin typeface="Arial" pitchFamily="34" charset="0"/>
            </a:endParaRPr>
          </a:p>
          <a:p>
            <a:pPr marL="0" marR="0" lvl="0" indent="176213" algn="just" defTabSz="914400" rtl="0" eaLnBrk="0" fontAlgn="base" latinLnBrk="0" hangingPunct="0">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99"/>
                </a:solidFill>
                <a:effectLst/>
                <a:latin typeface="Calibri" pitchFamily="34" charset="0"/>
                <a:ea typeface="Calibri" pitchFamily="34" charset="0"/>
                <a:cs typeface="Times New Roman" pitchFamily="18" charset="0"/>
              </a:rPr>
              <a:t>З заснаваннем кнігадрукавання і выданнем першай кнігі пачалася новая эпоха ў культурным жыцці беларускага народа. У адным са старадаўніх беларускіх дакументаў ёсць такія радкі: “Калі што ў парадку пісьмом заведзена будзе, дык ніколі не сплыве з людской памяці і не прыйдзе ў забыццё, але на вечныя часы ўтрымаецца непарушна”. Са старажытных часоў кніга была крыніцай ведаў. Праз кнігу адно пакаленне перадавало сваю мудрасць, свае веды, свій вопыт другому пакаленню. Кніга дапамагала развівацца цывілізацыі. Праходзілі вякі, адыходзілі ў нябыт пакаленні, знікалі магутныя дзяржавы, а кніга - вялікае цуда, створанае чалавечым розумам, - жыла, хвалявала сэрцы і абуджала думку. </a:t>
            </a:r>
            <a:endParaRPr kumimoji="0" lang="ru-RU" sz="2000" b="1" i="1" u="none" strike="noStrike" cap="none" normalizeH="0" baseline="0" dirty="0" smtClean="0">
              <a:ln>
                <a:noFill/>
              </a:ln>
              <a:solidFill>
                <a:srgbClr val="000099"/>
              </a:solidFill>
              <a:effectLst/>
              <a:latin typeface="Arial" pitchFamily="34" charset="0"/>
            </a:endParaRPr>
          </a:p>
        </p:txBody>
      </p:sp>
      <p:pic>
        <p:nvPicPr>
          <p:cNvPr id="3" name="Picture 3" descr="\\172.16.0.2\public\Библиотека\Челпан\DA589873-7D0A-4305-BDCF-A7DD949B4444_cx0_cy5_cw0_mw1024_s_n_r1.jpg"/>
          <p:cNvPicPr>
            <a:picLocks noChangeAspect="1" noChangeArrowheads="1"/>
          </p:cNvPicPr>
          <p:nvPr/>
        </p:nvPicPr>
        <p:blipFill>
          <a:blip r:embed="rId3"/>
          <a:srcRect/>
          <a:stretch>
            <a:fillRect/>
          </a:stretch>
        </p:blipFill>
        <p:spPr bwMode="auto">
          <a:xfrm>
            <a:off x="1750199" y="3714752"/>
            <a:ext cx="5643602" cy="29289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rot="10800000" flipV="1">
            <a:off x="785786" y="1049179"/>
            <a:ext cx="7643866"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99"/>
                </a:solidFill>
                <a:effectLst/>
                <a:latin typeface="Calibri" pitchFamily="34" charset="0"/>
                <a:ea typeface="Calibri" pitchFamily="34" charset="0"/>
                <a:cs typeface="Times New Roman" pitchFamily="18" charset="0"/>
              </a:rPr>
              <a:t> </a:t>
            </a:r>
            <a:r>
              <a:rPr kumimoji="0" lang="ru-RU" sz="2000" b="1" i="1" u="none" strike="noStrike" cap="none" normalizeH="0" baseline="0" dirty="0" smtClean="0">
                <a:ln>
                  <a:noFill/>
                </a:ln>
                <a:solidFill>
                  <a:srgbClr val="000099"/>
                </a:solidFill>
                <a:effectLst/>
                <a:latin typeface="Calibri" pitchFamily="34" charset="0"/>
                <a:ea typeface="Calibri" pitchFamily="34" charset="0"/>
                <a:cs typeface="Times New Roman" pitchFamily="18" charset="0"/>
              </a:rPr>
              <a:t> </a:t>
            </a:r>
            <a:endParaRPr kumimoji="0" lang="ru-RU" sz="2000" b="1" i="1" u="none" strike="noStrike" cap="none" normalizeH="0" baseline="0" dirty="0" smtClean="0">
              <a:ln>
                <a:noFill/>
              </a:ln>
              <a:solidFill>
                <a:srgbClr val="000099"/>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be-BY" sz="1800" b="0" i="0" u="none" strike="noStrike" cap="none" normalizeH="0" baseline="0" dirty="0" smtClean="0">
              <a:ln>
                <a:noFill/>
              </a:ln>
              <a:solidFill>
                <a:schemeClr val="tx1"/>
              </a:solidFill>
              <a:effectLst/>
              <a:latin typeface="Arial" pitchFamily="34" charset="0"/>
            </a:endParaRPr>
          </a:p>
        </p:txBody>
      </p:sp>
      <p:pic>
        <p:nvPicPr>
          <p:cNvPr id="37891" name="Picture 3" descr="\\172.16.0.2\public\Библиотека\Челпан\2-belorusskaya_literatura_001.jpg"/>
          <p:cNvPicPr>
            <a:picLocks noChangeAspect="1" noChangeArrowheads="1"/>
          </p:cNvPicPr>
          <p:nvPr/>
        </p:nvPicPr>
        <p:blipFill>
          <a:blip r:embed="rId3"/>
          <a:srcRect/>
          <a:stretch>
            <a:fillRect/>
          </a:stretch>
        </p:blipFill>
        <p:spPr bwMode="auto">
          <a:xfrm>
            <a:off x="1000100" y="2214554"/>
            <a:ext cx="7143800" cy="4071966"/>
          </a:xfrm>
          <a:prstGeom prst="rect">
            <a:avLst/>
          </a:prstGeom>
          <a:ln>
            <a:noFill/>
          </a:ln>
          <a:effectLst>
            <a:outerShdw blurRad="292100" dist="139700" dir="2700000" algn="tl" rotWithShape="0">
              <a:srgbClr val="333333">
                <a:alpha val="65000"/>
              </a:srgbClr>
            </a:outerShdw>
          </a:effectLst>
        </p:spPr>
      </p:pic>
      <p:sp>
        <p:nvSpPr>
          <p:cNvPr id="19459" name="Rectangle 3"/>
          <p:cNvSpPr>
            <a:spLocks noChangeArrowheads="1"/>
          </p:cNvSpPr>
          <p:nvPr/>
        </p:nvSpPr>
        <p:spPr bwMode="auto">
          <a:xfrm rot="10800000" flipV="1">
            <a:off x="535753" y="375237"/>
            <a:ext cx="807249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just" defTabSz="914400" rtl="0" eaLnBrk="1" fontAlgn="base" latinLnBrk="0" hangingPunct="1">
              <a:lnSpc>
                <a:spcPct val="100000"/>
              </a:lnSpc>
              <a:spcBef>
                <a:spcPct val="0"/>
              </a:spcBef>
              <a:spcAft>
                <a:spcPct val="0"/>
              </a:spcAft>
              <a:buClrTx/>
              <a:buSzTx/>
              <a:buFontTx/>
              <a:buNone/>
              <a:tabLst/>
            </a:pPr>
            <a:r>
              <a:rPr kumimoji="0" lang="be-BY" sz="2000" b="1" i="1" u="none" strike="noStrike" cap="none" normalizeH="0" baseline="0" dirty="0" smtClean="0">
                <a:ln>
                  <a:noFill/>
                </a:ln>
                <a:solidFill>
                  <a:srgbClr val="000099"/>
                </a:solidFill>
                <a:effectLst/>
                <a:latin typeface="Calibri" pitchFamily="34" charset="0"/>
                <a:ea typeface="Calibri" pitchFamily="34" charset="0"/>
                <a:cs typeface="Times New Roman" pitchFamily="18" charset="0"/>
              </a:rPr>
              <a:t>Сучасная літаратура Беларусі - з’ява шматгранная і разнастайная па сваіх мастацкіх кірунках, пошуках і набытках. Яна багатая на яркія і самабытныя творчыя індывідуальнасці пісьменнікаў, што дазваляе гаварыць пра эстэтычную важкасць і разнапланавасць мастацтва слова.</a:t>
            </a:r>
            <a:endParaRPr kumimoji="0" lang="be-BY" sz="2000" b="1" i="1" u="none" strike="noStrike" cap="none" normalizeH="0" baseline="0" dirty="0" smtClean="0">
              <a:ln>
                <a:noFill/>
              </a:ln>
              <a:solidFill>
                <a:srgbClr val="000099"/>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43438" y="736097"/>
            <a:ext cx="392909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ea typeface="Times New Roman" pitchFamily="18" charset="0"/>
              </a:rPr>
              <a:t>76.11(4Беи)</a:t>
            </a:r>
            <a:br>
              <a:rPr kumimoji="0" lang="ru-RU" sz="1300" b="1" i="0" u="none" strike="noStrike" cap="none" normalizeH="0" baseline="0" dirty="0" smtClean="0">
                <a:ln>
                  <a:noFill/>
                </a:ln>
                <a:solidFill>
                  <a:schemeClr val="tx1"/>
                </a:solidFill>
                <a:effectLst/>
                <a:latin typeface="Arial" pitchFamily="34" charset="0"/>
                <a:ea typeface="Times New Roman" pitchFamily="18" charset="0"/>
              </a:rPr>
            </a:br>
            <a:r>
              <a:rPr kumimoji="0" lang="ru-RU" sz="1300" b="1" i="0" u="none" strike="noStrike" cap="none" normalizeH="0" baseline="0" dirty="0" smtClean="0">
                <a:ln>
                  <a:noFill/>
                </a:ln>
                <a:solidFill>
                  <a:schemeClr val="tx1"/>
                </a:solidFill>
                <a:effectLst/>
                <a:latin typeface="Arial" pitchFamily="34" charset="0"/>
                <a:ea typeface="Times New Roman" pitchFamily="18" charset="0"/>
              </a:rPr>
              <a:t>Г516</a:t>
            </a:r>
            <a:br>
              <a:rPr kumimoji="0" lang="ru-RU" sz="1300" b="1" i="0" u="none" strike="noStrike" cap="none" normalizeH="0" baseline="0" dirty="0" smtClean="0">
                <a:ln>
                  <a:noFill/>
                </a:ln>
                <a:solidFill>
                  <a:schemeClr val="tx1"/>
                </a:solidFill>
                <a:effectLst/>
                <a:latin typeface="Arial" pitchFamily="34" charset="0"/>
                <a:ea typeface="Times New Roman" pitchFamily="18" charset="0"/>
              </a:rPr>
            </a:b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Гісторыя</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беларускай</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кнігі</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[Текст] : у 2 т. /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пад</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агульн</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рэд</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М. В.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Нікалаева</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рэд</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кал.: Т. У.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Бялова</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і</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інш</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Беларус</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Энцыкл</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імя</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П.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Броўкі</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2009 - 2011.</a:t>
            </a:r>
            <a:endParaRPr kumimoji="0" lang="ru-RU" sz="13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ea typeface="Times New Roman" pitchFamily="18" charset="0"/>
              </a:rPr>
              <a:t>Т. 1 :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Кніжная</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культура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Вялікага</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Княства</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Літоўскага</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- 2009. - 423 с. : </a:t>
            </a:r>
            <a:r>
              <a:rPr kumimoji="0" lang="ru-RU" sz="1300" b="1" i="0" u="none" strike="noStrike" cap="none" normalizeH="0" baseline="0" dirty="0" err="1" smtClean="0">
                <a:ln>
                  <a:noFill/>
                </a:ln>
                <a:solidFill>
                  <a:schemeClr val="tx1"/>
                </a:solidFill>
                <a:effectLst/>
                <a:latin typeface="Arial" pitchFamily="34" charset="0"/>
                <a:ea typeface="Times New Roman" pitchFamily="18" charset="0"/>
              </a:rPr>
              <a:t>ма</a:t>
            </a:r>
            <a:r>
              <a:rPr kumimoji="0" lang="be-BY" sz="1300" b="1" i="0" u="none" strike="noStrike" cap="none" normalizeH="0" baseline="0" dirty="0" smtClean="0">
                <a:ln>
                  <a:noFill/>
                </a:ln>
                <a:solidFill>
                  <a:schemeClr val="tx1"/>
                </a:solidFill>
                <a:effectLst/>
                <a:latin typeface="Arial" pitchFamily="34" charset="0"/>
                <a:ea typeface="Times New Roman" pitchFamily="18" charset="0"/>
              </a:rPr>
              <a:t>л.</a:t>
            </a:r>
            <a:endParaRPr kumimoji="0" lang="be-BY" sz="1300" b="1" i="0" u="none" strike="noStrike" cap="none" normalizeH="0" baseline="0" dirty="0" smtClean="0">
              <a:ln>
                <a:noFill/>
              </a:ln>
              <a:solidFill>
                <a:schemeClr val="tx1"/>
              </a:solidFill>
              <a:effectLst/>
              <a:latin typeface="Arial" pitchFamily="34" charset="0"/>
            </a:endParaRPr>
          </a:p>
        </p:txBody>
      </p:sp>
      <p:pic>
        <p:nvPicPr>
          <p:cNvPr id="18434" name="Picture 2" descr="P:\Библиотека\Челпан\Кніжная спадчына Беларусі\Есть на сайте уже\10.jpg"/>
          <p:cNvPicPr>
            <a:picLocks noChangeAspect="1" noChangeArrowheads="1"/>
          </p:cNvPicPr>
          <p:nvPr/>
        </p:nvPicPr>
        <p:blipFill>
          <a:blip r:embed="rId3"/>
          <a:srcRect l="2273"/>
          <a:stretch>
            <a:fillRect/>
          </a:stretch>
        </p:blipFill>
        <p:spPr bwMode="auto">
          <a:xfrm>
            <a:off x="1357290" y="1071546"/>
            <a:ext cx="3071834" cy="4071966"/>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4643438" y="2214554"/>
            <a:ext cx="4000528" cy="3364647"/>
          </a:xfrm>
          <a:prstGeom prst="rect">
            <a:avLst/>
          </a:prstGeom>
        </p:spPr>
        <p:txBody>
          <a:bodyPr wrap="square">
            <a:spAutoFit/>
          </a:bodyPr>
          <a:lstStyle/>
          <a:p>
            <a:endParaRPr lang="ru-RU" sz="1400" b="1" i="1" dirty="0" smtClean="0"/>
          </a:p>
          <a:p>
            <a:endParaRPr lang="ru-RU" sz="1400" b="1" i="1" dirty="0" smtClean="0"/>
          </a:p>
          <a:p>
            <a:pPr indent="180975"/>
            <a:r>
              <a:rPr lang="ru-RU" sz="1500" b="1" i="1" dirty="0" err="1" smtClean="0"/>
              <a:t>Двухтомнае</a:t>
            </a:r>
            <a:r>
              <a:rPr lang="ru-RU" sz="1500" b="1" i="1" dirty="0" smtClean="0"/>
              <a:t> </a:t>
            </a:r>
            <a:r>
              <a:rPr lang="ru-RU" sz="1500" b="1" i="1" dirty="0" err="1" smtClean="0"/>
              <a:t>выданне</a:t>
            </a:r>
            <a:r>
              <a:rPr lang="ru-RU" sz="1500" b="1" i="1" dirty="0" smtClean="0"/>
              <a:t> «</a:t>
            </a:r>
            <a:r>
              <a:rPr lang="ru-RU" sz="1500" b="1" i="1" dirty="0" err="1" smtClean="0"/>
              <a:t>Гісторыя</a:t>
            </a:r>
            <a:r>
              <a:rPr lang="ru-RU" sz="1500" b="1" i="1" dirty="0" smtClean="0"/>
              <a:t> </a:t>
            </a:r>
            <a:r>
              <a:rPr lang="ru-RU" sz="1500" b="1" i="1" dirty="0" err="1" smtClean="0"/>
              <a:t>беларускай</a:t>
            </a:r>
            <a:r>
              <a:rPr lang="ru-RU" sz="1500" b="1" i="1" dirty="0" smtClean="0"/>
              <a:t> </a:t>
            </a:r>
            <a:r>
              <a:rPr lang="ru-RU" sz="1500" b="1" i="1" dirty="0" err="1" smtClean="0"/>
              <a:t>кнігі</a:t>
            </a:r>
            <a:r>
              <a:rPr lang="ru-RU" sz="1500" b="1" i="1" dirty="0" smtClean="0"/>
              <a:t>» </a:t>
            </a:r>
            <a:r>
              <a:rPr lang="ru-RU" sz="1500" b="1" i="1" dirty="0" err="1" smtClean="0"/>
              <a:t>ахоплівае</a:t>
            </a:r>
            <a:r>
              <a:rPr lang="ru-RU" sz="1500" b="1" i="1" dirty="0" smtClean="0"/>
              <a:t> </a:t>
            </a:r>
            <a:r>
              <a:rPr lang="ru-RU" sz="1500" b="1" i="1" dirty="0" err="1" smtClean="0"/>
              <a:t>перыяд</a:t>
            </a:r>
            <a:r>
              <a:rPr lang="ru-RU" sz="1500" b="1" i="1" dirty="0" smtClean="0"/>
              <a:t> ад </a:t>
            </a:r>
            <a:r>
              <a:rPr lang="ru-RU" sz="1500" b="1" i="1" dirty="0" err="1" smtClean="0"/>
              <a:t>з'яўлення</a:t>
            </a:r>
            <a:r>
              <a:rPr lang="ru-RU" sz="1500" b="1" i="1" dirty="0" smtClean="0"/>
              <a:t> </a:t>
            </a:r>
            <a:r>
              <a:rPr lang="ru-RU" sz="1500" b="1" i="1" dirty="0" err="1" smtClean="0"/>
              <a:t>першых</a:t>
            </a:r>
            <a:r>
              <a:rPr lang="ru-RU" sz="1500" b="1" i="1" dirty="0" smtClean="0"/>
              <a:t> </a:t>
            </a:r>
            <a:r>
              <a:rPr lang="ru-RU" sz="1500" b="1" i="1" dirty="0" err="1" smtClean="0"/>
              <a:t>рукапісных</a:t>
            </a:r>
            <a:r>
              <a:rPr lang="ru-RU" sz="1500" b="1" i="1" dirty="0" smtClean="0"/>
              <a:t> </a:t>
            </a:r>
            <a:r>
              <a:rPr lang="ru-RU" sz="1500" b="1" i="1" dirty="0" err="1" smtClean="0"/>
              <a:t>кніг</a:t>
            </a:r>
            <a:r>
              <a:rPr lang="ru-RU" sz="1500" b="1" i="1" dirty="0" smtClean="0"/>
              <a:t> да </a:t>
            </a:r>
            <a:r>
              <a:rPr lang="ru-RU" sz="1500" b="1" i="1" dirty="0" err="1" smtClean="0"/>
              <a:t>канца</a:t>
            </a:r>
            <a:r>
              <a:rPr lang="ru-RU" sz="1500" b="1" i="1" dirty="0" smtClean="0"/>
              <a:t> </a:t>
            </a:r>
            <a:r>
              <a:rPr lang="en-US" sz="1500" b="1" i="1" dirty="0" smtClean="0"/>
              <a:t>XX </a:t>
            </a:r>
            <a:r>
              <a:rPr lang="ru-RU" sz="1500" b="1" i="1" dirty="0" err="1" smtClean="0"/>
              <a:t>стагоддзя</a:t>
            </a:r>
            <a:r>
              <a:rPr lang="ru-RU" sz="1500" b="1" i="1" dirty="0" smtClean="0"/>
              <a:t>. </a:t>
            </a:r>
            <a:r>
              <a:rPr lang="ru-RU" sz="1500" b="1" i="1" dirty="0" err="1" smtClean="0"/>
              <a:t>Першы</a:t>
            </a:r>
            <a:r>
              <a:rPr lang="ru-RU" sz="1500" b="1" i="1" dirty="0" smtClean="0"/>
              <a:t> том </a:t>
            </a:r>
            <a:r>
              <a:rPr lang="ru-RU" sz="1500" b="1" i="1" dirty="0" err="1" smtClean="0"/>
              <a:t>прысвечаны</a:t>
            </a:r>
            <a:r>
              <a:rPr lang="ru-RU" sz="1500" b="1" i="1" dirty="0" smtClean="0"/>
              <a:t> </a:t>
            </a:r>
            <a:r>
              <a:rPr lang="ru-RU" sz="1500" b="1" i="1" dirty="0" err="1" smtClean="0"/>
              <a:t>кніжнай</a:t>
            </a:r>
            <a:r>
              <a:rPr lang="ru-RU" sz="1500" b="1" i="1" dirty="0" smtClean="0"/>
              <a:t> культуры </a:t>
            </a:r>
            <a:r>
              <a:rPr lang="ru-RU" sz="1500" b="1" i="1" dirty="0" err="1" smtClean="0"/>
              <a:t>Вялікага</a:t>
            </a:r>
            <a:r>
              <a:rPr lang="ru-RU" sz="1500" b="1" i="1" dirty="0" smtClean="0"/>
              <a:t> </a:t>
            </a:r>
            <a:r>
              <a:rPr lang="ru-RU" sz="1500" b="1" i="1" dirty="0" err="1" smtClean="0"/>
              <a:t>Княства</a:t>
            </a:r>
            <a:r>
              <a:rPr lang="ru-RU" sz="1500" b="1" i="1" dirty="0" smtClean="0"/>
              <a:t> </a:t>
            </a:r>
            <a:r>
              <a:rPr lang="ru-RU" sz="1500" b="1" i="1" dirty="0" err="1" smtClean="0"/>
              <a:t>Літоўскага</a:t>
            </a:r>
            <a:r>
              <a:rPr lang="ru-RU" sz="1500" b="1" i="1" dirty="0" smtClean="0"/>
              <a:t> за </a:t>
            </a:r>
            <a:r>
              <a:rPr lang="ru-RU" sz="1500" b="1" i="1" dirty="0" err="1" smtClean="0"/>
              <a:t>ўвесь</a:t>
            </a:r>
            <a:r>
              <a:rPr lang="ru-RU" sz="1500" b="1" i="1" dirty="0" smtClean="0"/>
              <a:t> </a:t>
            </a:r>
            <a:r>
              <a:rPr lang="ru-RU" sz="1500" b="1" i="1" dirty="0" err="1" smtClean="0"/>
              <a:t>перыяд</a:t>
            </a:r>
            <a:r>
              <a:rPr lang="ru-RU" sz="1500" b="1" i="1" dirty="0" smtClean="0"/>
              <a:t> </a:t>
            </a:r>
            <a:r>
              <a:rPr lang="ru-RU" sz="1500" b="1" i="1" dirty="0" err="1" smtClean="0"/>
              <a:t>існавання</a:t>
            </a:r>
            <a:r>
              <a:rPr lang="ru-RU" sz="1500" b="1" i="1" dirty="0" smtClean="0"/>
              <a:t> </a:t>
            </a:r>
            <a:r>
              <a:rPr lang="ru-RU" sz="1500" b="1" i="1" dirty="0" err="1" smtClean="0"/>
              <a:t>гэтай</a:t>
            </a:r>
            <a:r>
              <a:rPr lang="ru-RU" sz="1500" b="1" i="1" dirty="0" smtClean="0"/>
              <a:t> </a:t>
            </a:r>
            <a:r>
              <a:rPr lang="ru-RU" sz="1500" b="1" i="1" dirty="0" err="1" smtClean="0"/>
              <a:t>дзяржавы</a:t>
            </a:r>
            <a:r>
              <a:rPr lang="ru-RU" sz="1500" b="1" i="1" dirty="0" smtClean="0"/>
              <a:t>. </a:t>
            </a:r>
            <a:r>
              <a:rPr lang="ru-RU" sz="1500" b="1" i="1" dirty="0" err="1" smtClean="0"/>
              <a:t>Шматлікія</a:t>
            </a:r>
            <a:r>
              <a:rPr lang="ru-RU" sz="1500" b="1" i="1" dirty="0" smtClean="0"/>
              <a:t> </a:t>
            </a:r>
            <a:r>
              <a:rPr lang="ru-RU" sz="1500" b="1" i="1" dirty="0" err="1" smtClean="0"/>
              <a:t>ілюстрацыі</a:t>
            </a:r>
            <a:r>
              <a:rPr lang="ru-RU" sz="1500" b="1" i="1" dirty="0" smtClean="0"/>
              <a:t> </a:t>
            </a:r>
            <a:r>
              <a:rPr lang="ru-RU" sz="1500" b="1" i="1" dirty="0" err="1" smtClean="0"/>
              <a:t>паказваюць</a:t>
            </a:r>
            <a:r>
              <a:rPr lang="ru-RU" sz="1500" b="1" i="1" dirty="0" smtClean="0"/>
              <a:t> </a:t>
            </a:r>
            <a:r>
              <a:rPr lang="ru-RU" sz="1500" b="1" i="1" dirty="0" err="1" smtClean="0"/>
              <a:t>эвалюцыю</a:t>
            </a:r>
            <a:r>
              <a:rPr lang="ru-RU" sz="1500" b="1" i="1" dirty="0" smtClean="0"/>
              <a:t> </a:t>
            </a:r>
            <a:r>
              <a:rPr lang="ru-RU" sz="1500" b="1" i="1" dirty="0" err="1" smtClean="0"/>
              <a:t>мастацкай</a:t>
            </a:r>
            <a:r>
              <a:rPr lang="ru-RU" sz="1500" b="1" i="1" dirty="0" smtClean="0"/>
              <a:t> </a:t>
            </a:r>
            <a:r>
              <a:rPr lang="ru-RU" sz="1500" b="1" i="1" dirty="0" err="1" smtClean="0"/>
              <a:t>аздобы</a:t>
            </a:r>
            <a:r>
              <a:rPr lang="ru-RU" sz="1500" b="1" i="1" dirty="0" smtClean="0"/>
              <a:t> </a:t>
            </a:r>
            <a:r>
              <a:rPr lang="ru-RU" sz="1500" b="1" i="1" dirty="0" err="1" smtClean="0"/>
              <a:t>беларускай</a:t>
            </a:r>
            <a:r>
              <a:rPr lang="ru-RU" sz="1500" b="1" i="1" dirty="0" smtClean="0"/>
              <a:t> </a:t>
            </a:r>
            <a:r>
              <a:rPr lang="ru-RU" sz="1500" b="1" i="1" dirty="0" err="1" smtClean="0"/>
              <a:t>кнігі</a:t>
            </a:r>
            <a:r>
              <a:rPr lang="ru-RU" sz="1500" b="1" i="1" dirty="0" smtClean="0"/>
              <a:t>. </a:t>
            </a:r>
            <a:r>
              <a:rPr lang="ru-RU" sz="1500" b="1" i="1" dirty="0" err="1" smtClean="0"/>
              <a:t>Кніга</a:t>
            </a:r>
            <a:r>
              <a:rPr lang="ru-RU" sz="1500" b="1" i="1" dirty="0" smtClean="0"/>
              <a:t> </a:t>
            </a:r>
            <a:r>
              <a:rPr lang="ru-RU" sz="1500" b="1" i="1" dirty="0" err="1" smtClean="0"/>
              <a:t>будзе</a:t>
            </a:r>
            <a:r>
              <a:rPr lang="ru-RU" sz="1500" b="1" i="1" dirty="0" smtClean="0"/>
              <a:t> </a:t>
            </a:r>
            <a:r>
              <a:rPr lang="ru-RU" sz="1500" b="1" i="1" dirty="0" err="1" smtClean="0"/>
              <a:t>карыснай</a:t>
            </a:r>
            <a:r>
              <a:rPr lang="ru-RU" sz="1500" b="1" i="1" dirty="0" smtClean="0"/>
              <a:t> для </a:t>
            </a:r>
            <a:r>
              <a:rPr lang="ru-RU" sz="1500" b="1" i="1" dirty="0" err="1" smtClean="0"/>
              <a:t>студэнтаў</a:t>
            </a:r>
            <a:r>
              <a:rPr lang="ru-RU" sz="1500" b="1" i="1" dirty="0" smtClean="0"/>
              <a:t> </a:t>
            </a:r>
            <a:r>
              <a:rPr lang="ru-RU" sz="1500" b="1" i="1" dirty="0" err="1" smtClean="0"/>
              <a:t>і</a:t>
            </a:r>
            <a:r>
              <a:rPr lang="ru-RU" sz="1500" b="1" i="1" dirty="0" smtClean="0"/>
              <a:t> </a:t>
            </a:r>
            <a:r>
              <a:rPr lang="ru-RU" sz="1500" b="1" i="1" dirty="0" err="1" smtClean="0"/>
              <a:t>выкладчыкаў</a:t>
            </a:r>
            <a:r>
              <a:rPr lang="ru-RU" sz="1500" b="1" i="1" dirty="0" smtClean="0"/>
              <a:t> ВНУ, </a:t>
            </a:r>
            <a:r>
              <a:rPr lang="ru-RU" sz="1500" b="1" i="1" dirty="0" err="1" smtClean="0"/>
              <a:t>гісторыкаў</a:t>
            </a:r>
            <a:r>
              <a:rPr lang="ru-RU" sz="1500" b="1" i="1" dirty="0" smtClean="0"/>
              <a:t> </a:t>
            </a:r>
            <a:r>
              <a:rPr lang="ru-RU" sz="1500" b="1" i="1" dirty="0" err="1" smtClean="0"/>
              <a:t>філолагаў</a:t>
            </a:r>
            <a:r>
              <a:rPr lang="ru-RU" sz="1500" b="1" i="1" dirty="0" smtClean="0"/>
              <a:t>, </a:t>
            </a:r>
            <a:r>
              <a:rPr lang="ru-RU" sz="1500" b="1" i="1" dirty="0" err="1" smtClean="0"/>
              <a:t>краязнаўцаў</a:t>
            </a:r>
            <a:r>
              <a:rPr lang="ru-RU" sz="1500" b="1" i="1" dirty="0" smtClean="0"/>
              <a:t>, </a:t>
            </a:r>
            <a:r>
              <a:rPr lang="ru-RU" sz="1500" b="1" i="1" dirty="0" err="1" smtClean="0"/>
              <a:t>усіх</a:t>
            </a:r>
            <a:r>
              <a:rPr lang="ru-RU" sz="1500" b="1" i="1" dirty="0" smtClean="0"/>
              <a:t>, </a:t>
            </a:r>
            <a:r>
              <a:rPr lang="ru-RU" sz="1500" b="1" i="1" dirty="0" err="1" smtClean="0"/>
              <a:t>хто</a:t>
            </a:r>
            <a:r>
              <a:rPr lang="ru-RU" sz="1500" b="1" i="1" dirty="0" smtClean="0"/>
              <a:t> </a:t>
            </a:r>
            <a:r>
              <a:rPr lang="ru-RU" sz="1500" b="1" i="1" dirty="0" err="1" smtClean="0"/>
              <a:t>цікавіцца</a:t>
            </a:r>
            <a:r>
              <a:rPr lang="ru-RU" sz="1500" b="1" i="1" dirty="0" smtClean="0"/>
              <a:t> </a:t>
            </a:r>
            <a:r>
              <a:rPr lang="ru-RU" sz="1500" b="1" i="1" dirty="0" err="1" smtClean="0"/>
              <a:t>пытаннямі</a:t>
            </a:r>
            <a:r>
              <a:rPr lang="ru-RU" sz="1500" b="1" i="1" dirty="0" smtClean="0"/>
              <a:t> </a:t>
            </a:r>
            <a:r>
              <a:rPr lang="ru-RU" sz="1500" b="1" i="1" dirty="0" err="1" smtClean="0"/>
              <a:t>гісторыі</a:t>
            </a:r>
            <a:r>
              <a:rPr lang="ru-RU" sz="1500" b="1" i="1" dirty="0" smtClean="0"/>
              <a:t> </a:t>
            </a:r>
            <a:r>
              <a:rPr lang="ru-RU" sz="1500" b="1" i="1" dirty="0" err="1" smtClean="0"/>
              <a:t>беларускай</a:t>
            </a:r>
            <a:r>
              <a:rPr lang="ru-RU" sz="1500" b="1" i="1" dirty="0" smtClean="0"/>
              <a:t> культуры.</a:t>
            </a:r>
            <a:endParaRPr lang="ru-RU" sz="15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500562" y="828430"/>
            <a:ext cx="442915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83.3(4Беи)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Г155</a:t>
            </a:r>
            <a:b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Галенчанка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Георгій</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Якаулевіч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Францыск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Скарына</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беларускі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ўсходнеславянскі</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першадрукар</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[Текст] / Г. Я.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Галенчанка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Навука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тэхніка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1993. - 280 с.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іл</a:t>
            </a:r>
            <a:r>
              <a:rPr lang="ru-RU" sz="1400" b="1" dirty="0" smtClean="0">
                <a:latin typeface="Arial" pitchFamily="34" charset="0"/>
                <a:ea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7409" name="Picture 1" descr="P:\Библиотека\Челпан\Кніжная спадчына Беларусі\1110021.jpg"/>
          <p:cNvPicPr>
            <a:picLocks noChangeAspect="1" noChangeArrowheads="1"/>
          </p:cNvPicPr>
          <p:nvPr/>
        </p:nvPicPr>
        <p:blipFill>
          <a:blip r:embed="rId3" cstate="print"/>
          <a:srcRect/>
          <a:stretch>
            <a:fillRect/>
          </a:stretch>
        </p:blipFill>
        <p:spPr bwMode="auto">
          <a:xfrm>
            <a:off x="1357290" y="1142984"/>
            <a:ext cx="2928958" cy="4000528"/>
          </a:xfrm>
          <a:prstGeom prst="rect">
            <a:avLst/>
          </a:prstGeom>
          <a:ln>
            <a:noFill/>
          </a:ln>
          <a:effectLst>
            <a:outerShdw blurRad="292100" dist="139700" dir="2700000" algn="tl" rotWithShape="0">
              <a:srgbClr val="333333">
                <a:alpha val="65000"/>
              </a:srgbClr>
            </a:outerShdw>
          </a:effectLst>
        </p:spPr>
      </p:pic>
      <p:sp>
        <p:nvSpPr>
          <p:cNvPr id="17410" name="Rectangle 2"/>
          <p:cNvSpPr>
            <a:spLocks noChangeArrowheads="1"/>
          </p:cNvSpPr>
          <p:nvPr/>
        </p:nvSpPr>
        <p:spPr bwMode="auto">
          <a:xfrm rot="10800000" flipV="1">
            <a:off x="4500562" y="2550424"/>
            <a:ext cx="4214842"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5900" algn="l" defTabSz="914400" rtl="0" eaLnBrk="1" fontAlgn="base" latinLnBrk="0" hangingPunct="1">
              <a:lnSpc>
                <a:spcPct val="100000"/>
              </a:lnSpc>
              <a:spcBef>
                <a:spcPct val="0"/>
              </a:spcBef>
              <a:spcAft>
                <a:spcPct val="0"/>
              </a:spcAft>
              <a:buClrTx/>
              <a:buSzTx/>
              <a:buFontTx/>
              <a:buNone/>
              <a:tabLst/>
            </a:pP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Уяўляе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комплекснае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даследаванне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прысвечанае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кнігавыдавецкай</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дзейнасці</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Скарыны</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На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багатым</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фактычным</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матэрыяле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асвятляюцца</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ўмовы</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ўзнікнення</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беларускага</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кнігадрукавання</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Падрабязна</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апісана</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біяграфія</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Скарыны</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характарызуюцца</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яго</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выданні</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іх</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роля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ў</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грамадска-палітычным</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і</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культурным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жыцці</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уплыў</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які</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яны</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аказвалі</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на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кніжнае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пісьменства</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беларускае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і</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ўсходнеславянскае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кнігадрукаванне</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ru-RU" sz="1500" b="1" i="1" u="none" strike="noStrike" cap="none" normalizeH="0" baseline="0" dirty="0" smtClean="0">
              <a:ln>
                <a:noFill/>
              </a:ln>
              <a:solidFill>
                <a:schemeClr val="tx1"/>
              </a:solidFill>
              <a:effectLst/>
              <a:latin typeface="+mj-lt"/>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Прызначана</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для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навуковых</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работнікаў</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гісторыкаў</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студэнтаў</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усіх</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хто</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цікавіцца</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гісторыяй</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духоўнай</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 культуры </a:t>
            </a:r>
            <a:r>
              <a:rPr kumimoji="0" lang="ru-RU" sz="1500" b="1" i="1" u="none" strike="noStrike" cap="none" normalizeH="0" baseline="0" dirty="0" err="1" smtClean="0">
                <a:ln>
                  <a:noFill/>
                </a:ln>
                <a:solidFill>
                  <a:schemeClr val="tx1"/>
                </a:solidFill>
                <a:effectLst/>
                <a:latin typeface="+mj-lt"/>
                <a:ea typeface="Times New Roman" pitchFamily="18" charset="0"/>
                <a:cs typeface="Times New Roman" pitchFamily="18" charset="0"/>
              </a:rPr>
              <a:t>Беларусі</a:t>
            </a:r>
            <a:r>
              <a:rPr kumimoji="0" lang="ru-RU" sz="1500" b="1" i="1"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ru-RU" sz="1500" b="1" i="1"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857752" y="571480"/>
            <a:ext cx="400052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76.11(4Беи)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К518</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Клышка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Анатоль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Канстанцінавіч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Францыск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Скарына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альбо</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Як да нас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прыйшла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кніга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[Текст] / Анатоль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Клышка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А.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Жыгоцкая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Полымя, 1995. - 96 с.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іл</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p:txBody>
      </p:sp>
      <p:pic>
        <p:nvPicPr>
          <p:cNvPr id="16385" name="Picture 1" descr="P:\Библиотека\Челпан\Кніжная спадчына Беларусі\Есть на сайте уже\8.jpg"/>
          <p:cNvPicPr>
            <a:picLocks noChangeAspect="1" noChangeArrowheads="1"/>
          </p:cNvPicPr>
          <p:nvPr/>
        </p:nvPicPr>
        <p:blipFill>
          <a:blip r:embed="rId3"/>
          <a:srcRect/>
          <a:stretch>
            <a:fillRect/>
          </a:stretch>
        </p:blipFill>
        <p:spPr bwMode="auto">
          <a:xfrm>
            <a:off x="1357290" y="1142984"/>
            <a:ext cx="3286148" cy="400052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4857752" y="1785926"/>
            <a:ext cx="3929090" cy="4093428"/>
          </a:xfrm>
          <a:prstGeom prst="rect">
            <a:avLst/>
          </a:prstGeom>
        </p:spPr>
        <p:txBody>
          <a:bodyPr wrap="square">
            <a:spAutoFit/>
          </a:bodyPr>
          <a:lstStyle/>
          <a:p>
            <a:endParaRPr lang="ru-RU" dirty="0" smtClean="0"/>
          </a:p>
          <a:p>
            <a:endParaRPr lang="ru-RU" dirty="0" smtClean="0"/>
          </a:p>
          <a:p>
            <a:pPr indent="180975"/>
            <a:r>
              <a:rPr lang="ru-RU" sz="1600" b="1" i="1" dirty="0" smtClean="0"/>
              <a:t>У </a:t>
            </a:r>
            <a:r>
              <a:rPr lang="ru-RU" sz="1600" b="1" i="1" dirty="0" err="1" smtClean="0"/>
              <a:t>далёкай</a:t>
            </a:r>
            <a:r>
              <a:rPr lang="ru-RU" sz="1600" b="1" i="1" dirty="0" smtClean="0"/>
              <a:t> </a:t>
            </a:r>
            <a:r>
              <a:rPr lang="ru-RU" sz="1600" b="1" i="1" dirty="0" err="1" smtClean="0"/>
              <a:t>Італіі</a:t>
            </a:r>
            <a:r>
              <a:rPr lang="ru-RU" sz="1600" b="1" i="1" dirty="0" smtClean="0"/>
              <a:t>, </a:t>
            </a:r>
            <a:r>
              <a:rPr lang="ru-RU" sz="1600" b="1" i="1" dirty="0" err="1" smtClean="0"/>
              <a:t>у</a:t>
            </a:r>
            <a:r>
              <a:rPr lang="ru-RU" sz="1600" b="1" i="1" dirty="0" smtClean="0"/>
              <a:t> </a:t>
            </a:r>
            <a:r>
              <a:rPr lang="ru-RU" sz="1600" b="1" i="1" dirty="0" err="1" smtClean="0"/>
              <a:t>адным</a:t>
            </a:r>
            <a:r>
              <a:rPr lang="ru-RU" sz="1600" b="1" i="1" dirty="0" smtClean="0"/>
              <a:t> </a:t>
            </a:r>
            <a:r>
              <a:rPr lang="ru-RU" sz="1600" b="1" i="1" dirty="0" err="1" smtClean="0"/>
              <a:t>з</a:t>
            </a:r>
            <a:r>
              <a:rPr lang="ru-RU" sz="1600" b="1" i="1" dirty="0" smtClean="0"/>
              <a:t> </a:t>
            </a:r>
            <a:r>
              <a:rPr lang="ru-RU" sz="1600" b="1" i="1" dirty="0" err="1" smtClean="0"/>
              <a:t>найстарэйшых</a:t>
            </a:r>
            <a:r>
              <a:rPr lang="ru-RU" sz="1600" b="1" i="1" dirty="0" smtClean="0"/>
              <a:t> </a:t>
            </a:r>
            <a:r>
              <a:rPr lang="ru-RU" sz="1600" b="1" i="1" dirty="0" err="1" smtClean="0"/>
              <a:t>у</a:t>
            </a:r>
            <a:r>
              <a:rPr lang="ru-RU" sz="1600" b="1" i="1" dirty="0" smtClean="0"/>
              <a:t> </a:t>
            </a:r>
            <a:r>
              <a:rPr lang="ru-RU" sz="1600" b="1" i="1" dirty="0" err="1" smtClean="0"/>
              <a:t>свеце</a:t>
            </a:r>
            <a:r>
              <a:rPr lang="ru-RU" sz="1600" b="1" i="1" dirty="0" smtClean="0"/>
              <a:t> </a:t>
            </a:r>
            <a:r>
              <a:rPr lang="ru-RU" sz="1600" b="1" i="1" dirty="0" err="1" smtClean="0"/>
              <a:t>Падуанскім</a:t>
            </a:r>
            <a:r>
              <a:rPr lang="ru-RU" sz="1600" b="1" i="1" dirty="0" smtClean="0"/>
              <a:t> </a:t>
            </a:r>
            <a:r>
              <a:rPr lang="ru-RU" sz="1600" b="1" i="1" dirty="0" err="1" smtClean="0"/>
              <a:t>універсітэце</a:t>
            </a:r>
            <a:r>
              <a:rPr lang="ru-RU" sz="1600" b="1" i="1" dirty="0" smtClean="0"/>
              <a:t> </a:t>
            </a:r>
            <a:r>
              <a:rPr lang="ru-RU" sz="1600" b="1" i="1" dirty="0" err="1" smtClean="0"/>
              <a:t>ёсць</a:t>
            </a:r>
            <a:r>
              <a:rPr lang="ru-RU" sz="1600" b="1" i="1" dirty="0" smtClean="0"/>
              <a:t> </a:t>
            </a:r>
            <a:r>
              <a:rPr lang="ru-RU" sz="1600" b="1" i="1" dirty="0" err="1" smtClean="0"/>
              <a:t>знакамітая</a:t>
            </a:r>
            <a:r>
              <a:rPr lang="ru-RU" sz="1600" b="1" i="1" dirty="0" smtClean="0"/>
              <a:t> "Зала </a:t>
            </a:r>
            <a:r>
              <a:rPr lang="ru-RU" sz="1600" b="1" i="1" dirty="0" err="1" smtClean="0"/>
              <a:t>сарака</a:t>
            </a:r>
            <a:r>
              <a:rPr lang="ru-RU" sz="1600" b="1" i="1" dirty="0" smtClean="0"/>
              <a:t>", </a:t>
            </a:r>
            <a:r>
              <a:rPr lang="ru-RU" sz="1600" b="1" i="1" dirty="0" err="1" smtClean="0"/>
              <a:t>дзе</a:t>
            </a:r>
            <a:r>
              <a:rPr lang="ru-RU" sz="1600" b="1" i="1" dirty="0" smtClean="0"/>
              <a:t> </a:t>
            </a:r>
            <a:r>
              <a:rPr lang="ru-RU" sz="1600" b="1" i="1" dirty="0" err="1" smtClean="0"/>
              <a:t>вісяць</a:t>
            </a:r>
            <a:r>
              <a:rPr lang="ru-RU" sz="1600" b="1" i="1" dirty="0" smtClean="0"/>
              <a:t> </a:t>
            </a:r>
            <a:r>
              <a:rPr lang="ru-RU" sz="1600" b="1" i="1" dirty="0" err="1" smtClean="0"/>
              <a:t>партрэты</a:t>
            </a:r>
            <a:r>
              <a:rPr lang="ru-RU" sz="1600" b="1" i="1" dirty="0" smtClean="0"/>
              <a:t> </a:t>
            </a:r>
            <a:r>
              <a:rPr lang="ru-RU" sz="1600" b="1" i="1" dirty="0" err="1" smtClean="0"/>
              <a:t>слаўных</a:t>
            </a:r>
            <a:r>
              <a:rPr lang="ru-RU" sz="1600" b="1" i="1" dirty="0" smtClean="0"/>
              <a:t> </a:t>
            </a:r>
            <a:r>
              <a:rPr lang="ru-RU" sz="1600" b="1" i="1" dirty="0" err="1" smtClean="0"/>
              <a:t>з</a:t>
            </a:r>
            <a:r>
              <a:rPr lang="ru-RU" sz="1600" b="1" i="1" dirty="0" smtClean="0"/>
              <a:t> </a:t>
            </a:r>
            <a:r>
              <a:rPr lang="ru-RU" sz="1600" b="1" i="1" dirty="0" err="1" smtClean="0"/>
              <a:t>найслаўнейшых</a:t>
            </a:r>
            <a:r>
              <a:rPr lang="ru-RU" sz="1600" b="1" i="1" dirty="0" smtClean="0"/>
              <a:t>, </a:t>
            </a:r>
            <a:r>
              <a:rPr lang="ru-RU" sz="1600" b="1" i="1" dirty="0" err="1" smtClean="0"/>
              <a:t>хто</a:t>
            </a:r>
            <a:r>
              <a:rPr lang="ru-RU" sz="1600" b="1" i="1" dirty="0" smtClean="0"/>
              <a:t> </a:t>
            </a:r>
            <a:r>
              <a:rPr lang="ru-RU" sz="1600" b="1" i="1" dirty="0" err="1" smtClean="0"/>
              <a:t>вучыўся</a:t>
            </a:r>
            <a:r>
              <a:rPr lang="ru-RU" sz="1600" b="1" i="1" dirty="0" smtClean="0"/>
              <a:t> </a:t>
            </a:r>
            <a:r>
              <a:rPr lang="ru-RU" sz="1600" b="1" i="1" dirty="0" err="1" smtClean="0"/>
              <a:t>альбо</a:t>
            </a:r>
            <a:r>
              <a:rPr lang="ru-RU" sz="1600" b="1" i="1" dirty="0" smtClean="0"/>
              <a:t> </a:t>
            </a:r>
            <a:r>
              <a:rPr lang="ru-RU" sz="1600" b="1" i="1" dirty="0" err="1" smtClean="0"/>
              <a:t>вучыў</a:t>
            </a:r>
            <a:r>
              <a:rPr lang="ru-RU" sz="1600" b="1" i="1" dirty="0" smtClean="0"/>
              <a:t> тут. </a:t>
            </a:r>
            <a:r>
              <a:rPr lang="ru-RU" sz="1600" b="1" i="1" dirty="0" err="1" smtClean="0"/>
              <a:t>Сярод</a:t>
            </a:r>
            <a:r>
              <a:rPr lang="ru-RU" sz="1600" b="1" i="1" dirty="0" smtClean="0"/>
              <a:t> </a:t>
            </a:r>
            <a:r>
              <a:rPr lang="ru-RU" sz="1600" b="1" i="1" dirty="0" err="1" smtClean="0"/>
              <a:t>іх</a:t>
            </a:r>
            <a:r>
              <a:rPr lang="ru-RU" sz="1600" b="1" i="1" dirty="0" smtClean="0"/>
              <a:t> </a:t>
            </a:r>
            <a:r>
              <a:rPr lang="ru-RU" sz="1600" b="1" i="1" dirty="0" err="1" smtClean="0"/>
              <a:t>другі</a:t>
            </a:r>
            <a:r>
              <a:rPr lang="ru-RU" sz="1600" b="1" i="1" dirty="0" smtClean="0"/>
              <a:t> ад </a:t>
            </a:r>
            <a:r>
              <a:rPr lang="ru-RU" sz="1600" b="1" i="1" dirty="0" err="1" smtClean="0"/>
              <a:t>покуці</a:t>
            </a:r>
            <a:r>
              <a:rPr lang="ru-RU" sz="1600" b="1" i="1" dirty="0" smtClean="0"/>
              <a:t>, каля </a:t>
            </a:r>
            <a:r>
              <a:rPr lang="ru-RU" sz="1600" b="1" i="1" dirty="0" err="1" smtClean="0"/>
              <a:t>трыбункі-кафедры</a:t>
            </a:r>
            <a:r>
              <a:rPr lang="ru-RU" sz="1600" b="1" i="1" dirty="0" smtClean="0"/>
              <a:t> </a:t>
            </a:r>
            <a:r>
              <a:rPr lang="ru-RU" sz="1600" b="1" i="1" dirty="0" err="1" smtClean="0"/>
              <a:t>Галілея</a:t>
            </a:r>
            <a:r>
              <a:rPr lang="ru-RU" sz="1600" b="1" i="1" dirty="0" smtClean="0"/>
              <a:t> — </a:t>
            </a:r>
            <a:r>
              <a:rPr lang="ru-RU" sz="1600" b="1" i="1" dirty="0" err="1" smtClean="0"/>
              <a:t>Францішак</a:t>
            </a:r>
            <a:r>
              <a:rPr lang="ru-RU" sz="1600" b="1" i="1" dirty="0" smtClean="0"/>
              <a:t> </a:t>
            </a:r>
            <a:r>
              <a:rPr lang="ru-RU" sz="1600" b="1" i="1" dirty="0" err="1" smtClean="0"/>
              <a:t>Скарына</a:t>
            </a:r>
            <a:r>
              <a:rPr lang="ru-RU" sz="1600" b="1" i="1" dirty="0" smtClean="0"/>
              <a:t>. У </a:t>
            </a:r>
            <a:r>
              <a:rPr lang="ru-RU" sz="1600" b="1" i="1" dirty="0" err="1" smtClean="0"/>
              <a:t>кніжцы</a:t>
            </a:r>
            <a:r>
              <a:rPr lang="ru-RU" sz="1600" b="1" i="1" dirty="0" smtClean="0"/>
              <a:t> </a:t>
            </a:r>
            <a:r>
              <a:rPr lang="ru-RU" sz="1600" b="1" i="1" dirty="0" err="1" smtClean="0"/>
              <a:t>расказваецца</a:t>
            </a:r>
            <a:r>
              <a:rPr lang="ru-RU" sz="1600" b="1" i="1" dirty="0" smtClean="0"/>
              <a:t> </a:t>
            </a:r>
            <a:r>
              <a:rPr lang="ru-RU" sz="1600" b="1" i="1" dirty="0" err="1" smtClean="0"/>
              <a:t>аб</a:t>
            </a:r>
            <a:r>
              <a:rPr lang="ru-RU" sz="1600" b="1" i="1" dirty="0" smtClean="0"/>
              <a:t> </a:t>
            </a:r>
            <a:r>
              <a:rPr lang="ru-RU" sz="1600" b="1" i="1" dirty="0" err="1" smtClean="0"/>
              <a:t>жыцці</a:t>
            </a:r>
            <a:r>
              <a:rPr lang="ru-RU" sz="1600" b="1" i="1" dirty="0" smtClean="0"/>
              <a:t> </a:t>
            </a:r>
            <a:r>
              <a:rPr lang="ru-RU" sz="1600" b="1" i="1" dirty="0" err="1" smtClean="0"/>
              <a:t>нашага</a:t>
            </a:r>
            <a:r>
              <a:rPr lang="ru-RU" sz="1600" b="1" i="1" dirty="0" smtClean="0"/>
              <a:t> </a:t>
            </a:r>
            <a:r>
              <a:rPr lang="ru-RU" sz="1600" b="1" i="1" dirty="0" err="1" smtClean="0"/>
              <a:t>выдатнага</a:t>
            </a:r>
            <a:r>
              <a:rPr lang="ru-RU" sz="1600" b="1" i="1" dirty="0" smtClean="0"/>
              <a:t> земляка, </a:t>
            </a:r>
            <a:r>
              <a:rPr lang="ru-RU" sz="1600" b="1" i="1" dirty="0" err="1" smtClean="0"/>
              <a:t>першадрукара</a:t>
            </a:r>
            <a:r>
              <a:rPr lang="ru-RU" sz="1600" b="1" i="1" dirty="0" smtClean="0"/>
              <a:t> </a:t>
            </a:r>
            <a:r>
              <a:rPr lang="ru-RU" sz="1600" b="1" i="1" dirty="0" err="1" smtClean="0"/>
              <a:t>ўсходняга</a:t>
            </a:r>
            <a:r>
              <a:rPr lang="ru-RU" sz="1600" b="1" i="1" dirty="0" smtClean="0"/>
              <a:t> славянства. </a:t>
            </a:r>
            <a:r>
              <a:rPr lang="ru-RU" sz="1600" b="1" i="1" dirty="0" err="1" smtClean="0"/>
              <a:t>Чытач</a:t>
            </a:r>
            <a:r>
              <a:rPr lang="ru-RU" sz="1600" b="1" i="1" dirty="0" smtClean="0"/>
              <a:t> </a:t>
            </a:r>
            <a:r>
              <a:rPr lang="ru-RU" sz="1600" b="1" i="1" dirty="0" err="1" smtClean="0"/>
              <a:t>даведаецца</a:t>
            </a:r>
            <a:r>
              <a:rPr lang="ru-RU" sz="1600" b="1" i="1" dirty="0" smtClean="0"/>
              <a:t> </a:t>
            </a:r>
            <a:r>
              <a:rPr lang="ru-RU" sz="1600" b="1" i="1" dirty="0" err="1" smtClean="0"/>
              <a:t>таксама</a:t>
            </a:r>
            <a:r>
              <a:rPr lang="ru-RU" sz="1600" b="1" i="1" dirty="0" smtClean="0"/>
              <a:t>, на </a:t>
            </a:r>
            <a:r>
              <a:rPr lang="ru-RU" sz="1600" b="1" i="1" dirty="0" err="1" smtClean="0"/>
              <a:t>чым</a:t>
            </a:r>
            <a:r>
              <a:rPr lang="ru-RU" sz="1600" b="1" i="1" dirty="0" smtClean="0"/>
              <a:t> </a:t>
            </a:r>
            <a:r>
              <a:rPr lang="ru-RU" sz="1600" b="1" i="1" dirty="0" err="1" smtClean="0"/>
              <a:t>пісалі</a:t>
            </a:r>
            <a:r>
              <a:rPr lang="ru-RU" sz="1600" b="1" i="1" dirty="0" smtClean="0"/>
              <a:t> </a:t>
            </a:r>
            <a:r>
              <a:rPr lang="ru-RU" sz="1600" b="1" i="1" dirty="0" err="1" smtClean="0"/>
              <a:t>нашы</a:t>
            </a:r>
            <a:r>
              <a:rPr lang="ru-RU" sz="1600" b="1" i="1" dirty="0" smtClean="0"/>
              <a:t> </a:t>
            </a:r>
            <a:r>
              <a:rPr lang="ru-RU" sz="1600" b="1" i="1" dirty="0" err="1" smtClean="0"/>
              <a:t>продкі</a:t>
            </a:r>
            <a:r>
              <a:rPr lang="ru-RU" sz="1600" b="1" i="1" dirty="0" smtClean="0"/>
              <a:t>, як </a:t>
            </a:r>
            <a:r>
              <a:rPr lang="ru-RU" sz="1600" b="1" i="1" dirty="0" err="1" smtClean="0"/>
              <a:t>ствараліся</a:t>
            </a:r>
            <a:r>
              <a:rPr lang="ru-RU" sz="1600" b="1" i="1" dirty="0" smtClean="0"/>
              <a:t> </a:t>
            </a:r>
            <a:r>
              <a:rPr lang="ru-RU" sz="1600" b="1" i="1" dirty="0" err="1" smtClean="0"/>
              <a:t>кнігі</a:t>
            </a:r>
            <a:r>
              <a:rPr lang="ru-RU" sz="1600" b="1" i="1" dirty="0" smtClean="0"/>
              <a:t> </a:t>
            </a:r>
            <a:r>
              <a:rPr lang="ru-RU" sz="1600" b="1" i="1" dirty="0" err="1" smtClean="0"/>
              <a:t>ў</a:t>
            </a:r>
            <a:r>
              <a:rPr lang="ru-RU" sz="1600" b="1" i="1" dirty="0" smtClean="0"/>
              <a:t> </a:t>
            </a:r>
            <a:r>
              <a:rPr lang="ru-RU" sz="1600" b="1" i="1" dirty="0" err="1" smtClean="0"/>
              <a:t>сярэднявеччы</a:t>
            </a:r>
            <a:r>
              <a:rPr lang="ru-RU" sz="1600" b="1" i="1" dirty="0" smtClean="0"/>
              <a:t>, </a:t>
            </a:r>
            <a:r>
              <a:rPr lang="ru-RU" sz="1600" b="1" i="1" dirty="0" err="1" smtClean="0"/>
              <a:t>як</a:t>
            </a:r>
            <a:r>
              <a:rPr lang="ru-RU" sz="1600" b="1" i="1" dirty="0" smtClean="0"/>
              <a:t> было </a:t>
            </a:r>
            <a:r>
              <a:rPr lang="ru-RU" sz="1600" b="1" i="1" dirty="0" err="1" smtClean="0"/>
              <a:t>вынайдзена</a:t>
            </a:r>
            <a:r>
              <a:rPr lang="ru-RU" sz="1600" b="1" i="1" dirty="0" smtClean="0"/>
              <a:t> </a:t>
            </a:r>
            <a:r>
              <a:rPr lang="ru-RU" sz="1600" b="1" i="1" dirty="0" err="1" smtClean="0"/>
              <a:t>кнігадрукаванне</a:t>
            </a:r>
            <a:r>
              <a:rPr lang="ru-RU" sz="1600" b="1" i="1"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rot="10800000" flipV="1">
            <a:off x="4500562" y="608752"/>
            <a:ext cx="428628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83.3(4Беи)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Л128</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Лабынцаў</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Юрый</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Андрэевiч</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Пачатае</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Скарынам</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[Текст]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беларуская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друкаваная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лiтаратура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эпохi</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Рэнесансу</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Юрый</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Лабынцаў</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[пер.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з</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рускамоўн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арыг</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С.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Шупы</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Мінск</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Мастац</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літ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1990. - 333 с. :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іл</a:t>
            </a:r>
            <a:r>
              <a:rPr lang="ru-RU" sz="1400" b="1" dirty="0" smtClean="0">
                <a:latin typeface="Arial" pitchFamily="34" charset="0"/>
                <a:ea typeface="Times New Roman" pitchFamily="18" charset="0"/>
              </a:rPr>
              <a:t>.</a:t>
            </a:r>
            <a:endParaRPr kumimoji="0" lang="ru-RU" sz="1400" b="1" i="0" u="none" strike="noStrike" cap="none" normalizeH="0" baseline="0" dirty="0" smtClean="0">
              <a:ln>
                <a:noFill/>
              </a:ln>
              <a:solidFill>
                <a:schemeClr val="tx1"/>
              </a:solidFill>
              <a:effectLst/>
              <a:latin typeface="Arial" pitchFamily="34" charset="0"/>
            </a:endParaRPr>
          </a:p>
        </p:txBody>
      </p:sp>
      <p:pic>
        <p:nvPicPr>
          <p:cNvPr id="15361" name="Picture 1" descr="P:\Библиотека\Челпан\Кніжная спадчына Беларусі\Есть на сайте уже\1.jpg"/>
          <p:cNvPicPr>
            <a:picLocks noChangeAspect="1" noChangeArrowheads="1"/>
          </p:cNvPicPr>
          <p:nvPr/>
        </p:nvPicPr>
        <p:blipFill>
          <a:blip r:embed="rId3"/>
          <a:srcRect/>
          <a:stretch>
            <a:fillRect/>
          </a:stretch>
        </p:blipFill>
        <p:spPr bwMode="auto">
          <a:xfrm>
            <a:off x="1357290" y="1142984"/>
            <a:ext cx="2857520" cy="4000528"/>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4429124" y="2285992"/>
            <a:ext cx="4286280" cy="3785652"/>
          </a:xfrm>
          <a:prstGeom prst="rect">
            <a:avLst/>
          </a:prstGeom>
        </p:spPr>
        <p:txBody>
          <a:bodyPr wrap="square">
            <a:spAutoFit/>
          </a:bodyPr>
          <a:lstStyle/>
          <a:p>
            <a:pPr indent="180975"/>
            <a:r>
              <a:rPr lang="ru-RU" sz="1600" b="1" i="1" dirty="0" smtClean="0"/>
              <a:t>В книге впервые подробно рассказывается о белорусской печатной литературе эпохи Ренессанса, основоположником которой был известный гуманист, писатель и просветитель Ф. Скорина. </a:t>
            </a:r>
          </a:p>
          <a:p>
            <a:pPr indent="180975"/>
            <a:r>
              <a:rPr lang="ru-RU" sz="1600" b="1" i="1" dirty="0" smtClean="0"/>
              <a:t>Автор повествует о многих малоизвестных и совершенно неизвестных белорусских литераторах </a:t>
            </a:r>
            <a:r>
              <a:rPr lang="ru-RU" sz="1600" b="1" i="1" dirty="0" err="1" smtClean="0"/>
              <a:t>скорининского</a:t>
            </a:r>
            <a:r>
              <a:rPr lang="ru-RU" sz="1600" b="1" i="1" dirty="0" smtClean="0"/>
              <a:t> века, убедительно показывает ведущую роль белорусской печатной литературы XVI в. среди литератур ряда европейских стран. Большое внимание уделено проблемам международного литературного общения, прежде всего </a:t>
            </a:r>
            <a:r>
              <a:rPr lang="ru-RU" sz="1600" b="1" i="1" dirty="0" err="1" smtClean="0"/>
              <a:t>межславянского</a:t>
            </a:r>
            <a:r>
              <a:rPr lang="ru-RU" sz="1600" b="1" i="1" dirty="0" smtClean="0"/>
              <a:t>.</a:t>
            </a:r>
            <a:endParaRPr lang="ru-RU" sz="1600" b="1"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1030</TotalTime>
  <Words>1214</Words>
  <Application>Microsoft Office PowerPoint</Application>
  <PresentationFormat>Экран (4:3)</PresentationFormat>
  <Paragraphs>83</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Обычная</vt:lpstr>
      <vt:lpstr>Да  500-годдзя  </vt:lpstr>
      <vt:lpstr> Кніжная   спадчына     Беларусі</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libr</dc:creator>
  <cp:lastModifiedBy>libr</cp:lastModifiedBy>
  <cp:revision>236</cp:revision>
  <dcterms:created xsi:type="dcterms:W3CDTF">2016-04-08T13:40:45Z</dcterms:created>
  <dcterms:modified xsi:type="dcterms:W3CDTF">2016-04-14T11:15:44Z</dcterms:modified>
</cp:coreProperties>
</file>