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325" r:id="rId2"/>
    <p:sldId id="322" r:id="rId3"/>
    <p:sldId id="323" r:id="rId4"/>
    <p:sldId id="328" r:id="rId5"/>
    <p:sldId id="310" r:id="rId6"/>
    <p:sldId id="321" r:id="rId7"/>
    <p:sldId id="320" r:id="rId8"/>
    <p:sldId id="267" r:id="rId9"/>
    <p:sldId id="259" r:id="rId10"/>
    <p:sldId id="327" r:id="rId11"/>
    <p:sldId id="324" r:id="rId12"/>
    <p:sldId id="261" r:id="rId13"/>
    <p:sldId id="291" r:id="rId14"/>
    <p:sldId id="272" r:id="rId15"/>
    <p:sldId id="279" r:id="rId16"/>
    <p:sldId id="285" r:id="rId17"/>
    <p:sldId id="319" r:id="rId18"/>
    <p:sldId id="271" r:id="rId19"/>
    <p:sldId id="316" r:id="rId20"/>
    <p:sldId id="329" r:id="rId21"/>
    <p:sldId id="330" r:id="rId22"/>
    <p:sldId id="313" r:id="rId23"/>
    <p:sldId id="275" r:id="rId24"/>
    <p:sldId id="303" r:id="rId25"/>
    <p:sldId id="304" r:id="rId26"/>
    <p:sldId id="284" r:id="rId27"/>
    <p:sldId id="282" r:id="rId28"/>
    <p:sldId id="308" r:id="rId29"/>
    <p:sldId id="309" r:id="rId30"/>
    <p:sldId id="274" r:id="rId31"/>
    <p:sldId id="306" r:id="rId32"/>
    <p:sldId id="292" r:id="rId33"/>
    <p:sldId id="307" r:id="rId34"/>
    <p:sldId id="293" r:id="rId35"/>
    <p:sldId id="262" r:id="rId36"/>
    <p:sldId id="273" r:id="rId37"/>
    <p:sldId id="260" r:id="rId38"/>
    <p:sldId id="295" r:id="rId39"/>
    <p:sldId id="294" r:id="rId40"/>
    <p:sldId id="296" r:id="rId41"/>
    <p:sldId id="297" r:id="rId42"/>
    <p:sldId id="299" r:id="rId43"/>
    <p:sldId id="298" r:id="rId44"/>
    <p:sldId id="301" r:id="rId45"/>
    <p:sldId id="300" r:id="rId4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250" autoAdjust="0"/>
    <p:restoredTop sz="86470" autoAdjust="0"/>
  </p:normalViewPr>
  <p:slideViewPr>
    <p:cSldViewPr>
      <p:cViewPr>
        <p:scale>
          <a:sx n="97" d="100"/>
          <a:sy n="97" d="100"/>
        </p:scale>
        <p:origin x="-114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18106-5D61-4955-B1C2-0EC3B0F10D11}" type="datetimeFigureOut">
              <a:rPr lang="ru-RU" smtClean="0"/>
              <a:t>01.07.2024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CCA7D-6FFB-46C6-91DB-6015805DAF2A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18106-5D61-4955-B1C2-0EC3B0F10D11}" type="datetimeFigureOut">
              <a:rPr lang="ru-RU" smtClean="0"/>
              <a:t>01.07.2024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CCA7D-6FFB-46C6-91DB-6015805DAF2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18106-5D61-4955-B1C2-0EC3B0F10D11}" type="datetimeFigureOut">
              <a:rPr lang="ru-RU" smtClean="0"/>
              <a:t>01.07.2024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CCA7D-6FFB-46C6-91DB-6015805DAF2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18106-5D61-4955-B1C2-0EC3B0F10D11}" type="datetimeFigureOut">
              <a:rPr lang="ru-RU" smtClean="0"/>
              <a:t>01.07.2024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CCA7D-6FFB-46C6-91DB-6015805DAF2A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18106-5D61-4955-B1C2-0EC3B0F10D11}" type="datetimeFigureOut">
              <a:rPr lang="ru-RU" smtClean="0"/>
              <a:t>01.07.2024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CCA7D-6FFB-46C6-91DB-6015805DAF2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18106-5D61-4955-B1C2-0EC3B0F10D11}" type="datetimeFigureOut">
              <a:rPr lang="ru-RU" smtClean="0"/>
              <a:t>01.07.2024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CCA7D-6FFB-46C6-91DB-6015805DAF2A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18106-5D61-4955-B1C2-0EC3B0F10D11}" type="datetimeFigureOut">
              <a:rPr lang="ru-RU" smtClean="0"/>
              <a:t>01.07.2024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CCA7D-6FFB-46C6-91DB-6015805DAF2A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18106-5D61-4955-B1C2-0EC3B0F10D11}" type="datetimeFigureOut">
              <a:rPr lang="ru-RU" smtClean="0"/>
              <a:t>01.07.2024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CCA7D-6FFB-46C6-91DB-6015805DAF2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18106-5D61-4955-B1C2-0EC3B0F10D11}" type="datetimeFigureOut">
              <a:rPr lang="ru-RU" smtClean="0"/>
              <a:t>01.07.2024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CCA7D-6FFB-46C6-91DB-6015805DAF2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18106-5D61-4955-B1C2-0EC3B0F10D11}" type="datetimeFigureOut">
              <a:rPr lang="ru-RU" smtClean="0"/>
              <a:t>01.07.2024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CCA7D-6FFB-46C6-91DB-6015805DAF2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18106-5D61-4955-B1C2-0EC3B0F10D11}" type="datetimeFigureOut">
              <a:rPr lang="ru-RU" smtClean="0"/>
              <a:t>01.07.2024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CCA7D-6FFB-46C6-91DB-6015805DAF2A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DF18106-5D61-4955-B1C2-0EC3B0F10D11}" type="datetimeFigureOut">
              <a:rPr lang="ru-RU" smtClean="0"/>
              <a:t>01.07.2024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92CCA7D-6FFB-46C6-91DB-6015805DAF2A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ransition spd="med">
    <p:pull/>
  </p:transition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332656"/>
            <a:ext cx="878497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sz="2400" dirty="0"/>
              <a:t>Каждый год 6 июля врачи-кардиологи по всему миру отмечают профессиональный </a:t>
            </a:r>
            <a:r>
              <a:rPr lang="ru-RU" sz="2400" dirty="0" smtClean="0"/>
              <a:t>праздник</a:t>
            </a:r>
            <a:r>
              <a:rPr lang="en-US" sz="2400" dirty="0" smtClean="0"/>
              <a:t> -</a:t>
            </a:r>
            <a:r>
              <a:rPr lang="ru-RU" sz="2400" dirty="0" smtClean="0"/>
              <a:t> </a:t>
            </a:r>
            <a:r>
              <a:rPr lang="ru-RU" sz="2400" dirty="0"/>
              <a:t>День кардиолога. Этот праздник позволяет привлечь внимание к серьезной проблеме сердечно-сосудистых заболеваний и подчеркнуть важность заботы о здоровье сердца. Сердечно-сосудистые заболевания, такие </a:t>
            </a:r>
            <a:r>
              <a:rPr lang="ru-RU" sz="2400" dirty="0" smtClean="0"/>
              <a:t>как: </a:t>
            </a:r>
            <a:r>
              <a:rPr lang="ru-RU" sz="2400" dirty="0"/>
              <a:t>ишемическая болезнь сердца, артериальная гипертензия, инсульты и т. д</a:t>
            </a:r>
            <a:r>
              <a:rPr lang="ru-RU" sz="2400" dirty="0" smtClean="0"/>
              <a:t>. </a:t>
            </a:r>
            <a:r>
              <a:rPr lang="ru-RU" sz="2400" dirty="0"/>
              <a:t>являются одной из основных причин смерти по всему миру.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3501008"/>
            <a:ext cx="7920880" cy="326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28420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1412776"/>
            <a:ext cx="770485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/>
              <a:t>Кардиологи называют несколько факторов риска развития сердечно-сосудистых заболеваний. К основным из них относятся: малоподвижность, курение, ожирение, эмоциональное напряжение, употребление чрезмерного количества соли, алкоголя, неправильное питание. Все эти причины приводят к увеличению нагрузки на сердце и сосуды.</a:t>
            </a:r>
          </a:p>
        </p:txBody>
      </p:sp>
    </p:spTree>
    <p:extLst>
      <p:ext uri="{BB962C8B-B14F-4D97-AF65-F5344CB8AC3E}">
        <p14:creationId xmlns:p14="http://schemas.microsoft.com/office/powerpoint/2010/main" val="185039676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17723"/>
            <a:ext cx="3744416" cy="29512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968" y="117723"/>
            <a:ext cx="4680520" cy="295123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3429000"/>
            <a:ext cx="3686819" cy="32430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3968" y="3429000"/>
            <a:ext cx="4657605" cy="3243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95512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\\172.16.0.1\library\Библиотека\Бабаш\день кардиолога\1678429919_bogatyr-club-p-fon-kardiologiya-foni-krasivo-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3"/>
            <a:ext cx="8352928" cy="6120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908720"/>
            <a:ext cx="4572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dirty="0" smtClean="0"/>
              <a:t>Важность и значение труда кардиологов невозможно переоценить, ведь, по статистике Всемирной организации здравоохранения (ВОЗ), сердечно-сосудистые заболевания являются основной причиной смертности во всем мире.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60828480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5227" y="332656"/>
            <a:ext cx="9144000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dirty="0"/>
          </a:p>
          <a:p>
            <a:pPr algn="ctr"/>
            <a:r>
              <a:rPr lang="ru-RU" sz="2800" dirty="0"/>
              <a:t>Кардиология - одна из самых изученных отраслей медицины. Благодаря этому, существует множество методов диагностики, лечения и профилактики сердечно-сосудистых заболеваний!</a:t>
            </a:r>
          </a:p>
          <a:p>
            <a:pPr algn="ctr"/>
            <a:r>
              <a:rPr lang="ru-RU" sz="2800" dirty="0" smtClean="0"/>
              <a:t>Профилактика </a:t>
            </a:r>
            <a:r>
              <a:rPr lang="ru-RU" sz="2800" dirty="0"/>
              <a:t>любых заболеваний проработана, на государственном уровне, с раннего детства! Правильное питание в садах и школах, физическая активность, профилактические осмотры </a:t>
            </a:r>
            <a:r>
              <a:rPr lang="ru-RU" sz="2800" dirty="0" smtClean="0"/>
              <a:t>врачей.</a:t>
            </a:r>
            <a:endParaRPr lang="ru-RU" sz="2800" dirty="0"/>
          </a:p>
          <a:p>
            <a:pPr algn="ctr"/>
            <a:r>
              <a:rPr lang="ru-RU" sz="2800" dirty="0" smtClean="0"/>
              <a:t>Взрослые </a:t>
            </a:r>
            <a:r>
              <a:rPr lang="ru-RU" sz="2800" dirty="0"/>
              <a:t>люди сами несут ответственность за свое здоровье. И часто забывают про профилактику. Так много </a:t>
            </a:r>
            <a:r>
              <a:rPr lang="ru-RU" sz="2800" dirty="0" smtClean="0"/>
              <a:t>говорят </a:t>
            </a:r>
            <a:r>
              <a:rPr lang="ru-RU" sz="2800" dirty="0"/>
              <a:t>о сердце, никому не будет лишним проверить, как оно себя чувствует. Дарите внимание своему сердцу не только на словах!</a:t>
            </a:r>
          </a:p>
        </p:txBody>
      </p:sp>
    </p:spTree>
    <p:extLst>
      <p:ext uri="{BB962C8B-B14F-4D97-AF65-F5344CB8AC3E}">
        <p14:creationId xmlns:p14="http://schemas.microsoft.com/office/powerpoint/2010/main" val="44518376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32656"/>
            <a:ext cx="8352928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59257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32656"/>
            <a:ext cx="8640960" cy="622830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843808" y="1184648"/>
            <a:ext cx="591852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COVID-19 вовсе ухудшил ситуацию. Доказано, что новая </a:t>
            </a:r>
            <a:r>
              <a:rPr lang="ru-RU" sz="2400" dirty="0" err="1" smtClean="0"/>
              <a:t>коронавирусная</a:t>
            </a:r>
            <a:r>
              <a:rPr lang="ru-RU" sz="2400" dirty="0" smtClean="0"/>
              <a:t> </a:t>
            </a:r>
            <a:r>
              <a:rPr lang="ru-RU" sz="2400" dirty="0"/>
              <a:t>инфекция дает осложнение на сердце и сосуды человека, причем подобные осложнения затрагивают и пациентов, которые ранее не страдали заболеваниями сердечно-сосудистой системы. «По данным углубленной диспансеризации, которую проходят люди, перенесшие </a:t>
            </a:r>
            <a:r>
              <a:rPr lang="ru-RU" sz="2400" dirty="0" smtClean="0"/>
              <a:t>COV</a:t>
            </a:r>
            <a:r>
              <a:rPr lang="en-US" sz="2400" dirty="0" smtClean="0"/>
              <a:t>I</a:t>
            </a:r>
            <a:r>
              <a:rPr lang="ru-RU" sz="2400" dirty="0" smtClean="0"/>
              <a:t>D-19</a:t>
            </a:r>
            <a:r>
              <a:rPr lang="ru-RU" sz="2400" dirty="0"/>
              <a:t>, наиболее часто отмечаются сердечно сосудистые заболевания»</a:t>
            </a:r>
          </a:p>
        </p:txBody>
      </p:sp>
    </p:spTree>
    <p:extLst>
      <p:ext uri="{BB962C8B-B14F-4D97-AF65-F5344CB8AC3E}">
        <p14:creationId xmlns:p14="http://schemas.microsoft.com/office/powerpoint/2010/main" val="150729351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32656"/>
            <a:ext cx="8424936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31844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620688"/>
            <a:ext cx="8136904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/>
              <a:t>Кардиология </a:t>
            </a:r>
            <a:r>
              <a:rPr lang="ru-RU" sz="2800" dirty="0" smtClean="0"/>
              <a:t>- одна </a:t>
            </a:r>
            <a:r>
              <a:rPr lang="ru-RU" sz="2800" dirty="0"/>
              <a:t>из очень интересных, таинственных наук в истории медицины. История кардиологии насчитывает уже пару тысяч лет. На протяжении очень многих веков функция сосудов и самого сердца была одной из больших загадок, на разгадывание которой ушло очень много сил и времени. Однако кардиология намного моложе других сфер медицины, так как напрямую связана с развитием научно-технического прогресса. Лишь в последней четверти XIX века кардиология начала формироваться как одна из научных клинических дисциплин.</a:t>
            </a:r>
          </a:p>
        </p:txBody>
      </p:sp>
    </p:spTree>
    <p:extLst>
      <p:ext uri="{BB962C8B-B14F-4D97-AF65-F5344CB8AC3E}">
        <p14:creationId xmlns:p14="http://schemas.microsoft.com/office/powerpoint/2010/main" val="55425632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188640"/>
            <a:ext cx="784887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 Свой вклад в развитие кардиологии внесли </a:t>
            </a:r>
            <a:r>
              <a:rPr lang="ru-RU" sz="2400" dirty="0" smtClean="0">
                <a:solidFill>
                  <a:srgbClr val="FF0000"/>
                </a:solidFill>
              </a:rPr>
              <a:t>Гиппократ</a:t>
            </a:r>
            <a:r>
              <a:rPr lang="ru-RU" sz="2400" dirty="0" smtClean="0"/>
              <a:t>, </a:t>
            </a:r>
            <a:r>
              <a:rPr lang="ru-RU" sz="2400" dirty="0" smtClean="0">
                <a:solidFill>
                  <a:srgbClr val="FF0000"/>
                </a:solidFill>
              </a:rPr>
              <a:t>Леонардо да Винчи</a:t>
            </a:r>
            <a:r>
              <a:rPr lang="ru-RU" sz="2400" dirty="0" smtClean="0"/>
              <a:t>, </a:t>
            </a:r>
            <a:r>
              <a:rPr lang="ru-RU" sz="2400" dirty="0" smtClean="0">
                <a:solidFill>
                  <a:srgbClr val="FF0000"/>
                </a:solidFill>
              </a:rPr>
              <a:t>Андреас Везалий </a:t>
            </a:r>
            <a:r>
              <a:rPr lang="ru-RU" sz="2400" dirty="0" smtClean="0"/>
              <a:t>и </a:t>
            </a:r>
            <a:r>
              <a:rPr lang="ru-RU" sz="2400" dirty="0" smtClean="0">
                <a:solidFill>
                  <a:srgbClr val="FF0000"/>
                </a:solidFill>
              </a:rPr>
              <a:t>Уильям Гарвей</a:t>
            </a:r>
            <a:r>
              <a:rPr lang="ru-RU" sz="2400" dirty="0" smtClean="0"/>
              <a:t>, который первым экспериментально доказал, что кровь в венах движется в одном направлении и математически рассчитал, что весь объём крови проходит через сердце за 1,5-2 минуты, а в течение 30 минут главный «насос» организма перекачивает количество крови, равное весу тела.</a:t>
            </a:r>
          </a:p>
          <a:p>
            <a:pPr algn="ctr"/>
            <a:endParaRPr lang="ru-RU" sz="2400" dirty="0" smtClean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6993"/>
            <a:ext cx="2195736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356993"/>
            <a:ext cx="2088232" cy="350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696" y="3356992"/>
            <a:ext cx="2565303" cy="3540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875" y="3356993"/>
            <a:ext cx="2315822" cy="3501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14047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23728" y="404664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История кардиологии</a:t>
            </a:r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  <a:endParaRPr lang="ru-RU" sz="3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1268760"/>
            <a:ext cx="912585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Первые попытки выяснить, как работает сердце, были сделаны ещё в античности, и с тех пор развитие кардиологии не останавливалось. </a:t>
            </a:r>
          </a:p>
          <a:p>
            <a:endParaRPr lang="ru-RU" sz="2400" dirty="0"/>
          </a:p>
          <a:p>
            <a:endParaRPr lang="ru-RU" sz="2400" dirty="0"/>
          </a:p>
          <a:p>
            <a:pPr algn="ctr"/>
            <a:r>
              <a:rPr lang="ru-RU" sz="2400" dirty="0"/>
              <a:t>Первое документальное описание работы сердца и сосудов содержится в т.н. папирусе </a:t>
            </a:r>
            <a:r>
              <a:rPr lang="ru-RU" sz="2400" dirty="0" err="1"/>
              <a:t>Эберса</a:t>
            </a:r>
            <a:r>
              <a:rPr lang="ru-RU" sz="2400" dirty="0"/>
              <a:t> (около 1500 г. до н.э.). Это своего рода медицинский справочник древнеегипетских врачей, содержащий массу информации о заболеваниях, методах их лечения, препаратах и т. д. Одна из его глав посвящена строению и работе сердечно-сосудистой системы. Хотя авторы этого сочинения приписывали сердцу больше функций, чем оно выполняет на самом деле, они уже понимали структуру и общие принципы работы системы.</a:t>
            </a:r>
          </a:p>
        </p:txBody>
      </p:sp>
    </p:spTree>
    <p:extLst>
      <p:ext uri="{BB962C8B-B14F-4D97-AF65-F5344CB8AC3E}">
        <p14:creationId xmlns:p14="http://schemas.microsoft.com/office/powerpoint/2010/main" val="105685936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404664"/>
            <a:ext cx="799288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/>
              <a:t>Кардиолог — это врач, который диагностирует, лечит и назначает необходимые профилактические меры касательно различных заболеваний сердечной мышцы и сосудов.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2996952"/>
            <a:ext cx="7992888" cy="34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37679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" y="0"/>
            <a:ext cx="4280786" cy="3140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0"/>
            <a:ext cx="4860032" cy="3140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826" y="3140968"/>
            <a:ext cx="4424801" cy="3717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140968"/>
            <a:ext cx="4860032" cy="3717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342275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9432"/>
            <a:ext cx="4067944" cy="3761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082180" y="620688"/>
            <a:ext cx="50760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В V веке до н. э. древнегреческий врач и философ </a:t>
            </a:r>
            <a:r>
              <a:rPr lang="ru-RU" sz="2400" dirty="0">
                <a:solidFill>
                  <a:srgbClr val="FF0000"/>
                </a:solidFill>
              </a:rPr>
              <a:t>Гиппократ</a:t>
            </a:r>
            <a:r>
              <a:rPr lang="ru-RU" sz="2400" dirty="0"/>
              <a:t> впервые описал строение сердца и предложил считать его мышечным органом. 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428999"/>
            <a:ext cx="3275856" cy="3429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528" y="3386187"/>
            <a:ext cx="54006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Настоящей революцией в кардиологии стало учение </a:t>
            </a:r>
            <a:r>
              <a:rPr lang="ru-RU" sz="2000" dirty="0">
                <a:solidFill>
                  <a:srgbClr val="FF0000"/>
                </a:solidFill>
              </a:rPr>
              <a:t>Клавдия Галена</a:t>
            </a:r>
            <a:r>
              <a:rPr lang="ru-RU" sz="2000" dirty="0"/>
              <a:t>. Теория этого римского врача, жившего во II веке до н. э., гласила, что центром кровеносной системы организма является печень: образованная здесь кровь разносится по телу и ее поглощают органы, а затем печень вырабатывает новую порцию. Интересно, что эта схема в научном мире прижилась и опровергли её только в XVII веке.</a:t>
            </a:r>
          </a:p>
        </p:txBody>
      </p:sp>
    </p:spTree>
    <p:extLst>
      <p:ext uri="{BB962C8B-B14F-4D97-AF65-F5344CB8AC3E}">
        <p14:creationId xmlns:p14="http://schemas.microsoft.com/office/powerpoint/2010/main" val="331412062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908720"/>
            <a:ext cx="903649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Весь </a:t>
            </a:r>
            <a:r>
              <a:rPr lang="ru-RU" sz="2400" dirty="0"/>
              <a:t>XX век продолжался взлет кардиологии. Врачи научились выполнять сложнейшие операции на сердце: менять клапаны, вживлять устройства стимуляции сердца, электрокардиостимуляторы, осуществлять даже пересадку сердца. Синтезированы лекарства, избирательно действующие на определенные участки сердца и сосудов. Появились и разрабатываются методики выращивания искусственного сердца, клапанов, артерий и вен.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439988" y="4460786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dirty="0"/>
              <a:t>Но, несмотря на такие достижения, есть еще очень много нерешенных вопросов и проблем. Что будет дальше - покажет время.</a:t>
            </a:r>
          </a:p>
        </p:txBody>
      </p:sp>
    </p:spTree>
    <p:extLst>
      <p:ext uri="{BB962C8B-B14F-4D97-AF65-F5344CB8AC3E}">
        <p14:creationId xmlns:p14="http://schemas.microsoft.com/office/powerpoint/2010/main" val="284508561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32656"/>
            <a:ext cx="8280920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15387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90950"/>
            <a:ext cx="9161576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dirty="0"/>
          </a:p>
          <a:p>
            <a:pPr algn="ctr"/>
            <a:r>
              <a:rPr lang="ru-RU" sz="2800" dirty="0"/>
              <a:t>Как же избежать болезней сердца? Существует ряд универсальных рекомендаций, способствующих снижению риска возникновения болезней сердечно-сосудистой системы в любом возрасте. Это простые действия, которые окажут благоприятное влияние не только на сердце, но на весь организм и общее самочувствие в целом.</a:t>
            </a:r>
          </a:p>
          <a:p>
            <a:pPr algn="ctr"/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4293096"/>
            <a:ext cx="4968553" cy="242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69569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60648"/>
            <a:ext cx="8712968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1. Следите за своим питанием. Стремитесь к сокращению в своем рационе быстрых углеводов, соли, мучного, сладкого и жареного. Фаст-фуд и прочая нездоровая пища оказывают негативное влияние на печень и сосуды, из-за чего с возрастом опасность появления проблем с сердцем усиливается. Стремитесь к сбалансированному питанию — не стоит увлекаться потреблением одних и тех же продуктов. Контролируйте количество потребляемой пищи — переедание также оказывает негативное влияние на организм.</a:t>
            </a:r>
          </a:p>
          <a:p>
            <a:pPr algn="ctr"/>
            <a:endParaRPr lang="ru-RU" sz="2400" dirty="0"/>
          </a:p>
          <a:p>
            <a:pPr algn="ctr"/>
            <a:r>
              <a:rPr lang="ru-RU" sz="2400" dirty="0" smtClean="0"/>
              <a:t>.</a:t>
            </a:r>
            <a:endParaRPr lang="ru-RU" sz="2400" dirty="0"/>
          </a:p>
          <a:p>
            <a:pPr algn="ctr"/>
            <a:r>
              <a:rPr lang="ru-RU" sz="2400" dirty="0"/>
              <a:t>«Нужно включать в рацион больше продуктов растительного происхождения, овощей и фруктов. Меньше употреблять продуктов, которые содержат избыточное количество холестерина и углеводов»</a:t>
            </a:r>
          </a:p>
          <a:p>
            <a:pPr algn="ctr"/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31891978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332656"/>
            <a:ext cx="8496944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50998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404664"/>
            <a:ext cx="8136904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05349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188640"/>
            <a:ext cx="820891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2. Регулярно занимайтесь спортом. Для профилактики болезней сердца и сосудов требуются физические нагрузки, сердце — как и любые мышцы — требует тренировки. Начните с ежедневной зарядки и постепенно увеличивайте нагрузку. Ежедневные тренировки также помогут сбросить лишний вес, увеличивающий нагрузку на сердце. Будьте спортивным ориентиром для своих детей.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254075"/>
            <a:ext cx="8640960" cy="340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00194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836712"/>
            <a:ext cx="820891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/>
              <a:t>При  составлении распорядка дня особенно важно определить сроки и продолжительность активного и пассивного отдыха. Регулярные занятия физическими упражнениями и спортом, утренняя зарядка, </a:t>
            </a:r>
            <a:r>
              <a:rPr lang="ru-RU" sz="2800" dirty="0" smtClean="0"/>
              <a:t>физкультминутки</a:t>
            </a:r>
            <a:r>
              <a:rPr lang="ru-RU" sz="2800" dirty="0"/>
              <a:t>, прогулки, туризм наиболее способствуют оздоровлению организма. В процессе систематических занятий физическими упражнениями не только укрепляется здоровье, но и улучшаются самочувствие и настроение, проявляется чувство бодрости, жизнерадостности.</a:t>
            </a:r>
          </a:p>
        </p:txBody>
      </p:sp>
    </p:spTree>
    <p:extLst>
      <p:ext uri="{BB962C8B-B14F-4D97-AF65-F5344CB8AC3E}">
        <p14:creationId xmlns:p14="http://schemas.microsoft.com/office/powerpoint/2010/main" val="197194428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784976" cy="6678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Какие болезни лечит врач-кардиолог:</a:t>
            </a:r>
            <a:endParaRPr lang="ru-RU" sz="2400" dirty="0"/>
          </a:p>
          <a:p>
            <a:pPr algn="ctr"/>
            <a:endParaRPr lang="ru-RU" sz="2400" dirty="0"/>
          </a:p>
          <a:p>
            <a:pPr algn="ctr"/>
            <a:r>
              <a:rPr lang="ru-RU" sz="2000" dirty="0" smtClean="0"/>
              <a:t>    Ишемические </a:t>
            </a:r>
            <a:r>
              <a:rPr lang="ru-RU" sz="2000" dirty="0"/>
              <a:t>поражения сердца;</a:t>
            </a:r>
          </a:p>
          <a:p>
            <a:pPr algn="ctr"/>
            <a:r>
              <a:rPr lang="ru-RU" sz="2000" dirty="0"/>
              <a:t>    </a:t>
            </a:r>
            <a:r>
              <a:rPr lang="ru-RU" sz="2000" dirty="0" smtClean="0"/>
              <a:t>Пороки </a:t>
            </a:r>
            <a:r>
              <a:rPr lang="ru-RU" sz="2000" dirty="0"/>
              <a:t>(приобретенные с годами или обнаруженные с рождения);</a:t>
            </a:r>
          </a:p>
          <a:p>
            <a:pPr algn="ctr"/>
            <a:r>
              <a:rPr lang="ru-RU" sz="2000" dirty="0"/>
              <a:t>    </a:t>
            </a:r>
            <a:r>
              <a:rPr lang="ru-RU" sz="2000" dirty="0" smtClean="0"/>
              <a:t>Стенокардия </a:t>
            </a:r>
            <a:r>
              <a:rPr lang="ru-RU" sz="2000" dirty="0"/>
              <a:t>(боль в груди, вызванная сужением коронарных артерий);</a:t>
            </a:r>
          </a:p>
          <a:p>
            <a:pPr algn="ctr"/>
            <a:r>
              <a:rPr lang="ru-RU" sz="2000" dirty="0"/>
              <a:t>    </a:t>
            </a:r>
            <a:r>
              <a:rPr lang="ru-RU" sz="2000" dirty="0" smtClean="0"/>
              <a:t>Аритмии</a:t>
            </a:r>
            <a:r>
              <a:rPr lang="ru-RU" sz="2000" dirty="0"/>
              <a:t>, например, фибрилляция предсердий (нерегулярное сердцебиение);</a:t>
            </a:r>
          </a:p>
          <a:p>
            <a:pPr algn="ctr"/>
            <a:r>
              <a:rPr lang="ru-RU" sz="2000" dirty="0"/>
              <a:t>    </a:t>
            </a:r>
            <a:r>
              <a:rPr lang="ru-RU" sz="2000" dirty="0" err="1" smtClean="0"/>
              <a:t>Кардиомиопатия</a:t>
            </a:r>
            <a:r>
              <a:rPr lang="ru-RU" sz="2000" dirty="0" smtClean="0"/>
              <a:t> </a:t>
            </a:r>
            <a:r>
              <a:rPr lang="ru-RU" sz="2000" dirty="0"/>
              <a:t>(болезнь сердечной мышцы) с сердечной недостаточностью;</a:t>
            </a:r>
          </a:p>
          <a:p>
            <a:pPr algn="ctr"/>
            <a:r>
              <a:rPr lang="ru-RU" sz="2000" dirty="0"/>
              <a:t>    </a:t>
            </a:r>
            <a:r>
              <a:rPr lang="ru-RU" sz="2000" dirty="0" smtClean="0"/>
              <a:t>Тромбоз </a:t>
            </a:r>
            <a:r>
              <a:rPr lang="ru-RU" sz="2000" dirty="0"/>
              <a:t>коронарной артерии или инфаркт миокарда (сердечный приступ), часто связанный с гипертонией и высоким уровнем холестерина;</a:t>
            </a:r>
          </a:p>
          <a:p>
            <a:pPr algn="ctr"/>
            <a:r>
              <a:rPr lang="ru-RU" sz="2000" dirty="0"/>
              <a:t>    </a:t>
            </a:r>
            <a:r>
              <a:rPr lang="ru-RU" sz="2000" dirty="0" smtClean="0"/>
              <a:t>Заболевания </a:t>
            </a:r>
            <a:r>
              <a:rPr lang="ru-RU" sz="2000" dirty="0"/>
              <a:t>артерий (атеросклероз, артериит) и аневризмы аорты;</a:t>
            </a:r>
          </a:p>
          <a:p>
            <a:pPr algn="ctr"/>
            <a:r>
              <a:rPr lang="ru-RU" sz="2000" dirty="0"/>
              <a:t>    </a:t>
            </a:r>
            <a:r>
              <a:rPr lang="ru-RU" sz="2000" dirty="0" smtClean="0"/>
              <a:t>Поражения </a:t>
            </a:r>
            <a:r>
              <a:rPr lang="ru-RU" sz="2000" dirty="0"/>
              <a:t>мышц сердца, которые возникают на фоне воспалений разных участков (кардиты);</a:t>
            </a:r>
          </a:p>
          <a:p>
            <a:pPr algn="ctr"/>
            <a:r>
              <a:rPr lang="ru-RU" sz="2000" dirty="0"/>
              <a:t>    тромбозы и тромбофлебиты.</a:t>
            </a:r>
          </a:p>
          <a:p>
            <a:pPr algn="ctr"/>
            <a:endParaRPr lang="ru-RU" sz="2000" dirty="0"/>
          </a:p>
          <a:p>
            <a:pPr algn="ctr"/>
            <a:r>
              <a:rPr lang="ru-RU" sz="2000" dirty="0"/>
              <a:t>Также врачи-кардиологи занимаются лечением пациентов, которые перенесли инфаркт миокарда, инсульты. Они консультируют относительно хирургии сердца, </a:t>
            </a:r>
            <a:r>
              <a:rPr lang="ru-RU" sz="2000" dirty="0" err="1"/>
              <a:t>ангиопластики</a:t>
            </a:r>
            <a:r>
              <a:rPr lang="ru-RU" sz="2000" dirty="0"/>
              <a:t> и </a:t>
            </a:r>
            <a:r>
              <a:rPr lang="ru-RU" sz="2000" dirty="0" err="1"/>
              <a:t>стентировании</a:t>
            </a:r>
            <a:r>
              <a:rPr lang="ru-RU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7063738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32656"/>
            <a:ext cx="8352928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65047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6633" y="404664"/>
            <a:ext cx="878497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/>
              <a:t>3. Высыпайтесь и урегулируйте режим сна </a:t>
            </a:r>
            <a:r>
              <a:rPr lang="ru-RU" sz="2800" dirty="0" smtClean="0"/>
              <a:t>. </a:t>
            </a:r>
            <a:r>
              <a:rPr lang="ru-RU" sz="2800" dirty="0"/>
              <a:t>Недосыпание может серьезно сказаться на здоровье, привести к гипертонии или сердечному приступу. Старайтесь ложиться и вставать в одно и то же время, откажитесь от просмотра телевизора и пролистывания ленты социальных сетей перед сном.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4247" y="3789040"/>
            <a:ext cx="878497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/>
              <a:t>4. Откажитесь от вредных привычек. Злоупотребление алкоголем и курение увеличивают риск возникновения сердечно-сосудистых заболеваний, а также оказывают общее негативное воздействие на организм, поэтому от них лучше отказаться вовсе.</a:t>
            </a:r>
          </a:p>
          <a:p>
            <a:pPr algn="ctr"/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25067064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172.16.0.1\library\Библиотека\Бабаш\день кардиолога\6_iyulya__den_kardiologa_59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352928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215938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48680"/>
            <a:ext cx="914400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/>
              <a:t>5. Учитесь справляться со стрессом. Хронические стрессы и краткосрочные сильные нервные потрясения увеличивают риск возникновения ишемической болезни сердца или сердечного приступа. Избежать стресса в повседневной жизни невозможно, но научиться справляться с ним — вполне реально. На помощь приходят медитация, дыхательные упражнения, йога и другие техники релаксации.</a:t>
            </a:r>
          </a:p>
          <a:p>
            <a:pPr algn="ctr"/>
            <a:endParaRPr lang="ru-RU" sz="2800" dirty="0"/>
          </a:p>
          <a:p>
            <a:pPr algn="ctr"/>
            <a:r>
              <a:rPr lang="ru-RU" sz="2800" dirty="0"/>
              <a:t>Своевременное обнаружение и лечение сердечно-сосудистых заболевания, залог здоровой, продуктивной и долгой жизни.</a:t>
            </a:r>
          </a:p>
        </p:txBody>
      </p:sp>
    </p:spTree>
    <p:extLst>
      <p:ext uri="{BB962C8B-B14F-4D97-AF65-F5344CB8AC3E}">
        <p14:creationId xmlns:p14="http://schemas.microsoft.com/office/powerpoint/2010/main" val="274757022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172.16.0.1\library\Библиотека\Бабаш\день кардиолога\12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8280920" cy="590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398028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\\172.16.0.1\library\Библиотека\Бабаш\день кардиолога\1686479591_polinka-top-p-kardiolog-kartinki-pinterest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771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24478" y="0"/>
            <a:ext cx="4572000" cy="310854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dirty="0"/>
              <a:t>В век проблем, негатива и стрессов</a:t>
            </a:r>
          </a:p>
          <a:p>
            <a:pPr algn="ctr"/>
            <a:r>
              <a:rPr lang="ru-RU" sz="2800" dirty="0"/>
              <a:t>Нам без Вас невозможно прожить, </a:t>
            </a:r>
          </a:p>
          <a:p>
            <a:pPr algn="ctr"/>
            <a:r>
              <a:rPr lang="ru-RU" sz="2800" dirty="0"/>
              <a:t>Ведь всё больше сердечных болезней</a:t>
            </a:r>
          </a:p>
          <a:p>
            <a:pPr algn="ctr"/>
            <a:r>
              <a:rPr lang="ru-RU" sz="2800" dirty="0"/>
              <a:t>Кардиолог берётся лечить.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24478" y="3457409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dirty="0"/>
              <a:t>Поздравляем с Днём профессиональным,</a:t>
            </a:r>
          </a:p>
          <a:p>
            <a:pPr algn="ctr"/>
            <a:r>
              <a:rPr lang="ru-RU" sz="2800" dirty="0"/>
              <a:t>И сердца благодарно стучат:</a:t>
            </a:r>
          </a:p>
          <a:p>
            <a:pPr algn="ctr"/>
            <a:r>
              <a:rPr lang="ru-RU" sz="2800" dirty="0"/>
              <a:t>Мы Вас ценим за Ваше терпение,</a:t>
            </a:r>
          </a:p>
          <a:p>
            <a:pPr algn="ctr"/>
            <a:r>
              <a:rPr lang="ru-RU" sz="2800" dirty="0"/>
              <a:t>Ваши ум, доброту и талант!</a:t>
            </a:r>
          </a:p>
        </p:txBody>
      </p:sp>
    </p:spTree>
    <p:extLst>
      <p:ext uri="{BB962C8B-B14F-4D97-AF65-F5344CB8AC3E}">
        <p14:creationId xmlns:p14="http://schemas.microsoft.com/office/powerpoint/2010/main" val="56565047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14089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172.16.0.1\library\Библиотека\Бабаш\день кардиолога\1671635298_kalix-club-p-fon-dlya-prezentatsii-meditsina-instagram-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409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83622" y="2152364"/>
            <a:ext cx="839685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dirty="0"/>
              <a:t>Литература по кардиологии:</a:t>
            </a:r>
          </a:p>
        </p:txBody>
      </p:sp>
    </p:spTree>
    <p:extLst>
      <p:ext uri="{BB962C8B-B14F-4D97-AF65-F5344CB8AC3E}">
        <p14:creationId xmlns:p14="http://schemas.microsoft.com/office/powerpoint/2010/main" val="15269599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172.16.0.1\library\Библиотека\Бабаш\обложки\Untitled.FR12 - 0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790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9069" y="1916832"/>
            <a:ext cx="446493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616.12</a:t>
            </a:r>
          </a:p>
          <a:p>
            <a:r>
              <a:rPr lang="ru-RU" dirty="0"/>
              <a:t>К219</a:t>
            </a:r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Кардиология : национальное руководство / под ред. Ю. Н. </a:t>
            </a:r>
            <a:r>
              <a:rPr lang="ru-RU" dirty="0" err="1"/>
              <a:t>Беленкова</a:t>
            </a:r>
            <a:r>
              <a:rPr lang="ru-RU" dirty="0"/>
              <a:t>, Р. Г. </a:t>
            </a:r>
            <a:r>
              <a:rPr lang="ru-RU" dirty="0" err="1"/>
              <a:t>Оганова</a:t>
            </a:r>
            <a:r>
              <a:rPr lang="ru-RU" dirty="0"/>
              <a:t>. - Москва : ГЭОТАР-Медиа, 2008. - 1232 с.</a:t>
            </a:r>
          </a:p>
        </p:txBody>
      </p:sp>
    </p:spTree>
    <p:extLst>
      <p:ext uri="{BB962C8B-B14F-4D97-AF65-F5344CB8AC3E}">
        <p14:creationId xmlns:p14="http://schemas.microsoft.com/office/powerpoint/2010/main" val="412525933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172.16.0.1\library\Библиотека\Бабаш\обложки\Untitled.FR12 - 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58"/>
            <a:ext cx="479551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795516" y="2274838"/>
            <a:ext cx="43484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616.1</a:t>
            </a:r>
          </a:p>
          <a:p>
            <a:r>
              <a:rPr lang="ru-RU" dirty="0"/>
              <a:t>Л34</a:t>
            </a:r>
          </a:p>
          <a:p>
            <a:r>
              <a:rPr lang="ru-RU" dirty="0" err="1"/>
              <a:t>Левайн</a:t>
            </a:r>
            <a:r>
              <a:rPr lang="ru-RU" dirty="0"/>
              <a:t>, </a:t>
            </a:r>
            <a:r>
              <a:rPr lang="ru-RU" dirty="0" err="1"/>
              <a:t>Гленн</a:t>
            </a:r>
            <a:r>
              <a:rPr lang="ru-RU" dirty="0"/>
              <a:t> Н. </a:t>
            </a:r>
          </a:p>
          <a:p>
            <a:endParaRPr lang="ru-RU" dirty="0"/>
          </a:p>
          <a:p>
            <a:r>
              <a:rPr lang="ru-RU" dirty="0"/>
              <a:t>Секреты кардиологии / </a:t>
            </a:r>
            <a:r>
              <a:rPr lang="ru-RU" dirty="0" err="1"/>
              <a:t>Гленн</a:t>
            </a:r>
            <a:r>
              <a:rPr lang="ru-RU" dirty="0"/>
              <a:t> Н. </a:t>
            </a:r>
            <a:r>
              <a:rPr lang="ru-RU" dirty="0" err="1"/>
              <a:t>Левайн</a:t>
            </a:r>
            <a:r>
              <a:rPr lang="ru-RU" dirty="0"/>
              <a:t> ; пер. с англ. под ред. С. Н. Терещенко. - 2-е изд. - Москва : </a:t>
            </a:r>
            <a:r>
              <a:rPr lang="ru-RU" dirty="0" err="1"/>
              <a:t>МЕДпресс-информ</a:t>
            </a:r>
            <a:r>
              <a:rPr lang="ru-RU" dirty="0"/>
              <a:t>, 2014. - 542 с.</a:t>
            </a:r>
          </a:p>
        </p:txBody>
      </p:sp>
    </p:spTree>
    <p:extLst>
      <p:ext uri="{BB962C8B-B14F-4D97-AF65-F5344CB8AC3E}">
        <p14:creationId xmlns:p14="http://schemas.microsoft.com/office/powerpoint/2010/main" val="85047022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8640"/>
            <a:ext cx="8640960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1907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172.16.0.1\library\Библиотека\Бабаш\обложки\Untitled.FR12 - 0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879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087938" y="2413338"/>
            <a:ext cx="405606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616.1-07</a:t>
            </a:r>
          </a:p>
          <a:p>
            <a:r>
              <a:rPr lang="ru-RU" dirty="0"/>
              <a:t>Г517</a:t>
            </a:r>
          </a:p>
          <a:p>
            <a:r>
              <a:rPr lang="ru-RU" dirty="0" err="1"/>
              <a:t>Гитун</a:t>
            </a:r>
            <a:r>
              <a:rPr lang="ru-RU" dirty="0"/>
              <a:t>, Татьяна Васильевна. </a:t>
            </a:r>
          </a:p>
          <a:p>
            <a:endParaRPr lang="ru-RU" dirty="0"/>
          </a:p>
          <a:p>
            <a:r>
              <a:rPr lang="ru-RU" dirty="0"/>
              <a:t>Диагностический справочник кардиолога / Т. В. </a:t>
            </a:r>
            <a:r>
              <a:rPr lang="ru-RU" dirty="0" err="1"/>
              <a:t>Гитун</a:t>
            </a:r>
            <a:r>
              <a:rPr lang="ru-RU" dirty="0"/>
              <a:t>. - Москва : АСТ, 2007. - 509 с. </a:t>
            </a:r>
          </a:p>
        </p:txBody>
      </p:sp>
    </p:spTree>
    <p:extLst>
      <p:ext uri="{BB962C8B-B14F-4D97-AF65-F5344CB8AC3E}">
        <p14:creationId xmlns:p14="http://schemas.microsoft.com/office/powerpoint/2010/main" val="310093785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172.16.0.1\library\Библиотека\Бабаш\обложки\Untitled.FR12 - 00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3364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860032" y="1859340"/>
            <a:ext cx="428396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616.12-085.22</a:t>
            </a:r>
          </a:p>
          <a:p>
            <a:r>
              <a:rPr lang="ru-RU" dirty="0"/>
              <a:t>С532</a:t>
            </a:r>
          </a:p>
          <a:p>
            <a:r>
              <a:rPr lang="ru-RU" dirty="0" err="1"/>
              <a:t>Снежицкий</a:t>
            </a:r>
            <a:r>
              <a:rPr lang="ru-RU" dirty="0"/>
              <a:t>, Виктор Александрович. </a:t>
            </a:r>
          </a:p>
          <a:p>
            <a:endParaRPr lang="ru-RU" dirty="0"/>
          </a:p>
          <a:p>
            <a:r>
              <a:rPr lang="ru-RU" dirty="0"/>
              <a:t>Фармакотерапия в кардиологии : [пособие для врачей] / В. А. </a:t>
            </a:r>
            <a:r>
              <a:rPr lang="ru-RU" dirty="0" err="1"/>
              <a:t>Снежицкий</a:t>
            </a:r>
            <a:r>
              <a:rPr lang="ru-RU" dirty="0"/>
              <a:t> ; М-во здравоохранения </a:t>
            </a:r>
            <a:r>
              <a:rPr lang="ru-RU" dirty="0" err="1"/>
              <a:t>Респ</a:t>
            </a:r>
            <a:r>
              <a:rPr lang="ru-RU" dirty="0"/>
              <a:t>. Беларусь, УО "</a:t>
            </a:r>
            <a:r>
              <a:rPr lang="ru-RU" dirty="0" err="1"/>
              <a:t>Гродн</a:t>
            </a:r>
            <a:r>
              <a:rPr lang="ru-RU" dirty="0"/>
              <a:t>. гос. мед. </a:t>
            </a:r>
            <a:r>
              <a:rPr lang="ru-RU" dirty="0" err="1"/>
              <a:t>цн</a:t>
            </a:r>
            <a:r>
              <a:rPr lang="ru-RU" dirty="0"/>
              <a:t>-т", Каф. госпитальной терапии. - Изд. 2-е, </a:t>
            </a:r>
            <a:r>
              <a:rPr lang="ru-RU" dirty="0" err="1"/>
              <a:t>перераб</a:t>
            </a:r>
            <a:r>
              <a:rPr lang="ru-RU" dirty="0"/>
              <a:t>. и доп. - Гродно : Ламарк, 2010. - 355 с.</a:t>
            </a:r>
          </a:p>
        </p:txBody>
      </p:sp>
    </p:spTree>
    <p:extLst>
      <p:ext uri="{BB962C8B-B14F-4D97-AF65-F5344CB8AC3E}">
        <p14:creationId xmlns:p14="http://schemas.microsoft.com/office/powerpoint/2010/main" val="275460774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\\172.16.0.1\library\Библиотека\Бабаш\обложки\Untitled.FR12 - 00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4247845" cy="705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355976" y="2413338"/>
            <a:ext cx="478802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616.1</a:t>
            </a:r>
          </a:p>
          <a:p>
            <a:r>
              <a:rPr lang="ru-RU" dirty="0"/>
              <a:t>Г672</a:t>
            </a:r>
          </a:p>
          <a:p>
            <a:r>
              <a:rPr lang="ru-RU" dirty="0"/>
              <a:t>Горбачев, Владимир Васильевич. </a:t>
            </a:r>
          </a:p>
          <a:p>
            <a:endParaRPr lang="ru-RU" dirty="0"/>
          </a:p>
          <a:p>
            <a:r>
              <a:rPr lang="ru-RU" dirty="0"/>
              <a:t>Недостаточность кровообращения / В. В. Горбачев. - Минск : </a:t>
            </a:r>
            <a:r>
              <a:rPr lang="ru-RU" dirty="0" err="1"/>
              <a:t>Вышэйшая</a:t>
            </a:r>
            <a:r>
              <a:rPr lang="ru-RU" dirty="0"/>
              <a:t> школа, 1999. - 560 с. </a:t>
            </a:r>
          </a:p>
        </p:txBody>
      </p:sp>
    </p:spTree>
    <p:extLst>
      <p:ext uri="{BB962C8B-B14F-4D97-AF65-F5344CB8AC3E}">
        <p14:creationId xmlns:p14="http://schemas.microsoft.com/office/powerpoint/2010/main" val="342933364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172.16.0.1\library\Библиотека\Бабаш\обложки\Untitled.FR12 - 00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4" y="0"/>
            <a:ext cx="45839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592742" y="2274838"/>
            <a:ext cx="455125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616.1-036.11-07-08</a:t>
            </a:r>
          </a:p>
          <a:p>
            <a:r>
              <a:rPr lang="ru-RU" dirty="0"/>
              <a:t>В676</a:t>
            </a:r>
          </a:p>
          <a:p>
            <a:r>
              <a:rPr lang="ru-RU" dirty="0"/>
              <a:t>Волков, </a:t>
            </a:r>
            <a:r>
              <a:rPr lang="ru-RU" dirty="0" err="1"/>
              <a:t>Виолен</a:t>
            </a:r>
            <a:r>
              <a:rPr lang="ru-RU" dirty="0"/>
              <a:t> Степанович. </a:t>
            </a:r>
          </a:p>
          <a:p>
            <a:endParaRPr lang="ru-RU" dirty="0"/>
          </a:p>
          <a:p>
            <a:r>
              <a:rPr lang="ru-RU" dirty="0"/>
              <a:t>Экстренная диагностика и лечение в неотложной кардиологии : руководство для врачей / В. С. Волков. - Москва : МИА, 2010. - 333 с.</a:t>
            </a:r>
          </a:p>
        </p:txBody>
      </p:sp>
    </p:spTree>
    <p:extLst>
      <p:ext uri="{BB962C8B-B14F-4D97-AF65-F5344CB8AC3E}">
        <p14:creationId xmlns:p14="http://schemas.microsoft.com/office/powerpoint/2010/main" val="366205629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\\172.16.0.1\library\Библиотека\Бабаш\обложки\Untitled.FR12 - 00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440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932040" y="1582341"/>
            <a:ext cx="421196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616.1-07(075.9)</a:t>
            </a:r>
          </a:p>
          <a:p>
            <a:r>
              <a:rPr lang="ru-RU" dirty="0"/>
              <a:t>Г703</a:t>
            </a:r>
          </a:p>
          <a:p>
            <a:r>
              <a:rPr lang="ru-RU" dirty="0"/>
              <a:t>Горохова, Светлана Георгиевна. </a:t>
            </a:r>
          </a:p>
          <a:p>
            <a:endParaRPr lang="ru-RU" dirty="0"/>
          </a:p>
          <a:p>
            <a:r>
              <a:rPr lang="ru-RU" dirty="0"/>
              <a:t>Диагноз при сердечно-сосудистых заболеваниях : формулировка, классификации : </a:t>
            </a:r>
            <a:r>
              <a:rPr lang="ru-RU" dirty="0" err="1"/>
              <a:t>практ</a:t>
            </a:r>
            <a:r>
              <a:rPr lang="ru-RU" dirty="0"/>
              <a:t>. рук. : учеб. пособие для системы послевузовского проф. образования врачей : рек. УМО по мед. и фарм. образованию вузов России / С. Г. Горохова ; под ред. И. Н. Денисова. - 2-е </a:t>
            </a:r>
            <a:r>
              <a:rPr lang="ru-RU" dirty="0" err="1"/>
              <a:t>изд</a:t>
            </a:r>
            <a:r>
              <a:rPr lang="ru-RU" dirty="0"/>
              <a:t>, </a:t>
            </a:r>
            <a:r>
              <a:rPr lang="ru-RU" dirty="0" err="1"/>
              <a:t>испр</a:t>
            </a:r>
            <a:r>
              <a:rPr lang="ru-RU" dirty="0"/>
              <a:t>. и доп. - Москва : ГЭОТАР-Медиа, 2010. - 201 с.</a:t>
            </a:r>
          </a:p>
        </p:txBody>
      </p:sp>
    </p:spTree>
    <p:extLst>
      <p:ext uri="{BB962C8B-B14F-4D97-AF65-F5344CB8AC3E}">
        <p14:creationId xmlns:p14="http://schemas.microsoft.com/office/powerpoint/2010/main" val="299162481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\\172.16.0.1\library\Библиотека\Бабаш\обложки\Untitled.FR12 - 00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1921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419216" y="2136339"/>
            <a:ext cx="472478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616.1-08</a:t>
            </a:r>
          </a:p>
          <a:p>
            <a:r>
              <a:rPr lang="ru-RU" dirty="0"/>
              <a:t>Н528</a:t>
            </a:r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Неотложная кардиология : руководство для врачей / под ред. А. Л. Сыркина ; [кол. авт.: Андреев Денис Анатольевич и др.]. - 2-е изд., </a:t>
            </a:r>
            <a:r>
              <a:rPr lang="ru-RU" dirty="0" err="1"/>
              <a:t>перераб</a:t>
            </a:r>
            <a:r>
              <a:rPr lang="ru-RU" dirty="0"/>
              <a:t>. и доп. - Москва : МИА, 2015. - 445, [1] </a:t>
            </a:r>
            <a:r>
              <a:rPr lang="ru-RU" dirty="0" smtClean="0"/>
              <a:t>с.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09636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764704"/>
            <a:ext cx="842493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/>
              <a:t>Профессия </a:t>
            </a:r>
            <a:r>
              <a:rPr lang="ru-RU" sz="2800" dirty="0"/>
              <a:t>врача-кардиолога крайне важна: такие специалисты ежедневно делают большое количество кардиограмм, своевременно выявляют болезни и назначают препараты для поддержания деятельности сердечной мышцы.</a:t>
            </a:r>
          </a:p>
          <a:p>
            <a:pPr algn="ctr"/>
            <a:r>
              <a:rPr lang="ru-RU" sz="2800" dirty="0"/>
              <a:t>Сердечно-сосудистая система играет важную роль в обеспечении жизненно важных функций человека. Она обеспечивает движение крови по артериям и венам и осуществляет кровоснабжение всех органов и тканей, доставляя к ним кислород и питательные вещества, а также выводит продукты обмена</a:t>
            </a:r>
            <a:r>
              <a:rPr lang="ru-RU" sz="2800" dirty="0" smtClean="0"/>
              <a:t>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1415967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64851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9172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692696"/>
            <a:ext cx="842493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/>
              <a:t>Учитывая то, что кардиолог лечит наиболее важный орган человека, от работы которого зависит жизнеспособность всего организма, он несет очень большую ответственность перед пациентами и должен обладать высоким уровнем знаний, постоянно совершенствовать свои навыки и знания.</a:t>
            </a:r>
            <a:endParaRPr lang="en-US" sz="2800" dirty="0" smtClean="0"/>
          </a:p>
          <a:p>
            <a:pPr algn="ctr"/>
            <a:r>
              <a:rPr lang="ru-RU" sz="2400" dirty="0" smtClean="0"/>
              <a:t> 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4170571"/>
            <a:ext cx="4032448" cy="220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82295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172.16.0.1\library\Библиотека\Бабаш\день кардиолога\1648559908_8-krot-info-p-s-dnem-kardiologa-otkritki-krasivie-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280920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512481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Красный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1055</TotalTime>
  <Words>1795</Words>
  <Application>Microsoft Office PowerPoint</Application>
  <PresentationFormat>Экран (4:3)</PresentationFormat>
  <Paragraphs>99</Paragraphs>
  <Slides>45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Administrator</cp:lastModifiedBy>
  <cp:revision>192</cp:revision>
  <dcterms:created xsi:type="dcterms:W3CDTF">2024-04-25T12:14:52Z</dcterms:created>
  <dcterms:modified xsi:type="dcterms:W3CDTF">2024-07-01T13:58:09Z</dcterms:modified>
</cp:coreProperties>
</file>