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37"/>
  </p:notesMasterIdLst>
  <p:sldIdLst>
    <p:sldId id="260" r:id="rId2"/>
    <p:sldId id="263" r:id="rId3"/>
    <p:sldId id="264" r:id="rId4"/>
    <p:sldId id="265" r:id="rId5"/>
    <p:sldId id="262" r:id="rId6"/>
    <p:sldId id="261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84" r:id="rId16"/>
    <p:sldId id="285" r:id="rId17"/>
    <p:sldId id="286" r:id="rId18"/>
    <p:sldId id="287" r:id="rId19"/>
    <p:sldId id="288" r:id="rId20"/>
    <p:sldId id="300" r:id="rId21"/>
    <p:sldId id="289" r:id="rId22"/>
    <p:sldId id="290" r:id="rId23"/>
    <p:sldId id="291" r:id="rId24"/>
    <p:sldId id="296" r:id="rId25"/>
    <p:sldId id="292" r:id="rId26"/>
    <p:sldId id="293" r:id="rId27"/>
    <p:sldId id="297" r:id="rId28"/>
    <p:sldId id="294" r:id="rId29"/>
    <p:sldId id="298" r:id="rId30"/>
    <p:sldId id="295" r:id="rId31"/>
    <p:sldId id="283" r:id="rId32"/>
    <p:sldId id="282" r:id="rId33"/>
    <p:sldId id="281" r:id="rId34"/>
    <p:sldId id="299" r:id="rId35"/>
    <p:sldId id="302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09" autoAdjust="0"/>
    <p:restoredTop sz="94660"/>
  </p:normalViewPr>
  <p:slideViewPr>
    <p:cSldViewPr>
      <p:cViewPr>
        <p:scale>
          <a:sx n="53" d="100"/>
          <a:sy n="53" d="100"/>
        </p:scale>
        <p:origin x="-1070" y="-4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EC1EDD-5833-428F-8DBE-24F0579E06F6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65CD27-5AE7-42EC-BEFA-3E3C13670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467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5CD27-5AE7-42EC-BEFA-3E3C1367049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412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B16C-AEC4-47EE-9848-17DAE1BDA776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CD4669-323F-4C98-A7A3-ED7E2BE896D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B16C-AEC4-47EE-9848-17DAE1BDA776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D4669-323F-4C98-A7A3-ED7E2BE896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B16C-AEC4-47EE-9848-17DAE1BDA776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D4669-323F-4C98-A7A3-ED7E2BE896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B16C-AEC4-47EE-9848-17DAE1BDA776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D4669-323F-4C98-A7A3-ED7E2BE896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B16C-AEC4-47EE-9848-17DAE1BDA776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D4669-323F-4C98-A7A3-ED7E2BE896D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B16C-AEC4-47EE-9848-17DAE1BDA776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D4669-323F-4C98-A7A3-ED7E2BE896D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B16C-AEC4-47EE-9848-17DAE1BDA776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D4669-323F-4C98-A7A3-ED7E2BE896D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B16C-AEC4-47EE-9848-17DAE1BDA776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D4669-323F-4C98-A7A3-ED7E2BE896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B16C-AEC4-47EE-9848-17DAE1BDA776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D4669-323F-4C98-A7A3-ED7E2BE896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B16C-AEC4-47EE-9848-17DAE1BDA776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D4669-323F-4C98-A7A3-ED7E2BE896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B16C-AEC4-47EE-9848-17DAE1BDA776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D4669-323F-4C98-A7A3-ED7E2BE896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261B16C-AEC4-47EE-9848-17DAE1BDA776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8CD4669-323F-4C98-A7A3-ED7E2BE896D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4%D0%BD%D0%B5%D0%BF%D1%80" TargetMode="External"/><Relationship Id="rId13" Type="http://schemas.openxmlformats.org/officeDocument/2006/relationships/hyperlink" Target="https://ru.wikipedia.org/wiki/%D0%A1%D0%B8%D0%B2%D0%B0%D1%88" TargetMode="External"/><Relationship Id="rId18" Type="http://schemas.openxmlformats.org/officeDocument/2006/relationships/hyperlink" Target="https://ru.wikipedia.org/wiki/%D0%A4%D1%80%D1%83%D0%BD%D0%B7%D0%B5,_%D0%9C%D0%B8%D1%85%D0%B0%D0%B8%D0%BB_%D0%92%D0%B0%D1%81%D0%B8%D0%BB%D1%8C%D0%B5%D0%B2%D0%B8%D1%87" TargetMode="External"/><Relationship Id="rId3" Type="http://schemas.openxmlformats.org/officeDocument/2006/relationships/hyperlink" Target="https://ru.wikipedia.org/wiki/%D0%9D%D0%BE%D0%B2%D0%BE%D1%80%D0%BE%D1%81%D1%81%D0%B8%D0%B9%D1%81%D0%BA" TargetMode="External"/><Relationship Id="rId21" Type="http://schemas.openxmlformats.org/officeDocument/2006/relationships/hyperlink" Target="https://ru.wikipedia.org/wiki/16_%D0%BD%D0%BE%D1%8F%D0%B1%D1%80%D1%8F" TargetMode="External"/><Relationship Id="rId7" Type="http://schemas.openxmlformats.org/officeDocument/2006/relationships/hyperlink" Target="https://ru.wikipedia.org/wiki/13-%D1%8F_%D0%B0%D1%80%D0%BC%D0%B8%D1%8F_(%D0%A0%D0%9A%D0%9A%D0%90)" TargetMode="External"/><Relationship Id="rId12" Type="http://schemas.openxmlformats.org/officeDocument/2006/relationships/hyperlink" Target="https://ru.wikipedia.org/wiki/2_%D0%BD%D0%BE%D1%8F%D0%B1%D1%80%D1%8F" TargetMode="External"/><Relationship Id="rId17" Type="http://schemas.openxmlformats.org/officeDocument/2006/relationships/hyperlink" Target="https://ru.wikipedia.org/wiki/%D0%9F%D0%B5%D1%80%D0%B5%D0%BA%D0%BE%D0%BF%D1%81%D0%BA%D0%BE-%D0%A7%D0%BE%D0%BD%D0%B3%D0%B0%D1%80%D1%81%D0%BA%D0%B0%D1%8F_%D0%BE%D0%BF%D0%B5%D1%80%D0%B0%D1%86%D0%B8%D1%8F" TargetMode="External"/><Relationship Id="rId2" Type="http://schemas.openxmlformats.org/officeDocument/2006/relationships/hyperlink" Target="https://ru.wikipedia.org/wiki/27_%D0%BC%D0%B0%D1%80%D1%82%D0%B0" TargetMode="External"/><Relationship Id="rId16" Type="http://schemas.openxmlformats.org/officeDocument/2006/relationships/hyperlink" Target="https://ru.wikipedia.org/wiki/%D0%A1%D0%B5%D0%B2%D0%B0%D1%81%D1%82%D0%BE%D0%BF%D0%BE%D0%BB%D1%8C" TargetMode="External"/><Relationship Id="rId20" Type="http://schemas.openxmlformats.org/officeDocument/2006/relationships/hyperlink" Target="https://ru.wikipedia.org/wiki/15_%D0%BD%D0%BE%D1%8F%D0%B1%D1%80%D1%8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92%D1%80%D0%B0%D0%BD%D0%B3%D0%B5%D0%BB%D1%8C,_%D0%9F%D1%91%D1%82%D1%80_%D0%9D%D0%B8%D0%BA%D0%BE%D0%BB%D0%B0%D0%B5%D0%B2%D0%B8%D1%87" TargetMode="External"/><Relationship Id="rId11" Type="http://schemas.openxmlformats.org/officeDocument/2006/relationships/hyperlink" Target="https://ru.wikipedia.org/wiki/%D0%AE%D0%B3%D0%BE-%D0%97%D0%B0%D0%BF%D0%B0%D0%B4%D0%BD%D1%8B%D0%B9_%D1%84%D1%80%D0%BE%D0%BD%D1%82_(%D0%93%D1%80%D0%B0%D0%B6%D0%B4%D0%B0%D0%BD%D1%81%D0%BA%D0%B0%D1%8F_%D0%B2%D0%BE%D0%B9%D0%BD%D0%B0)" TargetMode="External"/><Relationship Id="rId5" Type="http://schemas.openxmlformats.org/officeDocument/2006/relationships/hyperlink" Target="https://ru.wikipedia.org/wiki/%D0%A1%D0%B5%D0%B2%D0%B5%D1%80%D0%BD%D0%BE-%D0%A2%D0%B0%D0%B2%D1%80%D0%B8%D0%B9%D1%81%D0%BA%D0%B0%D1%8F_%D0%BE%D0%BF%D0%B5%D1%80%D0%B0%D1%86%D0%B8%D1%8F" TargetMode="External"/><Relationship Id="rId15" Type="http://schemas.openxmlformats.org/officeDocument/2006/relationships/hyperlink" Target="https://ru.wikipedia.org/wiki/%D0%9B%D0%B8%D1%82%D0%BE%D0%B2%D1%81%D0%BA%D0%B8%D0%B9_%D0%BF%D0%BE%D0%BB%D1%83%D0%BE%D1%81%D1%82%D1%80%D0%BE%D0%B2" TargetMode="External"/><Relationship Id="rId10" Type="http://schemas.openxmlformats.org/officeDocument/2006/relationships/hyperlink" Target="https://ru.wikipedia.org/wiki/51-%D1%8F_%D1%81%D1%82%D1%80%D0%B5%D0%BB%D0%BA%D0%BE%D0%B2%D0%B0%D1%8F_%D0%B4%D0%B8%D0%B2%D0%B8%D0%B7%D0%B8%D1%8F_(1-%D0%B3%D0%BE_%D1%84%D0%BE%D1%80%D0%BC%D0%B8%D1%80%D0%BE%D0%B2%D0%B0%D0%BD%D0%B8%D1%8F)" TargetMode="External"/><Relationship Id="rId19" Type="http://schemas.openxmlformats.org/officeDocument/2006/relationships/hyperlink" Target="https://ru.wikipedia.org/wiki/%D0%9A%D1%80%D1%8B%D0%BC%D1%81%D0%BA%D0%B8%D0%B9_%D0%BF%D0%BE%D0%BB%D1%83%D0%BE%D1%81%D1%82%D1%80%D0%BE%D0%B2" TargetMode="External"/><Relationship Id="rId4" Type="http://schemas.openxmlformats.org/officeDocument/2006/relationships/hyperlink" Target="https://ru.wikipedia.org/wiki/%D0%9A%D0%B0%D1%85%D0%BE%D0%B2%D0%BA%D0%B0" TargetMode="External"/><Relationship Id="rId9" Type="http://schemas.openxmlformats.org/officeDocument/2006/relationships/hyperlink" Target="https://ru.wikipedia.org/wiki/%D0%91%D0%BE%D0%B8_%D0%BD%D0%B0_%D0%9A%D0%B0%D1%85%D0%BE%D0%B2%D1%81%D0%BA%D0%BE%D0%BC_%D0%BF%D0%BB%D0%B0%D1%86%D0%B4%D0%B0%D1%80%D0%BC%D0%B5_(1920)" TargetMode="External"/><Relationship Id="rId14" Type="http://schemas.openxmlformats.org/officeDocument/2006/relationships/hyperlink" Target="https://ru.wikipedia.org/wiki/8_%D0%BD%D0%BE%D1%8F%D0%B1%D1%80%D1%8F" TargetMode="External"/><Relationship Id="rId22" Type="http://schemas.openxmlformats.org/officeDocument/2006/relationships/hyperlink" Target="https://ru.wikipedia.org/wiki/%D0%9A%D0%B5%D1%80%D1%87%D1%8C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0%D0%B0%D1%83%D0%B4%D0%BC%D0%B5%D1%86,_%D0%98%D0%B2%D0%B0%D0%BD_%D0%98%D0%B2%D0%B0%D0%BD%D0%BE%D0%B2%D0%B8%D1%87" TargetMode="External"/><Relationship Id="rId7" Type="http://schemas.openxmlformats.org/officeDocument/2006/relationships/hyperlink" Target="https://ru.wikipedia.org/wiki/1926_%D0%B3%D0%BE%D0%B4" TargetMode="External"/><Relationship Id="rId2" Type="http://schemas.openxmlformats.org/officeDocument/2006/relationships/hyperlink" Target="https://ru.wikipedia.org/wiki/%D0%9D%D0%B8%D0%BA%D0%BE%D0%BB%D0%B0%D0%B5%D0%B2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hyperlink" Target="https://ru.wikipedia.org/wiki/%D0%AF%D0%BA%D0%B8%D1%80,_%D0%98%D0%BE%D0%BD%D0%B0_%D0%AD%D0%BC%D0%BC%D0%B0%D0%BD%D1%83%D0%B8%D0%BB%D0%BE%D0%B2%D0%B8%D1%87" TargetMode="External"/><Relationship Id="rId4" Type="http://schemas.openxmlformats.org/officeDocument/2006/relationships/hyperlink" Target="https://ru.wikipedia.org/wiki/%D0%A3%D0%BA%D1%80%D0%92%D0%9E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12-%D0%B9_%D0%9C%D0%BE%D0%B3%D0%B8%D0%BB%D1%91%D0%B2-%D0%9F%D0%BE%D0%B4%D0%BE%D0%BB%D1%8C%D1%81%D0%BA%D0%B8%D0%B9_%D1%83%D0%BA%D1%80%D0%B5%D0%BF%D0%BB%D1%91%D0%BD%D0%BD%D1%8B%D0%B9_%D1%80%D0%B0%D0%B9%D0%BE%D0%BD" TargetMode="External"/><Relationship Id="rId3" Type="http://schemas.openxmlformats.org/officeDocument/2006/relationships/hyperlink" Target="https://ru.wikipedia.org/wiki/%D0%9A%D0%BE%D0%BC%D0%BC%D1%83%D0%BD%D0%B8%D1%81%D1%82%D0%B8%D1%87%D0%B5%D1%81%D0%BA%D0%B0%D1%8F_%D0%BF%D0%B0%D1%80%D1%82%D0%B8%D1%8F_%D0%A1%D0%BE%D0%B2%D0%B5%D1%82%D1%81%D0%BA%D0%BE%D0%B3%D0%BE_%D0%A1%D0%BE%D1%8E%D0%B7%D0%B0" TargetMode="External"/><Relationship Id="rId7" Type="http://schemas.openxmlformats.org/officeDocument/2006/relationships/hyperlink" Target="https://ru.wikipedia.org/wiki/%D0%98%D1%81%D1%81%D0%B5%D1%80%D1%81%D0%BE%D0%BD,_%D0%93%D0%B5%D0%BE%D1%80%D0%B3%D0%B8%D0%B9_%D0%A1%D0%B0%D0%BC%D0%BE%D0%B9%D0%BB%D0%BE%D0%B2%D0%B8%D1%87" TargetMode="External"/><Relationship Id="rId2" Type="http://schemas.openxmlformats.org/officeDocument/2006/relationships/hyperlink" Target="https://ru.wikipedia.org/wiki/%D0%92%D0%BE%D0%B5%D0%BD%D0%BD%D0%B0%D1%8F_%D0%B0%D0%BA%D0%B0%D0%B4%D0%B5%D0%BC%D0%B8%D1%8F_%D0%B8%D0%BC%D0%B5%D0%BD%D0%B8_%D0%9C._%D0%92._%D0%A4%D1%80%D1%83%D0%BD%D0%B7%D0%B5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9A%D0%BE%D1%80%D0%BE%D1%81%D1%82%D0%B5%D0%BD%D1%8C" TargetMode="External"/><Relationship Id="rId5" Type="http://schemas.openxmlformats.org/officeDocument/2006/relationships/hyperlink" Target="https://ru.wikipedia.org/wiki/46-%D1%8F_%D1%81%D1%82%D1%80%D0%B5%D0%BB%D0%BA%D0%BE%D0%B2%D0%B0%D1%8F_%D0%B4%D0%B8%D0%B2%D0%B8%D0%B7%D0%B8%D1%8F_(1-%D0%B3%D0%BE_%D1%84%D0%BE%D1%80%D0%BC%D0%B8%D1%80%D0%BE%D0%B2%D0%B0%D0%BD%D0%B8%D1%8F)" TargetMode="External"/><Relationship Id="rId4" Type="http://schemas.openxmlformats.org/officeDocument/2006/relationships/hyperlink" Target="https://ru.wikipedia.org/wiki/%D0%A4%D1%80%D0%B0%D0%BD%D1%86%D1%83%D0%B7%D1%81%D0%BA%D0%B8%D0%B9_%D1%8F%D0%B7%D1%8B%D0%BA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0%D0%BB%D0%B0%D1%84%D1%83%D0%B7%D0%BE,_%D0%9C%D0%B8%D1%85%D0%B0%D0%B8%D0%BB_%D0%98%D0%B2%D0%B0%D0%BD%D0%BE%D0%B2%D0%B8%D1%87" TargetMode="External"/><Relationship Id="rId13" Type="http://schemas.openxmlformats.org/officeDocument/2006/relationships/hyperlink" Target="https://ru.wikipedia.org/wiki/%D0%91%D0%B0%D0%B3%D1%80%D0%B0%D0%BC%D1%8F%D0%BD,_%D0%98%D0%B2%D0%B0%D0%BD_%D0%A5%D1%80%D0%B8%D1%81%D1%82%D0%BE%D1%84%D0%BE%D1%80%D0%BE%D0%B2%D0%B8%D1%87" TargetMode="External"/><Relationship Id="rId3" Type="http://schemas.openxmlformats.org/officeDocument/2006/relationships/hyperlink" Target="https://ru.wikipedia.org/wiki/%D0%A3%D1%87%D0%B5%D0%BD%D0%B8%D1%8F_%D0%9A%D0%B8%D0%B5%D0%B2%D1%81%D0%BA%D0%BE%D0%B3%D0%BE_%D0%B2%D0%BE%D0%B5%D0%BD%D0%BD%D0%BE%D0%B3%D0%BE_%D0%BE%D0%BA%D1%80%D1%83%D0%B3%D0%B0_1935_%D0%B3%D0%BE%D0%B4%D0%B0" TargetMode="External"/><Relationship Id="rId7" Type="http://schemas.openxmlformats.org/officeDocument/2006/relationships/hyperlink" Target="https://ru.wikipedia.org/wiki/%D0%92%D0%BE%D0%B5%D0%BD%D0%BD%D0%B0%D1%8F_%D0%B0%D0%BA%D0%B0%D0%B4%D0%B5%D0%BC%D0%B8%D1%8F_%D0%93%D0%B5%D0%BD%D0%B5%D1%80%D0%B0%D0%BB%D1%8C%D0%BD%D0%BE%D0%B3%D0%BE_%D1%88%D1%82%D0%B0%D0%B1%D0%B0_%D0%92%D0%BE%D0%BE%D1%80%D1%83%D0%B6%D1%91%D0%BD%D0%BD%D1%8B%D1%85_%D0%A1%D0%B8%D0%BB_%D0%A0%D0%BE%D1%81%D1%81%D0%B8%D0%B9%D1%81%D0%BA%D0%BE%D0%B9_%D0%A4%D0%B5%D0%B4%D0%B5%D1%80%D0%B0%D1%86%D0%B8%D0%B8" TargetMode="External"/><Relationship Id="rId12" Type="http://schemas.openxmlformats.org/officeDocument/2006/relationships/hyperlink" Target="https://ru.wikipedia.org/wiki/%D0%93%D0%BE%D0%B2%D0%BE%D1%80%D0%BE%D0%B2,_%D0%9B%D0%B5%D0%BE%D0%BD%D0%B8%D0%B4_%D0%90%D0%BB%D0%B5%D0%BA%D1%81%D0%B0%D0%BD%D0%B4%D1%80%D0%BE%D0%B2%D0%B8%D1%87" TargetMode="External"/><Relationship Id="rId17" Type="http://schemas.openxmlformats.org/officeDocument/2006/relationships/hyperlink" Target="https://ru.wikipedia.org/wiki/%D0%90%D0%B4%D0%BC%D0%B8%D1%80%D0%B0%D0%BB" TargetMode="External"/><Relationship Id="rId2" Type="http://schemas.openxmlformats.org/officeDocument/2006/relationships/hyperlink" Target="https://ru.wikipedia.org/wiki/%D0%A5%D0%92%D0%9E" TargetMode="External"/><Relationship Id="rId16" Type="http://schemas.openxmlformats.org/officeDocument/2006/relationships/hyperlink" Target="https://ru.wikipedia.org/wiki/%D0%93%D0%B5%D0%BD%D0%B5%D1%80%D0%B0%D0%BB-%D0%BF%D0%BE%D0%BB%D0%BA%D0%BE%D0%B2%D0%BD%D0%B8%D0%BA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92%D0%BE%D1%80%D0%BE%D1%88%D0%B8%D0%BB%D0%BE%D0%B2,_%D0%9A%D0%BB%D0%B8%D0%BC%D0%B5%D0%BD%D1%82_%D0%95%D1%84%D1%80%D0%B5%D0%BC%D0%BE%D0%B2%D0%B8%D1%87" TargetMode="External"/><Relationship Id="rId11" Type="http://schemas.openxmlformats.org/officeDocument/2006/relationships/hyperlink" Target="https://ru.wikipedia.org/wiki/%D0%92%D0%B0%D1%81%D0%B8%D0%BB%D0%B5%D0%B2%D1%81%D0%BA%D0%B8%D0%B9,_%D0%90%D0%BB%D0%B5%D0%BA%D1%81%D0%B0%D0%BD%D0%B4%D1%80_%D0%9C%D0%B8%D1%85%D0%B0%D0%B9%D0%BB%D0%BE%D0%B2%D0%B8%D1%87" TargetMode="External"/><Relationship Id="rId5" Type="http://schemas.openxmlformats.org/officeDocument/2006/relationships/hyperlink" Target="https://ru.wikipedia.org/wiki/%D0%9C%D0%B0%D1%80%D1%88%D0%B0%D0%BB_%D0%A1%D0%BE%D0%B2%D0%B5%D1%82%D1%81%D0%BA%D0%BE%D0%B3%D0%BE_%D0%A1%D0%BE%D1%8E%D0%B7%D0%B0" TargetMode="External"/><Relationship Id="rId15" Type="http://schemas.openxmlformats.org/officeDocument/2006/relationships/hyperlink" Target="https://ru.wikipedia.org/wiki/%D0%93%D0%B5%D0%BD%D0%B5%D1%80%D0%B0%D0%BB_%D0%B0%D1%80%D0%BC%D0%B8%D0%B8_(%D0%A1%D0%A1%D0%A1%D0%A0)" TargetMode="External"/><Relationship Id="rId10" Type="http://schemas.openxmlformats.org/officeDocument/2006/relationships/hyperlink" Target="https://ru.wikipedia.org/wiki/%D0%A8%D0%B8%D0%BB%D0%BE%D0%B2%D1%81%D0%BA%D0%B8%D0%B9,_%D0%95%D0%B2%D0%B3%D0%B5%D0%BD%D0%B8%D0%B9_%D0%90%D0%BB%D0%B5%D0%BA%D1%81%D0%B0%D0%BD%D0%B4%D1%80%D0%BE%D0%B2%D0%B8%D1%87" TargetMode="External"/><Relationship Id="rId4" Type="http://schemas.openxmlformats.org/officeDocument/2006/relationships/hyperlink" Target="https://ru.wikipedia.org/wiki/%D0%A2%D0%B5%D0%BE%D1%80%D0%B8%D1%8F_%D0%B3%D0%BB%D1%83%D0%B1%D0%BE%D0%BA%D0%BE%D0%B9_%D0%BE%D0%BF%D0%B5%D1%80%D0%B0%D1%86%D0%B8%D0%B8" TargetMode="External"/><Relationship Id="rId9" Type="http://schemas.openxmlformats.org/officeDocument/2006/relationships/hyperlink" Target="https://ru.wikipedia.org/wiki/%D0%9A%D0%B0%D1%80%D0%B1%D1%8B%D1%88%D0%B5%D0%B2,_%D0%94%D0%BC%D0%B8%D1%82%D1%80%D0%B8%D0%B9_%D0%9C%D0%B8%D1%85%D0%B0%D0%B9%D0%BB%D0%BE%D0%B2%D0%B8%D1%87" TargetMode="External"/><Relationship Id="rId14" Type="http://schemas.openxmlformats.org/officeDocument/2006/relationships/hyperlink" Target="https://ru.wikipedia.org/wiki/%D0%92%D0%B0%D1%82%D1%83%D1%82%D0%B8%D0%BD,_%D0%9D%D0%B8%D0%BA%D0%BE%D0%BB%D0%B0%D0%B9_%D0%A4%D1%91%D0%B4%D0%BE%D1%80%D0%BE%D0%B2%D0%B8%D1%87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A%D0%B8%D0%B5%D0%B2%D1%81%D0%BA%D0%B8%D0%B9_%D0%BE%D1%81%D0%BE%D0%B1%D1%8B%D0%B9_%D0%B2%D0%BE%D0%B5%D0%BD%D0%BD%D1%8B%D0%B9_%D0%BE%D0%BA%D1%80%D1%83%D0%B3" TargetMode="External"/><Relationship Id="rId3" Type="http://schemas.openxmlformats.org/officeDocument/2006/relationships/hyperlink" Target="https://ru.wikipedia.org/wiki/%D0%9C%D0%B0%D1%80%D1%88%D0%B0%D0%BB_%D0%A1%D0%BE%D0%B2%D0%B5%D1%82%D1%81%D0%BA%D0%BE%D0%B3%D0%BE_%D0%A1%D0%BE%D1%8E%D0%B7%D0%B0" TargetMode="External"/><Relationship Id="rId7" Type="http://schemas.openxmlformats.org/officeDocument/2006/relationships/hyperlink" Target="https://ru.wikipedia.org/wiki/%D0%93%D0%B5%D0%BD%D0%B5%D1%80%D0%B0%D0%BB-%D0%BC%D0%B0%D0%B9%D0%BE%D1%80" TargetMode="External"/><Relationship Id="rId2" Type="http://schemas.openxmlformats.org/officeDocument/2006/relationships/hyperlink" Target="https://ru.wikipedia.org/wiki/%D0%9C%D0%BE%D1%81%D0%BA%D0%BE%D0%B2%D1%81%D0%BA%D0%B8%D0%B9_%D0%B2%D0%BE%D0%B5%D0%BD%D0%BD%D1%8B%D0%B9_%D0%BE%D0%BA%D1%80%D1%83%D0%B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94%D0%BE%D1%86%D0%B5%D0%BD%D1%82" TargetMode="External"/><Relationship Id="rId5" Type="http://schemas.openxmlformats.org/officeDocument/2006/relationships/hyperlink" Target="https://ru.wikipedia.org/wiki/%D0%93%D1%80%D0%B0%D0%B6%D0%B4%D0%B0%D0%BD%D1%81%D0%BA%D0%B0%D1%8F_%D0%B2%D0%BE%D0%B9%D0%BD%D0%B0_%D0%B2_%D0%98%D1%81%D0%BF%D0%B0%D0%BD%D0%B8%D0%B8" TargetMode="External"/><Relationship Id="rId4" Type="http://schemas.openxmlformats.org/officeDocument/2006/relationships/hyperlink" Target="https://ru.wikipedia.org/wiki/%D0%A1._%D0%9C._%D0%91%D1%83%D0%B4%D1%91%D0%BD%D0%BD%D1%8B%D0%B9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E%D0%B3%D0%BE-%D0%97%D0%B0%D0%BF%D0%B0%D0%B4%D0%BD%D1%8B%D0%B9_%D1%84%D1%80%D0%BE%D0%BD%D1%82_(%D0%92%D0%B5%D0%BB%D0%B8%D0%BA%D0%B0%D1%8F_%D0%9E%D1%82%D0%B5%D1%87%D0%B5%D1%81%D1%82%D0%B2%D0%B5%D0%BD%D0%BD%D0%B0%D1%8F_%D0%B2%D0%BE%D0%B9%D0%BD%D0%B0)" TargetMode="External"/><Relationship Id="rId2" Type="http://schemas.openxmlformats.org/officeDocument/2006/relationships/hyperlink" Target="https://ru.wikipedia.org/wiki/24_%D0%B8%D1%8E%D0%BD%D1%8F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0%D0%BB%D0%B5%D0%BA%D1%81%D0%B0%D0%BD%D0%B4%D1%80%D0%BE%D0%B2%D1%81%D0%BA%D0%BE%D0%B5_%D0%B2%D0%BE%D0%B5%D0%BD%D0%BD%D0%BE%D0%B5_%D1%83%D1%87%D0%B8%D0%BB%D0%B8%D1%89%D0%B5" TargetMode="External"/><Relationship Id="rId7" Type="http://schemas.openxmlformats.org/officeDocument/2006/relationships/hyperlink" Target="https://ru.wikipedia.org/wiki/%D0%93%D1%80%D0%BE%D0%B4%D0%BD%D0%BE" TargetMode="External"/><Relationship Id="rId2" Type="http://schemas.openxmlformats.org/officeDocument/2006/relationships/hyperlink" Target="https://ru.wikipedia.org/wiki/%D0%A1%D0%B8%D0%B1%D0%B8%D1%80%D1%8C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9D%D0%B8%D0%BA%D0%BE%D0%BB%D0%B0%D0%B5%D0%B2%D1%81%D0%BA%D0%B0%D1%8F_%D0%B0%D0%BA%D0%B0%D0%B4%D0%B5%D0%BC%D0%B8%D1%8F_%D0%93%D0%B5%D0%BD%D0%B5%D1%80%D0%B0%D0%BB%D1%8C%D0%BD%D0%BE%D0%B3%D0%BE_%D1%88%D1%82%D0%B0%D0%B1%D0%B0" TargetMode="External"/><Relationship Id="rId5" Type="http://schemas.openxmlformats.org/officeDocument/2006/relationships/hyperlink" Target="https://ru.wikipedia.org/wiki/%D0%9F%D0%BE%D0%BB%D1%8C%D1%81%D0%BA%D0%BE%D0%B5_%D0%B2%D0%BE%D1%81%D1%81%D1%82%D0%B0%D0%BD%D0%B8%D0%B5_(1863%E2%80%941864)" TargetMode="External"/><Relationship Id="rId4" Type="http://schemas.openxmlformats.org/officeDocument/2006/relationships/hyperlink" Target="https://ru.wikipedia.org/wiki/%D0%9F%D0%BE%D0%BB%D1%8F%D0%BA%D0%B8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1%D0%B0%D0%BD%D0%BA%D1%82-%D0%9F%D0%B5%D1%82%D0%B5%D1%80%D0%B1%D1%83%D1%80%D0%B3%D1%81%D0%BA%D0%B8%D0%B9_%D0%B3%D0%BE%D1%81%D1%83%D0%B4%D0%B0%D1%80%D1%81%D1%82%D0%B2%D0%B5%D0%BD%D0%BD%D1%8B%D0%B9_%D1%83%D0%BD%D0%B8%D0%B2%D0%B5%D1%80%D1%81%D0%B8%D1%82%D0%B5%D1%82" TargetMode="External"/><Relationship Id="rId3" Type="http://schemas.openxmlformats.org/officeDocument/2006/relationships/hyperlink" Target="https://ru.wikipedia.org/wiki/%D0%92%D0%BE%D0%BB%D1%8B%D0%BD%D1%81%D0%BA%D0%B0%D1%8F_%D0%B3%D1%83%D0%B1%D0%B5%D1%80%D0%BD%D0%B8%D1%8F" TargetMode="External"/><Relationship Id="rId7" Type="http://schemas.openxmlformats.org/officeDocument/2006/relationships/hyperlink" Target="https://ru.wikipedia.org/wiki/%D0%A8%D0%BA%D0%BE%D0%BB%D0%B0_%E2%84%96_321_(%D0%A1%D0%B0%D0%BD%D0%BA%D1%82-%D0%9F%D0%B5%D1%82%D0%B5%D1%80%D0%B1%D1%83%D1%80%D0%B3)" TargetMode="External"/><Relationship Id="rId2" Type="http://schemas.openxmlformats.org/officeDocument/2006/relationships/hyperlink" Target="https://ru.wikipedia.org/wiki/%D0%9E%D1%81%D1%82%D1%80%D0%BE%D0%B3_(%D0%B3%D0%BE%D1%80%D0%BE%D0%B4)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9F%D0%B5%D1%80%D0%B2%D0%B0%D1%8F_%D0%BC%D0%B8%D1%80%D0%BE%D0%B2%D0%B0%D1%8F_%D0%B2%D0%BE%D0%B9%D0%BD%D0%B0" TargetMode="External"/><Relationship Id="rId5" Type="http://schemas.openxmlformats.org/officeDocument/2006/relationships/hyperlink" Target="https://ru.wikipedia.org/wiki/%D0%93%D0%B8%D0%BC%D0%BD%D0%B0%D0%B7%D0%B8%D1%8F" TargetMode="External"/><Relationship Id="rId4" Type="http://schemas.openxmlformats.org/officeDocument/2006/relationships/hyperlink" Target="https://ru.wikipedia.org/wiki/%D0%90%D1%80%D1%82%D0%B8%D0%BB%D0%BB%D0%B5%D1%80%D0%B8%D0%B9%D1%81%D0%BA%D0%B0%D1%8F_%D0%B1%D0%B0%D1%82%D0%B0%D1%80%D0%B5%D1%8F" TargetMode="External"/><Relationship Id="rId9" Type="http://schemas.openxmlformats.org/officeDocument/2006/relationships/hyperlink" Target="https://ru.wikipedia.org/wiki/%D0%A1%D0%BB%D0%B0%D0%B2%D1%8F%D0%BD%D0%BA%D0%B0_(%D0%9B%D1%83%D0%B6%D1%81%D0%BA%D0%B8%D0%B9_%D1%80%D0%B0%D0%B9%D0%BE%D0%BD)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0%D1%83%D1%81%D1%81%D0%BA%D0%B0%D1%8F_%D0%B8%D0%BC%D0%BF%D0%B5%D1%80%D0%B0%D1%82%D0%BE%D1%80%D1%81%D0%BA%D0%B0%D1%8F_%D0%B0%D1%80%D0%BC%D0%B8%D1%8F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95%D0%B3%D0%B5%D1%80%D1%81%D0%BA%D0%B8%D0%B9_%D0%BB%D0%B5%D0%B9%D0%B1-%D0%B3%D0%B2%D0%B0%D1%80%D0%B4%D0%B8%D0%B8_%D0%BF%D0%BE%D0%BB%D0%BA" TargetMode="External"/><Relationship Id="rId5" Type="http://schemas.openxmlformats.org/officeDocument/2006/relationships/hyperlink" Target="https://ru.wikipedia.org/wiki/%D0%9F%D1%80%D0%B0%D0%BF%D0%BE%D1%80%D1%89%D0%B8%D0%BA" TargetMode="External"/><Relationship Id="rId4" Type="http://schemas.openxmlformats.org/officeDocument/2006/relationships/hyperlink" Target="https://ru.wikipedia.org/wiki/%D0%9F%D0%B0%D0%B2%D0%BB%D0%BE%D0%B2%D1%81%D0%BA%D0%BE%D0%B5_%D0%B2%D0%BE%D0%B5%D0%BD%D0%BD%D0%BE%D0%B5_%D1%83%D1%87%D0%B8%D0%BB%D0%B8%D1%89%D0%B5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27_%D0%B8%D1%8E%D0%BD%D1%8F" TargetMode="External"/><Relationship Id="rId13" Type="http://schemas.openxmlformats.org/officeDocument/2006/relationships/hyperlink" Target="https://ru.wikipedia.org/wiki/%D0%9A%D0%BE%D0%BD%D1%82%D1%80%D0%BD%D0%B0%D1%81%D1%82%D1%83%D0%BF%D0%BB%D0%B5%D0%BD%D0%B8%D0%B5" TargetMode="External"/><Relationship Id="rId3" Type="http://schemas.openxmlformats.org/officeDocument/2006/relationships/hyperlink" Target="https://ru.wikipedia.org/wiki/%D0%AE%D0%B3%D0%BE-%D0%97%D0%B0%D0%BF%D0%B0%D0%B4%D0%BD%D1%8B%D0%B9_%D1%84%D1%80%D0%BE%D0%BD%D1%82_(%D0%9F%D0%B5%D1%80%D0%B2%D0%B0%D1%8F_%D0%BC%D0%B8%D1%80%D0%BE%D0%B2%D0%B0%D1%8F_%D0%B2%D0%BE%D0%B9%D0%BD%D0%B0)" TargetMode="External"/><Relationship Id="rId7" Type="http://schemas.openxmlformats.org/officeDocument/2006/relationships/hyperlink" Target="https://ru.wikipedia.org/wiki/%D0%98%D0%B2%D0%B0%D0%BD%D0%BE-%D0%A4%D1%80%D0%B0%D0%BD%D0%BA%D0%BE%D0%B2%D1%81%D0%BA" TargetMode="External"/><Relationship Id="rId12" Type="http://schemas.openxmlformats.org/officeDocument/2006/relationships/hyperlink" Target="https://ru.wikipedia.org/wiki/16_%D0%B8%D1%8E%D0%BB%D1%8F" TargetMode="External"/><Relationship Id="rId2" Type="http://schemas.openxmlformats.org/officeDocument/2006/relationships/hyperlink" Target="https://ru.wikipedia.org/wiki/8-%D1%8F_%D0%B0%D1%80%D0%BC%D0%B8%D1%8F_(%D0%A0%D0%BE%D1%81%D1%81%D0%B8%D0%B9%D1%81%D0%BA%D0%B0%D1%8F_%D0%B8%D0%BC%D0%BF%D0%B5%D1%80%D0%B8%D1%8F)" TargetMode="Externa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98%D1%8E%D0%BD%D1%8C%D1%81%D0%BA%D0%BE%D0%B5_%D0%BD%D0%B0%D1%81%D1%82%D1%83%D0%BF%D0%BB%D0%B5%D0%BD%D0%B8%D0%B5" TargetMode="External"/><Relationship Id="rId11" Type="http://schemas.openxmlformats.org/officeDocument/2006/relationships/hyperlink" Target="https://ru.wikipedia.org/wiki/%D0%9A%D0%B0%D0%BB%D1%83%D1%88" TargetMode="External"/><Relationship Id="rId5" Type="http://schemas.openxmlformats.org/officeDocument/2006/relationships/hyperlink" Target="https://ru.wikipedia.org/wiki/18_%D0%B8%D1%8E%D0%BD%D1%8F" TargetMode="External"/><Relationship Id="rId15" Type="http://schemas.openxmlformats.org/officeDocument/2006/relationships/hyperlink" Target="https://ru.wikipedia.org/wiki/%D0%90%D0%B4%D1%8A%D1%8E%D1%82%D0%B0%D0%BD%D1%82" TargetMode="External"/><Relationship Id="rId10" Type="http://schemas.openxmlformats.org/officeDocument/2006/relationships/hyperlink" Target="https://ru.wikipedia.org/wiki/28_%D0%B8%D1%8E%D0%BD%D1%8F" TargetMode="External"/><Relationship Id="rId4" Type="http://schemas.openxmlformats.org/officeDocument/2006/relationships/hyperlink" Target="https://ru.wikipedia.org/wiki/%D0%9A%D0%B0%D0%BB%D0%B5%D0%B4%D0%B8%D0%BD,_%D0%90%D0%BB%D0%B5%D0%BA%D1%81%D0%B5%D0%B9_%D0%9C%D0%B0%D0%BA%D1%81%D0%B8%D0%BC%D0%BE%D0%B2%D0%B8%D1%87" TargetMode="External"/><Relationship Id="rId9" Type="http://schemas.openxmlformats.org/officeDocument/2006/relationships/hyperlink" Target="https://ru.wikipedia.org/wiki/%D0%93%D0%B0%D0%BB%D0%B8%D1%87_(%D0%98%D0%B2%D0%B0%D0%BD%D0%BE-%D0%A4%D1%80%D0%B0%D0%BD%D0%BA%D0%BE%D0%B2%D1%81%D0%BA%D0%B0%D1%8F_%D0%BE%D0%B1%D0%BB%D0%B0%D1%81%D1%82%D1%8C)" TargetMode="External"/><Relationship Id="rId14" Type="http://schemas.openxmlformats.org/officeDocument/2006/relationships/hyperlink" Target="https://ru.wikipedia.org/wiki/%D0%9E%D1%80%D0%B4%D0%B5%D0%BD_%D0%A1%D0%B2%D1%8F%D1%82%D0%BE%D0%B9_%D0%90%D0%BD%D0%BD%D1%8B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ru.wikipedia.org/wiki/28_%D0%B0%D0%B2%D0%B3%D1%83%D1%81%D1%82%D0%B0" TargetMode="External"/><Relationship Id="rId7" Type="http://schemas.openxmlformats.org/officeDocument/2006/relationships/hyperlink" Target="https://ru.wikipedia.org/wiki/%D0%9F%D0%B5%D1%82%D1%80%D0%BE%D0%B3%D1%80%D0%B0%D0%B4%D1%81%D0%BA%D0%B8%D0%B9_%D0%BB%D0%B5%D1%81%D0%BD%D0%BE%D0%B9_%D0%B8%D0%BD%D1%81%D1%82%D0%B8%D1%82%D1%83%D1%82" TargetMode="External"/><Relationship Id="rId2" Type="http://schemas.openxmlformats.org/officeDocument/2006/relationships/hyperlink" Target="https://ru.wikipedia.org/wiki/%D0%9A%D1%80%D0%B0%D1%81%D0%BD%D0%B0%D1%8F_%D0%B3%D0%B2%D0%B0%D1%80%D0%B4%D0%B8%D1%8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9E%D0%BA%D1%82%D1%8F%D0%B1%D1%80%D1%8C%D1%81%D0%BA%D0%B0%D1%8F_%D1%80%D0%B5%D0%B2%D0%BE%D0%BB%D1%8E%D1%86%D0%B8%D1%8F" TargetMode="External"/><Relationship Id="rId5" Type="http://schemas.openxmlformats.org/officeDocument/2006/relationships/hyperlink" Target="https://ru.wikipedia.org/wiki/31_%D0%B0%D0%B2%D0%B3%D1%83%D1%81%D1%82%D0%B0" TargetMode="External"/><Relationship Id="rId4" Type="http://schemas.openxmlformats.org/officeDocument/2006/relationships/hyperlink" Target="https://ru.wikipedia.org/wiki/%D0%9F%D1%83%D0%BB%D0%BA%D0%BE%D0%B2%D1%81%D0%BA%D0%B8%D0%B5_%D0%B2%D1%8B%D1%81%D0%BE%D1%82%D1%8B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27_%D0%BC%D0%B0%D1%8F" TargetMode="External"/><Relationship Id="rId3" Type="http://schemas.openxmlformats.org/officeDocument/2006/relationships/hyperlink" Target="https://ru.wikipedia.org/wiki/1-%D1%8F_%D0%9C%D0%BE%D1%81%D0%BA%D0%BE%D0%B2%D1%81%D0%BA%D0%B0%D1%8F_%D1%80%D0%B0%D0%B1%D0%BE%D1%87%D0%B0%D1%8F_%D0%B4%D0%B8%D0%B2%D0%B8%D0%B7%D0%B8%D1%8F" TargetMode="External"/><Relationship Id="rId7" Type="http://schemas.openxmlformats.org/officeDocument/2006/relationships/hyperlink" Target="https://ru.wikipedia.org/wiki/15-%D1%8F_%D1%81%D1%82%D1%80%D0%B5%D0%BB%D0%BA%D0%BE%D0%B2%D0%B0%D1%8F_%D0%B4%D0%B8%D0%B2%D0%B8%D0%B7%D0%B8%D1%8F" TargetMode="External"/><Relationship Id="rId2" Type="http://schemas.openxmlformats.org/officeDocument/2006/relationships/hyperlink" Target="https://ru.wikipedia.org/wiki/%D0%A0%D0%B0%D0%B1%D0%BE%D1%87%D0%B5-%D0%BA%D1%80%D0%B5%D1%81%D1%82%D1%8C%D1%8F%D0%BD%D1%81%D0%BA%D0%B0%D1%8F_%D0%9A%D1%80%D0%B0%D1%81%D0%BD%D0%B0%D1%8F_%D0%B0%D1%80%D0%BC%D0%B8%D1%8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29_%D0%B0%D0%BF%D1%80%D0%B5%D0%BB%D1%8F" TargetMode="External"/><Relationship Id="rId5" Type="http://schemas.openxmlformats.org/officeDocument/2006/relationships/hyperlink" Target="https://ru.wikipedia.org/wiki/%D0%9B%D1%83%D0%B3%D0%B0%D0%BD%D1%81%D0%BA" TargetMode="External"/><Relationship Id="rId10" Type="http://schemas.openxmlformats.org/officeDocument/2006/relationships/image" Target="../media/image10.png"/><Relationship Id="rId4" Type="http://schemas.openxmlformats.org/officeDocument/2006/relationships/hyperlink" Target="https://ru.wikipedia.org/wiki/%D0%AE%D0%B6%D0%BD%D1%8B%D0%B9_%D1%84%D1%80%D0%BE%D0%BD%D1%82_(%D0%93%D1%80%D0%B0%D0%B6%D0%B4%D0%B0%D0%BD%D1%81%D0%BA%D0%B0%D1%8F_%D0%B2%D0%BE%D0%B9%D0%BD%D0%B0)" TargetMode="External"/><Relationship Id="rId9" Type="http://schemas.openxmlformats.org/officeDocument/2006/relationships/hyperlink" Target="https://ru.wikipedia.org/wiki/%D0%94%D0%B5%D0%BD%D0%B8%D0%BA%D0%B8%D0%BD,_%D0%90%D0%BD%D1%82%D0%BE%D0%BD_%D0%98%D0%B2%D0%B0%D0%BD%D0%BE%D0%B2%D0%B8%D1%8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5"/>
          <a:stretch/>
        </p:blipFill>
        <p:spPr bwMode="auto">
          <a:xfrm>
            <a:off x="251520" y="333903"/>
            <a:ext cx="8640960" cy="5785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\\172.16.0.1\library\Библиотека\Гавриленко\Презентация по истории России Антонов Алексей Иннокентьевич (11 класс)_files\slide_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 t="12645" r="58809" b="1"/>
          <a:stretch/>
        </p:blipFill>
        <p:spPr bwMode="auto">
          <a:xfrm>
            <a:off x="2123728" y="333902"/>
            <a:ext cx="2996190" cy="578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23728" y="3068960"/>
            <a:ext cx="28803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советский </a:t>
            </a:r>
            <a:r>
              <a:rPr lang="ru-RU" b="1" dirty="0"/>
              <a:t>военачальник, генерал армии, организатор и участник решающих операций советских войск во время Великой Отечественной войны</a:t>
            </a:r>
            <a:r>
              <a:rPr lang="ru-RU" b="1" dirty="0" smtClean="0"/>
              <a:t>,</a:t>
            </a:r>
            <a:endParaRPr lang="en-US" b="1" dirty="0" smtClean="0"/>
          </a:p>
          <a:p>
            <a:r>
              <a:rPr lang="ru-RU" b="1" dirty="0" smtClean="0"/>
              <a:t> </a:t>
            </a:r>
            <a:r>
              <a:rPr lang="ru-RU" b="1" dirty="0"/>
              <a:t>в том числе операции «Багратион</a:t>
            </a:r>
            <a:r>
              <a:rPr lang="ru-RU" b="1" dirty="0" smtClean="0"/>
              <a:t>», уроженец г. Гродно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5" b="5165"/>
          <a:stretch/>
        </p:blipFill>
        <p:spPr bwMode="auto">
          <a:xfrm>
            <a:off x="4948188" y="333902"/>
            <a:ext cx="4160494" cy="5785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56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71296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02122"/>
                </a:solidFill>
                <a:latin typeface="Arial"/>
              </a:rPr>
              <a:t> </a:t>
            </a:r>
            <a:r>
              <a:rPr lang="ru-RU" dirty="0">
                <a:solidFill>
                  <a:srgbClr val="0645AD"/>
                </a:solidFill>
                <a:latin typeface="Arial"/>
                <a:hlinkClick r:id="rId2" tooltip="27 марта"/>
              </a:rPr>
              <a:t>27 марта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дивизия в числе других соединений 9-й армии </a:t>
            </a:r>
            <a:r>
              <a:rPr lang="ru-RU" dirty="0" smtClean="0">
                <a:solidFill>
                  <a:srgbClr val="202122"/>
                </a:solidFill>
                <a:latin typeface="Arial"/>
              </a:rPr>
              <a:t>овладела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</a:t>
            </a:r>
            <a:r>
              <a:rPr lang="ru-RU" dirty="0">
                <a:solidFill>
                  <a:srgbClr val="0645AD"/>
                </a:solidFill>
                <a:latin typeface="Arial"/>
                <a:hlinkClick r:id="rId3" tooltip="Новороссийск"/>
              </a:rPr>
              <a:t>Новороссийском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, </a:t>
            </a:r>
            <a:r>
              <a:rPr lang="ru-RU" b="1" dirty="0">
                <a:solidFill>
                  <a:srgbClr val="0070C0"/>
                </a:solidFill>
                <a:latin typeface="Arial"/>
              </a:rPr>
              <a:t>после чего Антонов был назначен начальником штаба 45-й бригады в этой дивизии</a:t>
            </a:r>
            <a:r>
              <a:rPr lang="ru-RU" b="1" dirty="0">
                <a:solidFill>
                  <a:srgbClr val="00B0F0"/>
                </a:solidFill>
                <a:latin typeface="Arial"/>
              </a:rPr>
              <a:t>.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 В июне 1920 года 15-я стрелковая дивизия совершила марш в Южную Украину в район </a:t>
            </a:r>
            <a:r>
              <a:rPr lang="ru-RU" dirty="0">
                <a:solidFill>
                  <a:srgbClr val="0645AD"/>
                </a:solidFill>
                <a:latin typeface="Arial"/>
                <a:hlinkClick r:id="rId4" tooltip="Каховка"/>
              </a:rPr>
              <a:t>Каховки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, где с ходу вступила во </a:t>
            </a:r>
            <a:r>
              <a:rPr lang="ru-RU" dirty="0">
                <a:solidFill>
                  <a:srgbClr val="0645AD"/>
                </a:solidFill>
                <a:latin typeface="Arial"/>
                <a:hlinkClick r:id="rId5" tooltip="Северно-Таврийская операция"/>
              </a:rPr>
              <a:t>встречные бои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с частями армии </a:t>
            </a:r>
            <a:r>
              <a:rPr lang="ru-RU" dirty="0">
                <a:solidFill>
                  <a:srgbClr val="0645AD"/>
                </a:solidFill>
                <a:latin typeface="Arial"/>
                <a:hlinkClick r:id="rId6" tooltip="Врангель, Пётр Николаевич"/>
              </a:rPr>
              <a:t>П. Н. Врангеля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. В начале августа дивизия перешла в наступление, совместно с другими частями </a:t>
            </a:r>
            <a:r>
              <a:rPr lang="ru-RU" dirty="0">
                <a:solidFill>
                  <a:srgbClr val="0645AD"/>
                </a:solidFill>
                <a:latin typeface="Arial"/>
                <a:hlinkClick r:id="rId7" tooltip="13-я армия (РККА)"/>
              </a:rPr>
              <a:t>13-й армии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форсировав </a:t>
            </a:r>
            <a:r>
              <a:rPr lang="ru-RU" dirty="0">
                <a:solidFill>
                  <a:srgbClr val="0645AD"/>
                </a:solidFill>
                <a:latin typeface="Arial"/>
                <a:hlinkClick r:id="rId8" tooltip="Днепр"/>
              </a:rPr>
              <a:t>Днепр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и овладев </a:t>
            </a:r>
            <a:r>
              <a:rPr lang="ru-RU" dirty="0">
                <a:solidFill>
                  <a:srgbClr val="0645AD"/>
                </a:solidFill>
                <a:latin typeface="Arial"/>
                <a:hlinkClick r:id="rId9" tooltip="Бои на Каховском плацдарме (1920)"/>
              </a:rPr>
              <a:t>Каховским </a:t>
            </a:r>
            <a:r>
              <a:rPr lang="ru-RU" dirty="0" smtClean="0">
                <a:solidFill>
                  <a:srgbClr val="0645AD"/>
                </a:solidFill>
                <a:latin typeface="Arial"/>
                <a:hlinkClick r:id="rId9" tooltip="Бои на Каховском плацдарме (1920)"/>
              </a:rPr>
              <a:t>плацдармом</a:t>
            </a:r>
            <a:r>
              <a:rPr lang="ru-RU" dirty="0" smtClean="0">
                <a:solidFill>
                  <a:srgbClr val="202122"/>
                </a:solidFill>
                <a:latin typeface="Arial"/>
              </a:rPr>
              <a:t>.</a:t>
            </a:r>
            <a:r>
              <a:rPr lang="en-US" dirty="0" smtClean="0">
                <a:solidFill>
                  <a:srgbClr val="202122"/>
                </a:solidFill>
                <a:latin typeface="Arial"/>
              </a:rPr>
              <a:t> </a:t>
            </a:r>
            <a:r>
              <a:rPr lang="ru-RU" dirty="0" smtClean="0">
                <a:solidFill>
                  <a:srgbClr val="202122"/>
                </a:solidFill>
                <a:latin typeface="Arial"/>
              </a:rPr>
              <a:t>Затем 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15-я стрелковая дивизия обороняла вместе с </a:t>
            </a:r>
            <a:r>
              <a:rPr lang="ru-RU" dirty="0">
                <a:solidFill>
                  <a:srgbClr val="0645AD"/>
                </a:solidFill>
                <a:latin typeface="Arial"/>
                <a:hlinkClick r:id="rId10" tooltip="51-я стрелковая дивизия (1-го формирования)"/>
              </a:rPr>
              <a:t>51-й стрелковой дивизией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этот плацдарм от непрекращающихся контрударов до октября, пока совместно с другими соединениями </a:t>
            </a:r>
            <a:r>
              <a:rPr lang="ru-RU" dirty="0">
                <a:solidFill>
                  <a:srgbClr val="0645AD"/>
                </a:solidFill>
                <a:latin typeface="Arial"/>
                <a:hlinkClick r:id="rId11" tooltip="Юго-Западный фронт (Гражданская война)"/>
              </a:rPr>
              <a:t>Юго-Западного фронта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не перешла в наступление, окончательно разгромив войска белых севернее </a:t>
            </a:r>
            <a:r>
              <a:rPr lang="ru-RU" dirty="0" smtClean="0">
                <a:solidFill>
                  <a:srgbClr val="202122"/>
                </a:solidFill>
                <a:latin typeface="Arial"/>
              </a:rPr>
              <a:t>Крыма.</a:t>
            </a:r>
            <a:r>
              <a:rPr lang="ru-RU" dirty="0">
                <a:solidFill>
                  <a:srgbClr val="0645AD"/>
                </a:solidFill>
                <a:latin typeface="Arial"/>
                <a:hlinkClick r:id="rId12" tooltip="2 ноября"/>
              </a:rPr>
              <a:t> 2 ноября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15-я дивизия вышла к озеру </a:t>
            </a:r>
            <a:r>
              <a:rPr lang="ru-RU" dirty="0">
                <a:solidFill>
                  <a:srgbClr val="0645AD"/>
                </a:solidFill>
                <a:latin typeface="Arial"/>
                <a:hlinkClick r:id="rId13" tooltip="Сиваш"/>
              </a:rPr>
              <a:t>Сиваш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. В ночь на </a:t>
            </a:r>
            <a:r>
              <a:rPr lang="ru-RU" dirty="0">
                <a:solidFill>
                  <a:srgbClr val="0645AD"/>
                </a:solidFill>
                <a:latin typeface="Arial"/>
                <a:hlinkClick r:id="rId14" tooltip="8 ноября"/>
              </a:rPr>
              <a:t>8 ноября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45-я бригада в авангарде дивизии вброд перешла озеро и с боем закрепилась на </a:t>
            </a:r>
            <a:r>
              <a:rPr lang="ru-RU" dirty="0">
                <a:solidFill>
                  <a:srgbClr val="0645AD"/>
                </a:solidFill>
                <a:latin typeface="Arial"/>
                <a:hlinkClick r:id="rId15" tooltip="Литовский полуостров"/>
              </a:rPr>
              <a:t>Литовском полуострове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, создав плацдарм для дальнейшего развития наступления в сторону </a:t>
            </a:r>
            <a:r>
              <a:rPr lang="ru-RU" dirty="0">
                <a:solidFill>
                  <a:srgbClr val="0645AD"/>
                </a:solidFill>
                <a:latin typeface="Arial"/>
                <a:hlinkClick r:id="rId16" tooltip="Севастополь"/>
              </a:rPr>
              <a:t>Севастополя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: началась </a:t>
            </a:r>
            <a:r>
              <a:rPr lang="ru-RU" dirty="0" err="1">
                <a:solidFill>
                  <a:srgbClr val="0645AD"/>
                </a:solidFill>
                <a:latin typeface="Arial"/>
                <a:hlinkClick r:id="rId17" tooltip="Перекопско-Чонгарская операция"/>
              </a:rPr>
              <a:t>Перекопско-Чонгарская</a:t>
            </a:r>
            <a:r>
              <a:rPr lang="ru-RU" dirty="0">
                <a:solidFill>
                  <a:srgbClr val="0645AD"/>
                </a:solidFill>
                <a:latin typeface="Arial"/>
                <a:hlinkClick r:id="rId17" tooltip="Перекопско-Чонгарская операция"/>
              </a:rPr>
              <a:t> операция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Красной армии. Здесь же Антонов познакомился с командующим фронтом </a:t>
            </a:r>
            <a:r>
              <a:rPr lang="ru-RU" dirty="0">
                <a:solidFill>
                  <a:srgbClr val="0645AD"/>
                </a:solidFill>
                <a:latin typeface="Arial"/>
                <a:hlinkClick r:id="rId18" tooltip="Фрунзе, Михаил Васильевич"/>
              </a:rPr>
              <a:t>Михаилом Фрунзе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, который прибыл на плацдарм в ту же ночь. 10 ноября 15-я дивизия вышла на </a:t>
            </a:r>
            <a:r>
              <a:rPr lang="ru-RU" dirty="0">
                <a:solidFill>
                  <a:srgbClr val="0645AD"/>
                </a:solidFill>
                <a:latin typeface="Arial"/>
                <a:hlinkClick r:id="rId19" tooltip="Крымский полуостров"/>
              </a:rPr>
              <a:t>Крымский полуостров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, </a:t>
            </a:r>
            <a:r>
              <a:rPr lang="ru-RU" dirty="0">
                <a:solidFill>
                  <a:srgbClr val="0645AD"/>
                </a:solidFill>
                <a:latin typeface="Arial"/>
                <a:hlinkClick r:id="rId20" tooltip="15 ноября"/>
              </a:rPr>
              <a:t>15 ноября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был занят </a:t>
            </a:r>
            <a:r>
              <a:rPr lang="ru-RU" dirty="0">
                <a:solidFill>
                  <a:srgbClr val="0645AD"/>
                </a:solidFill>
                <a:latin typeface="Arial"/>
                <a:hlinkClick r:id="rId16" tooltip="Севастополь"/>
              </a:rPr>
              <a:t>Севастополь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, </a:t>
            </a:r>
            <a:r>
              <a:rPr lang="ru-RU" dirty="0">
                <a:solidFill>
                  <a:srgbClr val="0645AD"/>
                </a:solidFill>
                <a:latin typeface="Arial"/>
                <a:hlinkClick r:id="rId21" tooltip="16 ноября"/>
              </a:rPr>
              <a:t>16 ноября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— </a:t>
            </a:r>
            <a:r>
              <a:rPr lang="ru-RU" dirty="0">
                <a:solidFill>
                  <a:srgbClr val="0645AD"/>
                </a:solidFill>
                <a:latin typeface="Arial"/>
                <a:hlinkClick r:id="rId22" tooltip="Керчь"/>
              </a:rPr>
              <a:t>Керчь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. </a:t>
            </a:r>
            <a:r>
              <a:rPr lang="ru-RU" b="1" dirty="0">
                <a:solidFill>
                  <a:srgbClr val="0070C0"/>
                </a:solidFill>
                <a:latin typeface="Arial"/>
              </a:rPr>
              <a:t>За действия 45-й бригады в Крыму в 1923 году Антонов был награждён Почётным оружием Реввоенсовета и Почётной грамотой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, в которой указывалось: «(Антонов) своим активным участием в последних боевых операциях на Сиваше способствовал (…) закреплению завоеваний великого пролетарского Октября</a:t>
            </a:r>
            <a:r>
              <a:rPr lang="ru-RU" dirty="0" smtClean="0">
                <a:solidFill>
                  <a:srgbClr val="202122"/>
                </a:solidFill>
                <a:latin typeface="Arial"/>
              </a:rPr>
              <a:t>».</a:t>
            </a:r>
            <a:endParaRPr lang="ru-RU" dirty="0">
              <a:solidFill>
                <a:srgbClr val="20212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034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  <a:latin typeface="Arial"/>
              </a:rPr>
              <a:t>В </a:t>
            </a:r>
            <a:r>
              <a:rPr lang="ru-RU" sz="2400" b="1" dirty="0" err="1" smtClean="0">
                <a:solidFill>
                  <a:prstClr val="black"/>
                </a:solidFill>
                <a:latin typeface="Arial"/>
              </a:rPr>
              <a:t>меж</a:t>
            </a:r>
            <a:r>
              <a:rPr lang="ru-RU" sz="2400" b="1" dirty="0" err="1">
                <a:solidFill>
                  <a:prstClr val="black"/>
                </a:solidFill>
                <a:latin typeface="Arial"/>
              </a:rPr>
              <a:t>в</a:t>
            </a:r>
            <a:r>
              <a:rPr lang="ru-RU" sz="2400" b="1" dirty="0" err="1" smtClean="0">
                <a:solidFill>
                  <a:prstClr val="black"/>
                </a:solidFill>
                <a:latin typeface="Arial"/>
              </a:rPr>
              <a:t>оенный</a:t>
            </a:r>
            <a:r>
              <a:rPr lang="ru-RU" sz="2400" b="1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ru-RU" sz="2400" b="1" dirty="0">
                <a:solidFill>
                  <a:prstClr val="black"/>
                </a:solidFill>
                <a:latin typeface="Arial"/>
              </a:rPr>
              <a:t>период</a:t>
            </a:r>
          </a:p>
          <a:p>
            <a:pPr lvl="0" algn="ctr"/>
            <a:endParaRPr lang="ru-RU" dirty="0">
              <a:solidFill>
                <a:srgbClr val="202122"/>
              </a:solidFill>
              <a:latin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836712"/>
            <a:ext cx="435648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02122"/>
                </a:solidFill>
                <a:latin typeface="Arial"/>
              </a:rPr>
              <a:t>После окончания боевых действий в Крыму 15-я ордена Красного знамени </a:t>
            </a:r>
            <a:r>
              <a:rPr lang="ru-RU" dirty="0" err="1">
                <a:solidFill>
                  <a:srgbClr val="202122"/>
                </a:solidFill>
                <a:latin typeface="Arial"/>
              </a:rPr>
              <a:t>Инзенско-Сивашская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 дивизия была переведена на т. н. «трудовое положение»: весной 1921 года 45-я бригада Антонова занималась проведением посевной кампании в южной Украине. В 1922 году дивизия расположилась в городе </a:t>
            </a:r>
            <a:r>
              <a:rPr lang="ru-RU" dirty="0">
                <a:solidFill>
                  <a:srgbClr val="0645AD"/>
                </a:solidFill>
                <a:latin typeface="Arial"/>
                <a:hlinkClick r:id="rId2" tooltip="Николаев"/>
              </a:rPr>
              <a:t>Николаев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. В это время Антонов начал готовиться к поступлению в военную академию — он был одним из немногих командиров такого уровня без военного образования. Тем не менее, уже тогда его способности особо отмечали начальник 15-й дивизией </a:t>
            </a:r>
            <a:r>
              <a:rPr lang="ru-RU" dirty="0">
                <a:solidFill>
                  <a:srgbClr val="0645AD"/>
                </a:solidFill>
                <a:latin typeface="Arial"/>
                <a:hlinkClick r:id="rId3" tooltip="Раудмец, Иван Иванович"/>
              </a:rPr>
              <a:t>И. И. </a:t>
            </a:r>
            <a:r>
              <a:rPr lang="ru-RU" dirty="0" err="1">
                <a:solidFill>
                  <a:srgbClr val="0645AD"/>
                </a:solidFill>
                <a:latin typeface="Arial"/>
                <a:hlinkClick r:id="rId3" tooltip="Раудмец, Иван Иванович"/>
              </a:rPr>
              <a:t>Раудмец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и командующий войсками </a:t>
            </a:r>
            <a:r>
              <a:rPr lang="ru-RU" dirty="0">
                <a:solidFill>
                  <a:srgbClr val="0645AD"/>
                </a:solidFill>
                <a:latin typeface="Arial"/>
                <a:hlinkClick r:id="rId4" tooltip="УкрВО"/>
              </a:rPr>
              <a:t>Украинского военного округа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</a:t>
            </a:r>
            <a:r>
              <a:rPr lang="ru-RU" dirty="0">
                <a:solidFill>
                  <a:srgbClr val="0645AD"/>
                </a:solidFill>
                <a:latin typeface="Arial"/>
                <a:hlinkClick r:id="rId5" tooltip="Якир, Иона Эммануилович"/>
              </a:rPr>
              <a:t>И. Э. Якир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. </a:t>
            </a:r>
            <a:endParaRPr lang="ru-RU" b="0" i="0" dirty="0">
              <a:solidFill>
                <a:srgbClr val="202122"/>
              </a:solidFill>
              <a:effectLst/>
              <a:latin typeface="A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908720"/>
            <a:ext cx="4068452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32040" y="6014324"/>
            <a:ext cx="3816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02122"/>
                </a:solidFill>
                <a:latin typeface="Arial"/>
              </a:rPr>
              <a:t>Алексей Антонов в </a:t>
            </a:r>
            <a:r>
              <a:rPr lang="ru-RU" dirty="0">
                <a:solidFill>
                  <a:srgbClr val="0645AD"/>
                </a:solidFill>
                <a:latin typeface="Arial"/>
                <a:hlinkClick r:id="rId7" tooltip="1926 год"/>
              </a:rPr>
              <a:t>1926 году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415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404664"/>
            <a:ext cx="84249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02122"/>
                </a:solidFill>
                <a:latin typeface="Arial"/>
              </a:rPr>
              <a:t>Однако в </a:t>
            </a:r>
            <a:r>
              <a:rPr lang="ru-RU" dirty="0">
                <a:solidFill>
                  <a:srgbClr val="0645AD"/>
                </a:solidFill>
                <a:latin typeface="Arial"/>
                <a:hlinkClick r:id="rId2" tooltip="Военная академия имени М. В. Фрунзе"/>
              </a:rPr>
              <a:t>Военную академию РККА имени </a:t>
            </a:r>
            <a:r>
              <a:rPr lang="ru-RU" dirty="0" smtClean="0">
                <a:solidFill>
                  <a:srgbClr val="0645AD"/>
                </a:solidFill>
                <a:latin typeface="Arial"/>
                <a:hlinkClick r:id="rId2" tooltip="Военная академия имени М. В. Фрунзе"/>
              </a:rPr>
              <a:t>М.</a:t>
            </a:r>
            <a:r>
              <a:rPr lang="en-US" dirty="0" smtClean="0">
                <a:solidFill>
                  <a:srgbClr val="0645AD"/>
                </a:solidFill>
                <a:latin typeface="Arial"/>
                <a:hlinkClick r:id="rId2" tooltip="Военная академия имени М. В. Фрунзе"/>
              </a:rPr>
              <a:t> </a:t>
            </a:r>
            <a:r>
              <a:rPr lang="ru-RU" dirty="0" smtClean="0">
                <a:solidFill>
                  <a:srgbClr val="0645AD"/>
                </a:solidFill>
                <a:latin typeface="Arial"/>
                <a:hlinkClick r:id="rId2" tooltip="Военная академия имени М. В. Фрунзе"/>
              </a:rPr>
              <a:t>Ф</a:t>
            </a:r>
            <a:r>
              <a:rPr lang="ru-RU" dirty="0">
                <a:solidFill>
                  <a:srgbClr val="0645AD"/>
                </a:solidFill>
                <a:latin typeface="Arial"/>
                <a:hlinkClick r:id="rId2" tooltip="Военная академия имени М. В. Фрунзе"/>
              </a:rPr>
              <a:t>. Фрунзе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в Москве Антонов поступил лишь в 1928 году. Этому предшествовали его женитьба первым браком с Марией </a:t>
            </a:r>
            <a:r>
              <a:rPr lang="ru-RU" dirty="0" err="1">
                <a:solidFill>
                  <a:srgbClr val="202122"/>
                </a:solidFill>
                <a:latin typeface="Arial"/>
              </a:rPr>
              <a:t>Темок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, а также вступление в </a:t>
            </a:r>
            <a:r>
              <a:rPr lang="ru-RU" dirty="0">
                <a:solidFill>
                  <a:srgbClr val="0645AD"/>
                </a:solidFill>
                <a:latin typeface="Arial"/>
                <a:hlinkClick r:id="rId3" tooltip="Коммунистическая партия Советского Союза"/>
              </a:rPr>
              <a:t>ВКП(б</a:t>
            </a:r>
            <a:r>
              <a:rPr lang="ru-RU" dirty="0" smtClean="0">
                <a:solidFill>
                  <a:srgbClr val="0645AD"/>
                </a:solidFill>
                <a:latin typeface="Arial"/>
                <a:hlinkClick r:id="rId3" tooltip="Коммунистическая партия Советского Союза"/>
              </a:rPr>
              <a:t>)</a:t>
            </a:r>
            <a:r>
              <a:rPr lang="ru-RU" dirty="0" smtClean="0">
                <a:solidFill>
                  <a:srgbClr val="202122"/>
                </a:solidFill>
                <a:latin typeface="Arial"/>
              </a:rPr>
              <a:t>.</a:t>
            </a:r>
            <a:endParaRPr lang="ru-RU" dirty="0">
              <a:solidFill>
                <a:srgbClr val="202122"/>
              </a:solidFill>
              <a:latin typeface="Arial"/>
            </a:endParaRPr>
          </a:p>
          <a:p>
            <a:r>
              <a:rPr lang="ru-RU" dirty="0">
                <a:solidFill>
                  <a:srgbClr val="202122"/>
                </a:solidFill>
                <a:latin typeface="Arial"/>
              </a:rPr>
              <a:t>Антонов был зачислен на основной факультет академии. По свидетельству сокурсников, обладал завидной усидчивостью и настойчивостью в учёбе. Особенно любил занятия по штабной работе, часто выезжал в войска на стажировку. Успешно освоил </a:t>
            </a:r>
            <a:r>
              <a:rPr lang="ru-RU" dirty="0">
                <a:solidFill>
                  <a:srgbClr val="0645AD"/>
                </a:solidFill>
                <a:latin typeface="Arial"/>
                <a:hlinkClick r:id="rId4" tooltip="Французский язык"/>
              </a:rPr>
              <a:t>французский язык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и приобрёл квалификацию военного переводчика. В марте 1931 года Алексей Антонов окончил академию и вновь возвратился в Украинский военный округ — на должность начальника штаба </a:t>
            </a:r>
            <a:r>
              <a:rPr lang="ru-RU" dirty="0">
                <a:solidFill>
                  <a:srgbClr val="0645AD"/>
                </a:solidFill>
                <a:latin typeface="Arial"/>
                <a:hlinkClick r:id="rId5" tooltip="46-я стрелковая дивизия (1-го формирования)"/>
              </a:rPr>
              <a:t>46-й стрелковой дивизии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в </a:t>
            </a:r>
            <a:r>
              <a:rPr lang="ru-RU" dirty="0">
                <a:solidFill>
                  <a:srgbClr val="0645AD"/>
                </a:solidFill>
                <a:latin typeface="Arial"/>
                <a:hlinkClick r:id="rId6" tooltip="Коростень"/>
              </a:rPr>
              <a:t>Коростень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. На новом месте Антонов вёл активную работу с комсоставом дивизии, часто проводил командно-штабные учения, участвовал в разработке окружных учений. Уже осенью 1932 года его вновь направили в Военную академию РККА им. М. В. Фрунзе — на только что созданный оперативный факультет. В мае 1933 года окончил его с отличием, в выпускной аттестации начальником факультета </a:t>
            </a:r>
            <a:r>
              <a:rPr lang="ru-RU" dirty="0">
                <a:solidFill>
                  <a:srgbClr val="0645AD"/>
                </a:solidFill>
                <a:latin typeface="Arial"/>
                <a:hlinkClick r:id="rId7" tooltip="Иссерсон, Георгий Самойлович"/>
              </a:rPr>
              <a:t>Г. С. </a:t>
            </a:r>
            <a:r>
              <a:rPr lang="ru-RU" dirty="0" err="1">
                <a:solidFill>
                  <a:srgbClr val="0645AD"/>
                </a:solidFill>
                <a:latin typeface="Arial"/>
                <a:hlinkClick r:id="rId7" tooltip="Иссерсон, Георгий Самойлович"/>
              </a:rPr>
              <a:t>Иссерсоном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было отмечено: «Отличный оперативно-штабной работник, готов для работы в высших штабах</a:t>
            </a:r>
            <a:r>
              <a:rPr lang="ru-RU" dirty="0" smtClean="0">
                <a:solidFill>
                  <a:srgbClr val="202122"/>
                </a:solidFill>
                <a:latin typeface="Arial"/>
              </a:rPr>
              <a:t>». 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После окончания оперативного факультета Антонов ещё полтора года оставался на прежней должности, с октября 1934 по август 1935 года служил начальником штаба </a:t>
            </a:r>
            <a:r>
              <a:rPr lang="ru-RU" dirty="0" err="1">
                <a:solidFill>
                  <a:srgbClr val="0645AD"/>
                </a:solidFill>
                <a:latin typeface="Arial"/>
                <a:hlinkClick r:id="rId8" tooltip="12-й Могилёв-Подольский укреплённый район"/>
              </a:rPr>
              <a:t>Могилёв</a:t>
            </a:r>
            <a:r>
              <a:rPr lang="ru-RU" dirty="0">
                <a:solidFill>
                  <a:srgbClr val="0645AD"/>
                </a:solidFill>
                <a:latin typeface="Arial"/>
                <a:hlinkClick r:id="rId8" tooltip="12-й Могилёв-Подольский укреплённый район"/>
              </a:rPr>
              <a:t>-Ямпольского укрепрайона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. </a:t>
            </a:r>
            <a:endParaRPr lang="ru-RU" b="0" i="0" dirty="0">
              <a:solidFill>
                <a:srgbClr val="202122"/>
              </a:solidFill>
              <a:effectLst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492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64096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02122"/>
                </a:solidFill>
                <a:latin typeface="Arial"/>
              </a:rPr>
              <a:t>Осенью 1935 года Антонов был назначен начальником оперативного отдела штаба </a:t>
            </a:r>
            <a:r>
              <a:rPr lang="ru-RU" dirty="0">
                <a:solidFill>
                  <a:srgbClr val="0645AD"/>
                </a:solidFill>
                <a:latin typeface="Arial"/>
                <a:hlinkClick r:id="rId2" tooltip="ХВО"/>
              </a:rPr>
              <a:t>Харьковского военного округа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. На этой должности он занимался организацией крупных учений и манёвров с применением различных, в том числе новейших видов и родов войск: танковых, авиации. 12—17 сентября 1935 года на Украине проводились </a:t>
            </a:r>
            <a:r>
              <a:rPr lang="ru-RU" dirty="0">
                <a:solidFill>
                  <a:srgbClr val="0645AD"/>
                </a:solidFill>
                <a:latin typeface="Arial"/>
                <a:hlinkClick r:id="rId3" tooltip="Учения Киевского военного округа 1935 года"/>
              </a:rPr>
              <a:t>грандиозные тактические учения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с привлечением всех родов войск, 65 тысяч человек и 3 тысяч боевых </a:t>
            </a:r>
            <a:r>
              <a:rPr lang="ru-RU" dirty="0" smtClean="0">
                <a:solidFill>
                  <a:srgbClr val="202122"/>
                </a:solidFill>
                <a:latin typeface="Arial"/>
              </a:rPr>
              <a:t>машин, 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в их разработке также принимал участие Антонов. На учениях впервые на практике отрабатывались многие новые теоретические положения советской оперативной школы, в том числе </a:t>
            </a:r>
            <a:r>
              <a:rPr lang="ru-RU" dirty="0">
                <a:solidFill>
                  <a:srgbClr val="0645AD"/>
                </a:solidFill>
                <a:latin typeface="Arial"/>
                <a:hlinkClick r:id="rId4" tooltip="Теория глубокой операции"/>
              </a:rPr>
              <a:t>теория глубокой операции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. За тщательно подготовленные и успешно проведённые учения Антонов получил благодарность наркома обороны </a:t>
            </a:r>
            <a:r>
              <a:rPr lang="ru-RU" dirty="0">
                <a:solidFill>
                  <a:srgbClr val="0645AD"/>
                </a:solidFill>
                <a:latin typeface="Arial"/>
                <a:hlinkClick r:id="rId5" tooltip="Маршал Советского Союза"/>
              </a:rPr>
              <a:t>Маршала Советского Союза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</a:t>
            </a:r>
            <a:r>
              <a:rPr lang="ru-RU" dirty="0">
                <a:solidFill>
                  <a:srgbClr val="0645AD"/>
                </a:solidFill>
                <a:latin typeface="Arial"/>
                <a:hlinkClick r:id="rId6" tooltip="Ворошилов, Климент Ефремович"/>
              </a:rPr>
              <a:t>К. Е. </a:t>
            </a:r>
            <a:r>
              <a:rPr lang="ru-RU" dirty="0" smtClean="0">
                <a:solidFill>
                  <a:srgbClr val="0645AD"/>
                </a:solidFill>
                <a:latin typeface="Arial"/>
                <a:hlinkClick r:id="rId6" tooltip="Ворошилов, Климент Ефремович"/>
              </a:rPr>
              <a:t>Ворошилова</a:t>
            </a:r>
            <a:r>
              <a:rPr lang="ru-RU" dirty="0" smtClean="0">
                <a:solidFill>
                  <a:srgbClr val="202122"/>
                </a:solidFill>
                <a:latin typeface="Arial"/>
              </a:rPr>
              <a:t>.</a:t>
            </a:r>
            <a:endParaRPr lang="ru-RU" dirty="0">
              <a:solidFill>
                <a:srgbClr val="202122"/>
              </a:solidFill>
              <a:latin typeface="Arial"/>
            </a:endParaRPr>
          </a:p>
          <a:p>
            <a:r>
              <a:rPr lang="ru-RU" dirty="0">
                <a:solidFill>
                  <a:srgbClr val="202122"/>
                </a:solidFill>
                <a:latin typeface="Arial"/>
              </a:rPr>
              <a:t>В октябре 1936 года 40-летний Алексей Антонов был направлен в только что созданную </a:t>
            </a:r>
            <a:r>
              <a:rPr lang="ru-RU" dirty="0">
                <a:solidFill>
                  <a:srgbClr val="0645AD"/>
                </a:solidFill>
                <a:latin typeface="Arial"/>
                <a:hlinkClick r:id="rId7" tooltip="Военная академия Генерального штаба Вооружённых Сил Российской Федерации"/>
              </a:rPr>
              <a:t>Академию Генерального штаба Красной армии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, куда на преподавательскую работу также перевели элиту теоретиков советского военного искусства: </a:t>
            </a:r>
            <a:r>
              <a:rPr lang="ru-RU" dirty="0">
                <a:solidFill>
                  <a:srgbClr val="0645AD"/>
                </a:solidFill>
                <a:latin typeface="Arial"/>
                <a:hlinkClick r:id="rId8" tooltip="Алафузо, Михаил Иванович"/>
              </a:rPr>
              <a:t>М. И. </a:t>
            </a:r>
            <a:r>
              <a:rPr lang="ru-RU" dirty="0" err="1">
                <a:solidFill>
                  <a:srgbClr val="0645AD"/>
                </a:solidFill>
                <a:latin typeface="Arial"/>
                <a:hlinkClick r:id="rId8" tooltip="Алафузо, Михаил Иванович"/>
              </a:rPr>
              <a:t>Алафузо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, </a:t>
            </a:r>
            <a:r>
              <a:rPr lang="ru-RU" dirty="0">
                <a:solidFill>
                  <a:srgbClr val="0645AD"/>
                </a:solidFill>
                <a:latin typeface="Arial"/>
                <a:hlinkClick r:id="rId9" tooltip="Карбышев, Дмитрий Михайлович"/>
              </a:rPr>
              <a:t>Д. М. </a:t>
            </a:r>
            <a:r>
              <a:rPr lang="ru-RU" dirty="0" err="1">
                <a:solidFill>
                  <a:srgbClr val="0645AD"/>
                </a:solidFill>
                <a:latin typeface="Arial"/>
                <a:hlinkClick r:id="rId9" tooltip="Карбышев, Дмитрий Михайлович"/>
              </a:rPr>
              <a:t>Карбышева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, </a:t>
            </a:r>
            <a:r>
              <a:rPr lang="ru-RU" dirty="0">
                <a:solidFill>
                  <a:srgbClr val="0645AD"/>
                </a:solidFill>
                <a:latin typeface="Arial"/>
                <a:hlinkClick r:id="rId10" tooltip="Шиловский, Евгений Александрович"/>
              </a:rPr>
              <a:t>Е. А. Шиловского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и других. В числе первых слушателей этого учебного заведения были также </a:t>
            </a:r>
            <a:r>
              <a:rPr lang="ru-RU" dirty="0">
                <a:solidFill>
                  <a:srgbClr val="0645AD"/>
                </a:solidFill>
                <a:latin typeface="Arial"/>
                <a:hlinkClick r:id="rId11" tooltip="Василевский, Александр Михайлович"/>
              </a:rPr>
              <a:t>А. М. Василевский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, </a:t>
            </a:r>
            <a:r>
              <a:rPr lang="ru-RU" dirty="0">
                <a:solidFill>
                  <a:srgbClr val="0645AD"/>
                </a:solidFill>
                <a:latin typeface="Arial"/>
                <a:hlinkClick r:id="rId12" tooltip="Говоров, Леонид Александрович"/>
              </a:rPr>
              <a:t>Л. А. Говоров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, </a:t>
            </a:r>
            <a:r>
              <a:rPr lang="ru-RU" dirty="0">
                <a:solidFill>
                  <a:srgbClr val="0645AD"/>
                </a:solidFill>
                <a:latin typeface="Arial"/>
                <a:hlinkClick r:id="rId13" tooltip="Баграмян, Иван Христофорович"/>
              </a:rPr>
              <a:t>И. Х. Баграмян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, </a:t>
            </a:r>
            <a:r>
              <a:rPr lang="ru-RU" dirty="0">
                <a:solidFill>
                  <a:srgbClr val="0645AD"/>
                </a:solidFill>
                <a:latin typeface="Arial"/>
                <a:hlinkClick r:id="rId14" tooltip="Ватутин, Николай Фёдорович"/>
              </a:rPr>
              <a:t>Н. Ф. Ватутин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. В Академии Генштаба Антонов успешно проучился только первый курс на ставшем позднее знаменитым «маршальском курсе» (на нём учились 4 будущих </a:t>
            </a:r>
            <a:r>
              <a:rPr lang="ru-RU" dirty="0">
                <a:solidFill>
                  <a:srgbClr val="0645AD"/>
                </a:solidFill>
                <a:latin typeface="Arial"/>
                <a:hlinkClick r:id="rId5" tooltip="Маршал Советского Союза"/>
              </a:rPr>
              <a:t>Маршала Советского Союза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, 6 </a:t>
            </a:r>
            <a:r>
              <a:rPr lang="ru-RU" dirty="0">
                <a:solidFill>
                  <a:srgbClr val="0645AD"/>
                </a:solidFill>
                <a:latin typeface="Arial"/>
                <a:hlinkClick r:id="rId15" tooltip="Генерал армии (СССР)"/>
              </a:rPr>
              <a:t>генералов армии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, 8 </a:t>
            </a:r>
            <a:r>
              <a:rPr lang="ru-RU" dirty="0">
                <a:solidFill>
                  <a:srgbClr val="0645AD"/>
                </a:solidFill>
                <a:latin typeface="Arial"/>
                <a:hlinkClick r:id="rId16" tooltip="Генерал-полковник"/>
              </a:rPr>
              <a:t>генерал-полковников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, 1 </a:t>
            </a:r>
            <a:r>
              <a:rPr lang="ru-RU" dirty="0">
                <a:solidFill>
                  <a:srgbClr val="0645AD"/>
                </a:solidFill>
                <a:latin typeface="Arial"/>
                <a:hlinkClick r:id="rId17" tooltip="Адмирал"/>
              </a:rPr>
              <a:t>адмирал</a:t>
            </a:r>
            <a:r>
              <a:rPr lang="ru-RU" dirty="0" smtClean="0">
                <a:solidFill>
                  <a:srgbClr val="202122"/>
                </a:solidFill>
                <a:latin typeface="Arial"/>
              </a:rPr>
              <a:t>). </a:t>
            </a:r>
            <a:endParaRPr lang="ru-RU" b="0" i="0" dirty="0">
              <a:solidFill>
                <a:srgbClr val="202122"/>
              </a:solidFill>
              <a:effectLst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200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02122"/>
                </a:solidFill>
                <a:latin typeface="Arial"/>
              </a:rPr>
              <a:t>В июне 1937 года его вызвал Ворошилов и назначил на должность начальника штаба </a:t>
            </a:r>
            <a:r>
              <a:rPr lang="ru-RU" dirty="0">
                <a:solidFill>
                  <a:srgbClr val="0645AD"/>
                </a:solidFill>
                <a:latin typeface="Arial"/>
                <a:hlinkClick r:id="rId2" tooltip="Московский военный округ"/>
              </a:rPr>
              <a:t>Московского военного округа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(командующий войсками округа — </a:t>
            </a:r>
            <a:r>
              <a:rPr lang="ru-RU" dirty="0">
                <a:solidFill>
                  <a:srgbClr val="0645AD"/>
                </a:solidFill>
                <a:latin typeface="Arial"/>
                <a:hlinkClick r:id="rId3" tooltip="Маршал Советского Союза"/>
              </a:rPr>
              <a:t>Маршал Советского Союза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</a:t>
            </a:r>
            <a:r>
              <a:rPr lang="ru-RU" dirty="0">
                <a:solidFill>
                  <a:srgbClr val="0645AD"/>
                </a:solidFill>
                <a:latin typeface="Arial"/>
                <a:hlinkClick r:id="rId4" tooltip="С. М. Будённый"/>
              </a:rPr>
              <a:t>С. М. Будённый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). В 1937—1938 годах с этого округа начиналась реорганизация </a:t>
            </a:r>
            <a:r>
              <a:rPr lang="ru-RU" dirty="0" err="1">
                <a:solidFill>
                  <a:srgbClr val="202122"/>
                </a:solidFill>
                <a:latin typeface="Arial"/>
              </a:rPr>
              <a:t>оргштатной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 структуры стрелковых дивизий: в их составе появились артиллерийский противотанковый и зенитный дивизионы, танковый батальон. Отработка ведения боевых действий с переформированными дивизиями, а также целиком реорганизованными силами ПВО проходила на многочисленных окружных учениях, сценарии которых разрабатывал Антонов со своим </a:t>
            </a:r>
            <a:r>
              <a:rPr lang="ru-RU" dirty="0" smtClean="0">
                <a:solidFill>
                  <a:srgbClr val="202122"/>
                </a:solidFill>
                <a:latin typeface="Arial"/>
              </a:rPr>
              <a:t>штабом.</a:t>
            </a:r>
            <a:endParaRPr lang="ru-RU" dirty="0">
              <a:solidFill>
                <a:srgbClr val="202122"/>
              </a:solidFill>
              <a:latin typeface="Arial"/>
            </a:endParaRPr>
          </a:p>
          <a:p>
            <a:r>
              <a:rPr lang="ru-RU" dirty="0">
                <a:solidFill>
                  <a:srgbClr val="202122"/>
                </a:solidFill>
                <a:latin typeface="Arial"/>
              </a:rPr>
              <a:t>С декабря 1938 года Антонов перешёл на преподавательскую и научно-исследовательскую работу в Военную академию РККА им. М. В. Фрунзе. Среди основных тем, над которыми работал Антонов, были тактика немецкой армии в наступлении и эволюция тактического применения танковых войск на опыте </a:t>
            </a:r>
            <a:r>
              <a:rPr lang="ru-RU" dirty="0">
                <a:solidFill>
                  <a:srgbClr val="0645AD"/>
                </a:solidFill>
                <a:latin typeface="Arial"/>
                <a:hlinkClick r:id="rId5" tooltip="Гражданская война в Испании"/>
              </a:rPr>
              <a:t>войны в Испании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. Он неоднократно выступал с докладами на эти и другие темы на научных конференциях. 11 февраля 1940 года решением Высшей аттестационной комиссии Антонову было присвоено учёное звание </a:t>
            </a:r>
            <a:r>
              <a:rPr lang="ru-RU" dirty="0">
                <a:solidFill>
                  <a:srgbClr val="0645AD"/>
                </a:solidFill>
                <a:latin typeface="Arial"/>
                <a:hlinkClick r:id="rId6" tooltip="Доцент"/>
              </a:rPr>
              <a:t>доцент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, а 4 июня того же года постановлением СНК СССР — воинское звание </a:t>
            </a:r>
            <a:r>
              <a:rPr lang="ru-RU" dirty="0">
                <a:solidFill>
                  <a:srgbClr val="0645AD"/>
                </a:solidFill>
                <a:latin typeface="Arial"/>
                <a:hlinkClick r:id="rId7" tooltip="Генерал-майор"/>
              </a:rPr>
              <a:t>генерал-майор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. В марте 1941 года Антонов был направлен в </a:t>
            </a:r>
            <a:r>
              <a:rPr lang="ru-RU" dirty="0">
                <a:solidFill>
                  <a:srgbClr val="0645AD"/>
                </a:solidFill>
                <a:latin typeface="Arial"/>
                <a:hlinkClick r:id="rId8" tooltip="Киевский особый военный округ"/>
              </a:rPr>
              <a:t>Киевский особый военный округ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на должность заместителя начальника штаба округа. Фактически он занимался подготовкой войск округа к обороне от немецкого удара. Также к обязанностям Антонова относились организационно-мобилизационные вопросы: к лету большинство дивизий округа продолжало содержаться по штатам мирного времени — с укомплектованностью 65—75 </a:t>
            </a:r>
            <a:r>
              <a:rPr lang="ru-RU" dirty="0" smtClean="0">
                <a:solidFill>
                  <a:srgbClr val="202122"/>
                </a:solidFill>
                <a:latin typeface="Arial"/>
              </a:rPr>
              <a:t>%</a:t>
            </a:r>
            <a:r>
              <a:rPr lang="ru-RU" baseline="30000" dirty="0">
                <a:solidFill>
                  <a:srgbClr val="0645AD"/>
                </a:solidFill>
                <a:latin typeface="Arial"/>
              </a:rPr>
              <a:t>.</a:t>
            </a:r>
            <a:endParaRPr lang="ru-RU" b="0" i="0" dirty="0">
              <a:solidFill>
                <a:srgbClr val="202122"/>
              </a:solidFill>
              <a:effectLst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630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48680"/>
            <a:ext cx="864096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tooltip="24 июня"/>
              </a:rPr>
              <a:t>24 июня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1941 года с выделением из состава округа управления 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tooltip="Юго-Западный фронт (Великая Отечественная война)"/>
              </a:rPr>
              <a:t>Юго-Западного фронта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Алексей Антонов был назначен начальником штаба Киевского особого военного округа</a:t>
            </a:r>
            <a:r>
              <a:rPr lang="ru-RU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этому времени войска фронта вели напряженные оборонительные бои. В ходе этих боев штабом Южного фронта была подготовлена и в ноябре проведена Ростовская наступательная операция, в результате которой была разгромлена 1-я немецкая танковая армия. Был освобожден Ростов-на-Дону, а противник отброшен от этого города на 60 - 80 километров.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успешные действия в Ростовской операции А</a:t>
            </a: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Антонов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 награжден орденом Красного Знамени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ему было присвоено воинское звание </a:t>
            </a:r>
            <a:r>
              <a:rPr lang="ru-RU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генерал-лейтенанта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 июля 1942 года Алексей Иннокентьевич последовательно возглавлял штабы Северо-Кавказского фронта, Черноморской группы войск и Закавказского фронта. Войска этих фронтов, проявив исключительную стойкость, остановили врага, не дав ему овладеть Черноморским побережьем и прорваться в Закавказье. 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гибкое и умелое руководство войсками генерал-лейтенант А</a:t>
            </a:r>
            <a: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Антонов 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 награжден вторым орденом Красного Знамени</a:t>
            </a:r>
            <a: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декабре 1942 года приказом Ставки Верховного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Главнокомандования 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Алексей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Иннокентьевич назначается первым заместителем начальника Генерального штаба и начальником Оперативного управления. С этого времени началась активная работа А. И. Антонова в этом высшем органе управления Красной Армией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  <a:latin typeface="Arial"/>
              </a:rPr>
              <a:t>Великая Отечественная </a:t>
            </a:r>
            <a:r>
              <a:rPr lang="ru-RU" sz="2400" b="1" dirty="0" smtClean="0">
                <a:solidFill>
                  <a:prstClr val="black"/>
                </a:solidFill>
                <a:latin typeface="Arial"/>
              </a:rPr>
              <a:t>война</a:t>
            </a:r>
            <a:endParaRPr lang="ru-RU" sz="2400" b="1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697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Работа в Генеральном штабе сложна и многогранна. В его функции входили сбор и обработка оперативно-стратегической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информации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обстановке, складывавшейся на фронтах, подготовка оперативных расчетов и предложений по использованию Вооруженных Сил, непосредственная разработка планов военных кампаний и стратегических операций на театрах военных действий. На основе решений Ставки и Верховного Главнокомандующего Генеральный штаб готовил директивы командующим фронтами, флотами и видами Вооруженных Сил и их штабам, готовил приказы народного комиссара обороны, осуществлял контроль за их исполнением, следил за подготовкой стратегических резервов и их правильным использованием.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862322"/>
            <a:ext cx="6480720" cy="3879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39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13690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 Генеральный штаб была возложена также задача обобщения передового боевого опыта объединений, соединений и частей. Генштаб разрабатывал важнейшие положения в области военной теории, готовил предложения и заявки на производство военной техники и вооружений. Он являлся также ответственным за координацию боевых действий партизанских формирований с соединениями Красной Армии.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январе 1943 года генерал 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Антонов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качестве представителя Ставки был направлен на Брянский, а затем на Воронежский и Центральный фронты.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Воронежско-Касторненская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операция, в ходе которой Алексей Иннокентьевич занимался координацией действий войск, была успешно завершена. Были освобождены города Воронеж и Курск. По представлению 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Василевского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генерал-лейтенант 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Антонов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был награжден орденом Суворова I степени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 окончании этой командировки Алексей Иннокентьевич стал бывать в Ставке по нескольку раз в день. Он тщательно анализировал поступавшую с фронтов информацию, заслушивал многих генералов и офицеров, согласовывал наиболее важные вопросы с командованием фронтов и докладывал предложения Верховному Главнокомандующему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апреле 1943 года А</a:t>
            </a: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Антонову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присваивается воинское звание </a:t>
            </a:r>
            <a:r>
              <a:rPr lang="ru-RU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генерал-полковника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 в мае он освобождается от обязанностей начальника Оперативного управления, оставаясь первым заместителем начальника Генерального штаба.</a:t>
            </a:r>
          </a:p>
        </p:txBody>
      </p:sp>
    </p:spTree>
    <p:extLst>
      <p:ext uri="{BB962C8B-B14F-4D97-AF65-F5344CB8AC3E}">
        <p14:creationId xmlns:p14="http://schemas.microsoft.com/office/powerpoint/2010/main" val="274178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58847"/>
            <a:ext cx="885698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Первой большой стратегической операцией, в планировании которой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А. И. Антонов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принимал непосредственное участие, была Курская битва. За организацию и подготовку этого сражения он был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награжден орденом Отечественной войны I степени.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Готовящемуся противником мощному наступлению на Курской дуге советское Верховное Главнокомандование решило противопоставить глубоко эшелонированную, непреодолимую оборону, обескровить немецкие войска, а затем контрнаступлением завершить их разгром. В результате Красная Армия нанесла противнику такое поражение, от которого фашистская Германия уже не смогла оправиться. Была создана прочная основа для проведения широких наступательных операций на всем фронте в целях полного изгнания врага с советской территории.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0" t="3995" r="6720" b="8696"/>
          <a:stretch/>
        </p:blipFill>
        <p:spPr bwMode="auto">
          <a:xfrm>
            <a:off x="1619672" y="3284984"/>
            <a:ext cx="6014354" cy="3498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75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9036496" cy="6884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 блестяще спланированную и успешно проведенную операцию на Курской дуге в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августе 1943 года А</a:t>
            </a: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И. Антонову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было присвоено воинское звание генерала армии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 Важной вехой в жизни Алексея Иннокентьевича стала Белорусская операция. В ходе ее подготовки и проведения в полной мере раскрылись его выдающиеся организаторские способности и стратегические дарования. 20 мая 1944 года генерал представил на рассмотрение Ставки план этой операции, получившей кодовое наименование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“Багратион”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Была проведена огромная работа по скрытному сосредоточению войск и боевой техники, мероприятия по дезинформации противника. Начавшееся наступление явилось полной неожиданностью для гитлеровских войск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результате мощных ударов четырех фронтов советские войска разгромили группу армий “Центр”, освободили Белоруссию, часть Литвы и Латвии, вступили на территорию Польши и подошли к границам Восточной Пруссии, продвинувшись на 550 - 600 километров и расширив фронт наступления более чем на 1000 километров.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организацию и проведение этой операции Алексей Иннокентьевич вновь был награжден орденом Суворова I степени</a:t>
            </a: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Белорусская операция еще больше укрепила деловые взаимоотношения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А. 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Антонова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 Верховным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Главнокомандующим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Именно в этот период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Сталин все чаще и чаще поручает Алексею Иннокентьевичу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ответственные задания.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Известный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авиакон-структор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А.С. Яковлев писал: “Антонов был очень близок к Сталину, который считался с его мнением, питал к нему явную симпатию и доверие, проводил с ним долгие часы, обсуждал положение на фронтах и планировал будущие операции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01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96" y="332656"/>
            <a:ext cx="8622784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9696" y="4725145"/>
            <a:ext cx="85507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Родился 15 (28) сентября 1896 года в городе Гродно, в семье офицера 26-й артиллерийской бригады. Отец - Иннокентий Алексеевич (ум.1908 г.). Мать - Тереза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Ксаверьевна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(ум.1915 г.).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Мальчика назвали в честь его дедушки Алексеем. 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Семья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Антоновых была обыкновенной семьей командира батареи с небольшим 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доходом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76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avatars.mds.yandex.net/i?id=5d4c5926be8b49cf15a4529100f04e5b_l-5221937-images-thumbs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0339"/>
            <a:ext cx="8808914" cy="6509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73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Командующие войсками, приезжавшие в Ставку, прежде чем идти к Верховному Главнокомандующему, шли к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Антонову и советовались с ним по своим планам и всем вопросам подготовки боевых действий.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292662"/>
            <a:ext cx="406794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второй половине 1944 года стало ясно, что именно А.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 Антонову будет поручено возглавить группу советских военных экспертов на предстоящей конференции глав трех правительств. Крымская конференция начала свою работу 4 февраля 1945 года с обсуждения военных вопросов. Главы правительств СССР, США и Великобритании рассмотрели обстановку на европейских фронтах. Доклад о положении на советско-германском фронте сделал генерал армии А. И. Антонов. В ходе переговоров на него была возложена обязанность координировать действия стратегической авиации союзников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84784"/>
            <a:ext cx="4968552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67944" y="5733256"/>
            <a:ext cx="5076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Алексей Антонов в Ялте (стоит во втором ряду третий справа). 1945 год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7505" y="923330"/>
            <a:ext cx="8784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Ялтинская конференция</a:t>
            </a:r>
          </a:p>
        </p:txBody>
      </p:sp>
    </p:spTree>
    <p:extLst>
      <p:ext uri="{BB962C8B-B14F-4D97-AF65-F5344CB8AC3E}">
        <p14:creationId xmlns:p14="http://schemas.microsoft.com/office/powerpoint/2010/main" val="268669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576064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феврале 1945 года </a:t>
            </a:r>
            <a:r>
              <a:rPr lang="ru-RU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Алексей Иннокентьевич был награжден орденом Ленина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Представляя его к этой награде, Маршал Советского Союза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Василевский писал: “Генерал армии Антонов 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., будучи Первым Заместителем нач. Генштаба, фактически с весны 1943 года несет на себе всю тяжесть работы нач. Генштаба при Ставке Верховного Главнокомандования и вполне с нею справляется. Отлично руководит работой всего Центрального аппарата НКО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После гибели 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Черняховского командующим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3-м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Белорусским фронтом был назначен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Василевский,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Антонов стал начальником Генерального штаба Красной Армии. Одновременно он был включен в состав Ставки ВГК.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Карта Берлина и прилегающих к нему районов появилась на столе у Алексея Иннокентьевича летом 1944 года, в период проведения Белорусской операции. А 1 апреля 1945 года в Ставке был заслушан его доклад об общем плане Берлинской операции. За десять дней советские войска окружили Берлинскую группировку противника и соединились на реке Эльбе с войсками союзников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390" y="1412776"/>
            <a:ext cx="2738090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54390" y="5445224"/>
            <a:ext cx="2738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Орден Ленина</a:t>
            </a:r>
          </a:p>
        </p:txBody>
      </p:sp>
    </p:spTree>
    <p:extLst>
      <p:ext uri="{BB962C8B-B14F-4D97-AF65-F5344CB8AC3E}">
        <p14:creationId xmlns:p14="http://schemas.microsoft.com/office/powerpoint/2010/main" val="40551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92696"/>
            <a:ext cx="4176464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32656"/>
            <a:ext cx="367240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8 мая 1945 года Германия подписала акт о безоговорочной капитуляции, а через несколько дней советские войска разгромили группировку немецко-фашистской армии в Чехословакии.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первых числах июня 1945 года Генеральный штаб под руководством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Антонова вместе с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Василевским завершил разработку плана войны с Японией. На Потсдамской конференции генерал проинформировал об этом военных представителей США и Великобритании. 7 августа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Сталин и А.И. Антонов подписали приказ о начале боевых действий против Японии с утра 9 августа.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83968" y="5644990"/>
            <a:ext cx="4392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А. И. Антонов</a:t>
            </a:r>
            <a:r>
              <a:rPr lang="ru-RU" b="1" dirty="0"/>
              <a:t>, начальник штаба Объединенных Вооруженных сил стран Варшавского договора.</a:t>
            </a:r>
          </a:p>
        </p:txBody>
      </p:sp>
    </p:spTree>
    <p:extLst>
      <p:ext uri="{BB962C8B-B14F-4D97-AF65-F5344CB8AC3E}">
        <p14:creationId xmlns:p14="http://schemas.microsoft.com/office/powerpoint/2010/main" val="342022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0" t="24112" r="4595" b="12767"/>
          <a:stretch/>
        </p:blipFill>
        <p:spPr bwMode="auto">
          <a:xfrm>
            <a:off x="5220072" y="1520456"/>
            <a:ext cx="3816424" cy="4848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6618" y="116632"/>
            <a:ext cx="87203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Алексей Антонов, генерал,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который единственный получил высший военный орден «Победа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 в СССР, он считался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самой высокой наградой страны.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18" y="1700808"/>
            <a:ext cx="5011446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66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3500" y="138113"/>
            <a:ext cx="8972996" cy="6555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трудных условиях этого театра войны Красная Армия нанесла сокрушительный удар по японским вооруженным силам. Советскими войсками были полностью освобождены Маньчжурия, Ляодунский полуостров, Северная Корея, южная часть острова Сахалин и Курильские острова.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Сразу же по окончании войны в Европе Генеральный штаб занялся разработкой плана демобилизации воинов старших возрастов из армии и флота и быстрейшего возвращения их домой и вовлечения в деятельность по восстановлению страны. В течение 1945 года были расформированы все фронты и многие армии, корпуса и отдельные части, сокращено количество военно-учебных заведений.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марте 1946 года Маршал Советского Союза 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 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Василевский снова вступил в должность начальника Генерального штаба, а генерал армии 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 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Антонов стал его первым заместителем. Именно на него была возложена вся ответственность за исполнение Закона о демобилизации и проведение ряда других организационных мероприятий. В течение 1945 - 1948 годов было демобилизовано более 8 миллионов человек, кадровые войска организационно были сведены в военные округа.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конце 1948 года генерал назначается первым заместителем, а с 1950 года - командующим войсками Закавказского военного округа. Теперь в основе жизни и деятельности войск лежали не бои и сражения, а боевая подготовка в условиях мирного времени. Требовалось заниматься вопросами подготовки командиров и штабов тактического и оперативного звена, изучать новую военную технику и вооружение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ru-RU" altLang="ru-RU" sz="1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utoShape 6" descr="undefined"/>
          <p:cNvSpPr>
            <a:spLocks noChangeAspect="1" noChangeArrowheads="1"/>
          </p:cNvSpPr>
          <p:nvPr/>
        </p:nvSpPr>
        <p:spPr bwMode="auto">
          <a:xfrm>
            <a:off x="63500" y="138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25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337266"/>
            <a:ext cx="6984776" cy="397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0"/>
            <a:ext cx="89289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Осенью 1953 года в Закавказском военном округе под руководством генерала армии 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 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Антонова были проведены крупные маневры, на которых личный состав проявил исключительную физическую выносливость, моральную выдержку и воинское мастерство.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1949 году был создан военно-политический блок НАТО. Началась так называемая “холодная война”. В ответ 14 мая 1955 года Советский Союз и его союзники подписали в Варшаве Договор о дружбе, сотрудничестве и военной помощи.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6309320"/>
            <a:ext cx="8568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Антонов А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. среди детей подшефного детского дома. 1957 г.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91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4624"/>
            <a:ext cx="345638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Краткую, но в то же время емкую и высокую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оценку</a:t>
            </a:r>
            <a:endParaRPr lang="en-US" sz="2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А.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Антонову дал </a:t>
            </a:r>
            <a:endParaRPr lang="en-US" sz="2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Маршал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Советского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Союза</a:t>
            </a:r>
            <a:endParaRPr lang="en-US" sz="2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Жуков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Алексей Иннокентьевич был в высшей степени грамотный военный, человек большой культуры и обаяния”.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6" r="26582"/>
          <a:stretch/>
        </p:blipFill>
        <p:spPr bwMode="auto">
          <a:xfrm>
            <a:off x="3923928" y="44624"/>
            <a:ext cx="4752528" cy="578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63888" y="5877272"/>
            <a:ext cx="55801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Маршал авиации Ф.Я. Фалалеев, генерал армии </a:t>
            </a:r>
            <a:r>
              <a:rPr lang="ru-RU" b="1" dirty="0" smtClean="0"/>
              <a:t>А.И</a:t>
            </a:r>
            <a:r>
              <a:rPr lang="ru-RU" b="1" dirty="0"/>
              <a:t>. Антонов, и Маршал Советского Союза Г.К. Жуков. 1945 г.</a:t>
            </a:r>
          </a:p>
        </p:txBody>
      </p:sp>
    </p:spTree>
    <p:extLst>
      <p:ext uri="{BB962C8B-B14F-4D97-AF65-F5344CB8AC3E}">
        <p14:creationId xmlns:p14="http://schemas.microsoft.com/office/powerpoint/2010/main" val="19423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76672"/>
            <a:ext cx="871296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 год до создания организации Варшавского Договора генерал армии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Антонов вновь был назначен первым заместителем начальника Генерального штаба и членом коллегии Министерства обороны СССР. А с подписанием Договора он был избран Генеральным секретарем Политического консультативного комитета и назначен начальником штаба Объединенных вооруженных сил.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Находясь на этом посту, Алексей Иннокентьевич много времени отводил разработке вопросов оперативного, организационного и военно-научного характера, проведению мероприятий по техническому оснащению войск, их боевой и оперативной подготовке. В короткий срок был налажен аппарат управления для армий стран Варшавского Договора, организовано обучение войск совместным действиям в современной войне. Неутомимый начальник штаба Объединенных вооруженных сил лично участвовал во многих учениях войск союзных стран, помогая нашим друзьям и делясь с ними своим бесценным опытом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 1946 года в течение 16 лет 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 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Антонов был депутатом Верховного Совета СССР. Он часто встречался со своими избирателями, чутко относился к их запросам, предложениям и просьбам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Алексей Иннокентьевич любил семью, с глубоким уважением относился к памяти отца 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матери.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Любил людей прямых, открытых, превыше всего ценил в них самостоятельность, преданность своему делу.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74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9289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Алексей Иннокентьевич был человеком светлого ума, разносторонних интересов: культурная жизнь страны, наука, литература, искусство глубоко интересовали его. Он следил за новинками политической, военной, научной, художественной литературы, постоянно пополняя свою библиотеку, в которой отразилось все многообразие его интересов.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5" y="1593960"/>
            <a:ext cx="6120681" cy="507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528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620688"/>
            <a:ext cx="878497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Дед Антонова — Алексей — выходец из </a:t>
            </a:r>
            <a:r>
              <a:rPr lang="ru-RU" u="sng" dirty="0">
                <a:solidFill>
                  <a:srgbClr val="FAA7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Сибири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окончивший московское 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tooltip="Александровское военное училище"/>
              </a:rPr>
              <a:t>Александровское военное училище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также офицер</a:t>
            </a:r>
            <a:r>
              <a:rPr lang="ru-RU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Мать Тереза 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Ксаверьевна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— 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 tooltip="Поляки"/>
              </a:rPr>
              <a:t>полька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дочь сосланного в Сибирь за участие в 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cs typeface="Arial" panose="020B0604020202020204" pitchFamily="34" charset="0"/>
                <a:hlinkClick r:id="rId5" tooltip="Польское восстание (1863—1864)"/>
              </a:rPr>
              <a:t>восстании 1863—1864 годов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 smtClean="0">
              <a:solidFill>
                <a:srgbClr val="2021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Отец, Иннокентий 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Антонов успешно сдал экзамены в 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cs typeface="Arial" panose="020B0604020202020204" pitchFamily="34" charset="0"/>
                <a:hlinkClick r:id="rId6" tooltip="Николаевская академия Генерального штаба"/>
              </a:rPr>
              <a:t>Академию Генерального штаба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куда не был зачислен в связи с католическим вероисповеданием жены: «Если Ваша жена перейдёт в православие, Вы будете зачислены в Академию</a:t>
            </a:r>
            <a:r>
              <a:rPr lang="ru-RU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 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отказа от такого предложения Антонов был направлен в 26-ю артиллерийскую бригаду, дислоцировавшуюся в 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cs typeface="Arial" panose="020B0604020202020204" pitchFamily="34" charset="0"/>
                <a:hlinkClick r:id="rId7" tooltip="Гродно"/>
              </a:rPr>
              <a:t>Гродно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где у него родился сын. Алексей был вторым ребёнком в семье, старшая сестра — Людмила — ко времени рождения Алексея только начала ходить</a:t>
            </a:r>
            <a:r>
              <a:rPr lang="ru-RU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Вместе с сестрой Алексей воспитывался в атмосфере уважения и любви. Мама Тереза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Ксаверьевна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полностью посвятила себя семье, старалась вырастить из детей умных и интеллигентных людей.</a:t>
            </a:r>
            <a:r>
              <a:rPr lang="ru-RU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детстве Алексей овладел как русским, так и польским </a:t>
            </a:r>
            <a:r>
              <a:rPr lang="ru-RU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языками.</a:t>
            </a:r>
            <a:r>
              <a:rPr lang="en-US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Мальчик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отличался трудолюбием и любознательностью. Был аккуратным учеником и хорошим товарищем. Пожалуй, именно от отца Алексей унаследовал организованность и настойчивость, любовь к природе 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чтению.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Он был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восторге, когда отец брал его с собой на батарею или в лагерь пехотной дивизии, который располагался в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Румлевском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лесу. Видел мальчик не только армейский быт, но и полевые занятия войск, ведь на лето семья выезжала в артиллерийский лагерь. Но, как ни странно, сам он тогда никак не связывал свою судьбу с военной службой.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0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А путь был долог и тернист</a:t>
            </a:r>
          </a:p>
        </p:txBody>
      </p:sp>
    </p:spTree>
    <p:extLst>
      <p:ext uri="{BB962C8B-B14F-4D97-AF65-F5344CB8AC3E}">
        <p14:creationId xmlns:p14="http://schemas.microsoft.com/office/powerpoint/2010/main" val="365694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1"/>
            <a:ext cx="482453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Алексей Иннокентьевич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умер на службе в расцвете творческих сил, в возрасте 65 лет. Случилось это 18 июня 1962 года. Похоронен он на Красной площади в Москве.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 здании Военной академии имени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Фрунзе и на доме, в котором он родился, в Гродно, установлены мемориальные доски. Его именем названы улицы в Москве и на родине. Имя выдающегося военачальника присвоено Ленинградскому высшему военно-топографическому командному училищу и средней школе № 11 в Гродно.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Благодарная Родина высоко оценила одного из своих лучших сыновей.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А.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. Антонов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награжден 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орденом “Победа”, тремя орденами Ленина, четырьмя орденами Красного Знамени, двумя орденами Суворова I степени, орденами Кутузова I степени, Отечественной войны I степени, четырнадцатью иностранными орденами и многими медалями.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9888"/>
            <a:ext cx="4355976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73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172.16.0.1\library\Библиотека\Гавриленко\антоно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9417"/>
            <a:ext cx="7848872" cy="474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честь генерала названа одна из самых «живых» городских улиц, там же располагается редакция «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Гродзенскай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праўды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2004 году на стене главного фасада здания редакции была установлена мемориальная доска в честь великого земляка – генерала армии Алексея Антонова.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98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00328"/>
            <a:ext cx="8640960" cy="5481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 2005 года средняя школа №11 города Гродно носит имя выдающегося стратега, единственного генерала – кавалера ордена «Победы» Алексея Иннокентьевича Антонова. В школе с 1984 года работает музей, где большая часть стендов посвящена Алексею Антонову</a:t>
            </a:r>
          </a:p>
        </p:txBody>
      </p:sp>
    </p:spTree>
    <p:extLst>
      <p:ext uri="{BB962C8B-B14F-4D97-AF65-F5344CB8AC3E}">
        <p14:creationId xmlns:p14="http://schemas.microsoft.com/office/powerpoint/2010/main" val="388746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02" y="2060848"/>
            <a:ext cx="8421270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Память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 этом знаменитом уроженце Беларуси, одном из самых талантливых советских военачальников,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которого по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праву называют одним из творцов Великой Победы над германским нацизмом и японским милитаризмом,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навсегда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останется в памяти белорусского народа. В ноябре 2021 года прославленному военачальнику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 воинском кладбище в Гродно установлен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памятник-бюст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73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0"/>
          <a:stretch/>
        </p:blipFill>
        <p:spPr bwMode="auto">
          <a:xfrm>
            <a:off x="395536" y="404664"/>
            <a:ext cx="8319839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755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7219"/>
            <a:ext cx="8928992" cy="5780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80 лет освобождения Беларуси от немецко-фашистских захватчиков</a:t>
            </a:r>
          </a:p>
        </p:txBody>
      </p:sp>
    </p:spTree>
    <p:extLst>
      <p:ext uri="{BB962C8B-B14F-4D97-AF65-F5344CB8AC3E}">
        <p14:creationId xmlns:p14="http://schemas.microsoft.com/office/powerpoint/2010/main" val="312028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547663" y="5956604"/>
            <a:ext cx="64807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Алёша с сестрой Людмилой, г. Гродно, 1900 год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76673"/>
            <a:ext cx="5112568" cy="549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18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3456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404665"/>
            <a:ext cx="84969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02122"/>
                </a:solidFill>
                <a:latin typeface="Arial"/>
              </a:rPr>
              <a:t>В 1904 году семья переехала в город </a:t>
            </a:r>
            <a:r>
              <a:rPr lang="ru-RU" dirty="0">
                <a:solidFill>
                  <a:srgbClr val="0645AD"/>
                </a:solidFill>
                <a:latin typeface="Arial"/>
                <a:hlinkClick r:id="rId2" tooltip="Острог (город)"/>
              </a:rPr>
              <a:t>Острог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</a:t>
            </a:r>
            <a:r>
              <a:rPr lang="ru-RU" dirty="0">
                <a:solidFill>
                  <a:srgbClr val="0645AD"/>
                </a:solidFill>
                <a:latin typeface="Arial"/>
                <a:hlinkClick r:id="rId3" tooltip="Волынская губерния"/>
              </a:rPr>
              <a:t>Волынской губернии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, куда на должность командира </a:t>
            </a:r>
            <a:r>
              <a:rPr lang="ru-RU" dirty="0">
                <a:solidFill>
                  <a:srgbClr val="0645AD"/>
                </a:solidFill>
                <a:latin typeface="Arial"/>
                <a:hlinkClick r:id="rId4" tooltip="Артиллерийская батарея"/>
              </a:rPr>
              <a:t>батареи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32-й артиллерийской бригады перевели на службу Антонова-старшего. Здесь Алексей поступил в </a:t>
            </a:r>
            <a:r>
              <a:rPr lang="ru-RU" dirty="0">
                <a:solidFill>
                  <a:srgbClr val="0645AD"/>
                </a:solidFill>
                <a:latin typeface="Arial"/>
                <a:hlinkClick r:id="rId5" tooltip="Гимназия"/>
              </a:rPr>
              <a:t>гимназию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. Вопрос о его будущей военной карьере даже не поднимался по причине его болезненности. Отец, который смирился с тем, что сын не продолжит военные традиции семьи, проводил много времени с сыном и занимался вопросами его физического и интеллектуального развития: закалял сына, научил верховой езде и игре в шахматы, заинтересовал фотографией, а с 10-11 лет каждое лето брал его в полевые </a:t>
            </a:r>
            <a:r>
              <a:rPr lang="ru-RU" dirty="0" smtClean="0">
                <a:solidFill>
                  <a:srgbClr val="202122"/>
                </a:solidFill>
                <a:latin typeface="Arial"/>
              </a:rPr>
              <a:t>лагеря. 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В 1908 году отец Алексея умер, и они с матерью и сестрой жили на его пенсию. Мать подрабатывала подготовкой учеников к экзаменам. </a:t>
            </a:r>
            <a:endParaRPr lang="en-US" dirty="0" smtClean="0">
              <a:solidFill>
                <a:srgbClr val="202122"/>
              </a:solidFill>
              <a:latin typeface="Arial"/>
            </a:endParaRPr>
          </a:p>
          <a:p>
            <a:r>
              <a:rPr lang="ru-RU" dirty="0" smtClean="0">
                <a:solidFill>
                  <a:srgbClr val="202122"/>
                </a:solidFill>
                <a:latin typeface="Arial"/>
              </a:rPr>
              <a:t>В 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1914 году с началом </a:t>
            </a:r>
            <a:r>
              <a:rPr lang="ru-RU" dirty="0">
                <a:solidFill>
                  <a:srgbClr val="0645AD"/>
                </a:solidFill>
                <a:latin typeface="Arial"/>
                <a:hlinkClick r:id="rId6" tooltip="Первая мировая война"/>
              </a:rPr>
              <a:t>Первой мировой войны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Антоновы переехали в Петербург к родственникам Терезы </a:t>
            </a:r>
            <a:r>
              <a:rPr lang="ru-RU" dirty="0" err="1">
                <a:solidFill>
                  <a:srgbClr val="202122"/>
                </a:solidFill>
                <a:latin typeface="Arial"/>
              </a:rPr>
              <a:t>Ксаверьевны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, где Алексей поступил в 8-й класс гимназии. В 1915 году после тяжёлой болезни мать Антонова умерла, а выдача пенсии за отца прекратилась. Алексей закончил </a:t>
            </a:r>
            <a:r>
              <a:rPr lang="ru-RU" dirty="0">
                <a:solidFill>
                  <a:srgbClr val="0645AD"/>
                </a:solidFill>
                <a:latin typeface="Arial"/>
                <a:hlinkClick r:id="rId7" tooltip="Школа № 321 (Санкт-Петербург)"/>
              </a:rPr>
              <a:t>Первую Санкт-Петербургскую гимназию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, после чего поступил в </a:t>
            </a:r>
            <a:r>
              <a:rPr lang="ru-RU" dirty="0">
                <a:solidFill>
                  <a:srgbClr val="0645AD"/>
                </a:solidFill>
                <a:latin typeface="Arial"/>
                <a:hlinkClick r:id="rId8" tooltip="Санкт-Петербургский государственный университет"/>
              </a:rPr>
              <a:t>Санкт-Петербургский университет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на физико-математический факультет, где так и не начал учиться. Из-за нехватки средств вместе с двумя товарищами он поехал работать браковщиком на завод Полякова в деревне </a:t>
            </a:r>
            <a:r>
              <a:rPr lang="ru-RU" dirty="0">
                <a:solidFill>
                  <a:srgbClr val="0645AD"/>
                </a:solidFill>
                <a:latin typeface="Arial"/>
                <a:hlinkClick r:id="rId9" tooltip="Славянка (Лужский район)"/>
              </a:rPr>
              <a:t>Славянка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под </a:t>
            </a:r>
            <a:r>
              <a:rPr lang="ru-RU" dirty="0" smtClean="0">
                <a:solidFill>
                  <a:srgbClr val="202122"/>
                </a:solidFill>
                <a:latin typeface="Arial"/>
              </a:rPr>
              <a:t>Петроградом.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869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" t="13163" r="42737" b="20754"/>
          <a:stretch/>
        </p:blipFill>
        <p:spPr bwMode="auto">
          <a:xfrm>
            <a:off x="467544" y="1412776"/>
            <a:ext cx="8208912" cy="511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332655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02122"/>
                </a:solidFill>
                <a:latin typeface="Arial"/>
              </a:rPr>
              <a:t>В 1916 году был призван в </a:t>
            </a:r>
            <a:r>
              <a:rPr lang="ru-RU" dirty="0">
                <a:solidFill>
                  <a:srgbClr val="0645AD"/>
                </a:solidFill>
                <a:latin typeface="Arial"/>
                <a:hlinkClick r:id="rId3" tooltip="Русская императорская армия"/>
              </a:rPr>
              <a:t>Русскую императорскую армию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. В декабре того же года окончил ускоренный курс обучения в </a:t>
            </a:r>
            <a:r>
              <a:rPr lang="ru-RU" dirty="0">
                <a:solidFill>
                  <a:srgbClr val="0645AD"/>
                </a:solidFill>
                <a:latin typeface="Arial"/>
                <a:hlinkClick r:id="rId4" tooltip="Павловское военное училище"/>
              </a:rPr>
              <a:t>Павловском военном училище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, и в чине </a:t>
            </a:r>
            <a:r>
              <a:rPr lang="ru-RU" dirty="0">
                <a:solidFill>
                  <a:srgbClr val="0645AD"/>
                </a:solidFill>
                <a:latin typeface="Arial"/>
                <a:hlinkClick r:id="rId5" tooltip="Прапорщик"/>
              </a:rPr>
              <a:t>прапорщика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направлен в </a:t>
            </a:r>
            <a:r>
              <a:rPr lang="ru-RU" dirty="0">
                <a:solidFill>
                  <a:srgbClr val="0645AD"/>
                </a:solidFill>
                <a:latin typeface="Arial"/>
                <a:hlinkClick r:id="rId6" tooltip="Егерский лейб-гвардии полк"/>
              </a:rPr>
              <a:t>лейб-гвардии егерский полк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245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1" y="260649"/>
            <a:ext cx="483415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202122"/>
                </a:solidFill>
                <a:latin typeface="Arial"/>
              </a:rPr>
              <a:t>В начале 1917 года полк был направлен в </a:t>
            </a:r>
            <a:r>
              <a:rPr lang="ru-RU" dirty="0">
                <a:solidFill>
                  <a:srgbClr val="0645AD"/>
                </a:solidFill>
                <a:latin typeface="Arial"/>
                <a:hlinkClick r:id="rId2" tooltip="8-я армия (Российская империя)"/>
              </a:rPr>
              <a:t>8-ю армию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</a:t>
            </a:r>
            <a:r>
              <a:rPr lang="ru-RU" dirty="0">
                <a:solidFill>
                  <a:srgbClr val="0645AD"/>
                </a:solidFill>
                <a:latin typeface="Arial"/>
                <a:hlinkClick r:id="rId3" tooltip="Юго-Западный фронт (Первая мировая война)"/>
              </a:rPr>
              <a:t>Юго-Западного фронта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генерала </a:t>
            </a:r>
            <a:r>
              <a:rPr lang="ru-RU" dirty="0">
                <a:solidFill>
                  <a:srgbClr val="0645AD"/>
                </a:solidFill>
                <a:latin typeface="Arial"/>
                <a:hlinkClick r:id="rId4" tooltip="Каледин, Алексей Максимович"/>
              </a:rPr>
              <a:t>Алексея </a:t>
            </a:r>
            <a:r>
              <a:rPr lang="ru-RU" dirty="0" err="1">
                <a:solidFill>
                  <a:srgbClr val="0645AD"/>
                </a:solidFill>
                <a:latin typeface="Arial"/>
                <a:hlinkClick r:id="rId4" tooltip="Каледин, Алексей Максимович"/>
              </a:rPr>
              <a:t>Каледина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. Боевое крещение Антонов принял летом 1917 года — в ночь на </a:t>
            </a:r>
            <a:r>
              <a:rPr lang="ru-RU" dirty="0">
                <a:solidFill>
                  <a:srgbClr val="0645AD"/>
                </a:solidFill>
                <a:latin typeface="Arial"/>
                <a:hlinkClick r:id="rId5" tooltip="18 июня"/>
              </a:rPr>
              <a:t>18 июня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после артподготовки полк в числе других частей и соединений </a:t>
            </a:r>
            <a:r>
              <a:rPr lang="ru-RU" dirty="0" smtClean="0">
                <a:solidFill>
                  <a:srgbClr val="202122"/>
                </a:solidFill>
                <a:latin typeface="Arial"/>
              </a:rPr>
              <a:t>фронта</a:t>
            </a:r>
            <a:r>
              <a:rPr lang="en-US" dirty="0" smtClean="0">
                <a:solidFill>
                  <a:srgbClr val="202122"/>
                </a:solidFill>
                <a:latin typeface="Arial"/>
              </a:rPr>
              <a:t> </a:t>
            </a:r>
            <a:r>
              <a:rPr lang="ru-RU" dirty="0" smtClean="0">
                <a:solidFill>
                  <a:srgbClr val="202122"/>
                </a:solidFill>
                <a:latin typeface="Arial"/>
              </a:rPr>
              <a:t>перешёл 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</a:t>
            </a:r>
            <a:r>
              <a:rPr lang="ru-RU" dirty="0">
                <a:solidFill>
                  <a:srgbClr val="0645AD"/>
                </a:solidFill>
                <a:latin typeface="Arial"/>
                <a:hlinkClick r:id="rId6" tooltip="Июньское наступление"/>
              </a:rPr>
              <a:t>наступление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южнее </a:t>
            </a:r>
            <a:r>
              <a:rPr lang="ru-RU" dirty="0">
                <a:solidFill>
                  <a:srgbClr val="0645AD"/>
                </a:solidFill>
                <a:latin typeface="Arial"/>
                <a:hlinkClick r:id="rId7" tooltip="Ивано-Франковск"/>
              </a:rPr>
              <a:t>Станислава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. К </a:t>
            </a:r>
            <a:r>
              <a:rPr lang="ru-RU" dirty="0">
                <a:solidFill>
                  <a:srgbClr val="0645AD"/>
                </a:solidFill>
                <a:latin typeface="Arial"/>
                <a:hlinkClick r:id="rId8" tooltip="27 июня"/>
              </a:rPr>
              <a:t>27 июня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8-я армия заняла </a:t>
            </a:r>
            <a:r>
              <a:rPr lang="ru-RU" dirty="0">
                <a:solidFill>
                  <a:srgbClr val="0645AD"/>
                </a:solidFill>
                <a:latin typeface="Arial"/>
                <a:hlinkClick r:id="rId9" tooltip="Галич (Ивано-Франковская область)"/>
              </a:rPr>
              <a:t>Галич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, </a:t>
            </a:r>
            <a:endParaRPr lang="en-US" dirty="0" smtClean="0">
              <a:solidFill>
                <a:srgbClr val="202122"/>
              </a:solidFill>
              <a:latin typeface="Arial"/>
            </a:endParaRPr>
          </a:p>
          <a:p>
            <a:pPr lvl="0"/>
            <a:r>
              <a:rPr lang="ru-RU" dirty="0" smtClean="0">
                <a:solidFill>
                  <a:srgbClr val="0645AD"/>
                </a:solidFill>
                <a:latin typeface="Arial"/>
                <a:hlinkClick r:id="rId10" tooltip="28 июня"/>
              </a:rPr>
              <a:t>28 </a:t>
            </a:r>
            <a:r>
              <a:rPr lang="ru-RU" dirty="0">
                <a:solidFill>
                  <a:srgbClr val="0645AD"/>
                </a:solidFill>
                <a:latin typeface="Arial"/>
                <a:hlinkClick r:id="rId10" tooltip="28 июня"/>
              </a:rPr>
              <a:t>июня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— </a:t>
            </a:r>
            <a:r>
              <a:rPr lang="ru-RU" dirty="0">
                <a:solidFill>
                  <a:srgbClr val="0645AD"/>
                </a:solidFill>
                <a:latin typeface="Arial"/>
                <a:hlinkClick r:id="rId11" tooltip="Калуш"/>
              </a:rPr>
              <a:t>Калуш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. </a:t>
            </a:r>
            <a:r>
              <a:rPr lang="ru-RU" dirty="0">
                <a:solidFill>
                  <a:srgbClr val="0645AD"/>
                </a:solidFill>
                <a:latin typeface="Arial"/>
                <a:hlinkClick r:id="rId12" tooltip="16 июля"/>
              </a:rPr>
              <a:t>16 июля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германско-австрийские войска перешли в </a:t>
            </a:r>
            <a:r>
              <a:rPr lang="ru-RU" dirty="0">
                <a:solidFill>
                  <a:srgbClr val="0645AD"/>
                </a:solidFill>
                <a:latin typeface="Arial"/>
                <a:hlinkClick r:id="rId13" tooltip="Контрнаступление"/>
              </a:rPr>
              <a:t>контрнаступление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, в ходе одного из боёв Антонов получил осколочное ранение в голову и был эвакуирован в госпиталь в Петроград. За храбрость, проявленную в бою, Антонов в июле 1917 года был награждён </a:t>
            </a:r>
            <a:r>
              <a:rPr lang="ru-RU" dirty="0">
                <a:solidFill>
                  <a:srgbClr val="0645AD"/>
                </a:solidFill>
                <a:latin typeface="Arial"/>
                <a:hlinkClick r:id="rId14" tooltip="Орден Святой Анны"/>
              </a:rPr>
              <a:t>орденом Святой Анны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4-й </a:t>
            </a:r>
            <a:r>
              <a:rPr lang="ru-RU" dirty="0" smtClean="0">
                <a:solidFill>
                  <a:srgbClr val="202122"/>
                </a:solidFill>
                <a:latin typeface="Arial"/>
              </a:rPr>
              <a:t>степени. 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После выздоровления Антонова перевели в гвардии егерский резервный полк, где он был избран помощником полкового </a:t>
            </a:r>
            <a:r>
              <a:rPr lang="ru-RU" dirty="0">
                <a:solidFill>
                  <a:srgbClr val="0645AD"/>
                </a:solidFill>
                <a:latin typeface="Arial"/>
                <a:hlinkClick r:id="rId15" tooltip="Адъютант"/>
              </a:rPr>
              <a:t>адъютанта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48064" y="5013176"/>
            <a:ext cx="33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Орден Святой </a:t>
            </a:r>
            <a:r>
              <a:rPr lang="ru-RU" b="1" dirty="0" smtClean="0"/>
              <a:t>Анны</a:t>
            </a:r>
            <a:endParaRPr lang="en-US" b="1" dirty="0" smtClean="0"/>
          </a:p>
          <a:p>
            <a:pPr algn="ctr"/>
            <a:r>
              <a:rPr lang="ru-RU" b="1" dirty="0" smtClean="0"/>
              <a:t> </a:t>
            </a:r>
            <a:r>
              <a:rPr lang="ru-RU" b="1" dirty="0"/>
              <a:t>4 степени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96752"/>
            <a:ext cx="3384376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1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453650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202122"/>
                </a:solidFill>
                <a:latin typeface="Arial"/>
              </a:rPr>
              <a:t>На 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столичных предприятиях началось формирование отрядов </a:t>
            </a:r>
            <a:r>
              <a:rPr lang="ru-RU" dirty="0">
                <a:solidFill>
                  <a:srgbClr val="0645AD"/>
                </a:solidFill>
                <a:latin typeface="Arial"/>
                <a:hlinkClick r:id="rId2" tooltip="Красная гвардия"/>
              </a:rPr>
              <a:t>Красной гвардии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. Антонов занимался организационными вопросами формирования сводных частей, обеспечения их оружием и обмундированием. </a:t>
            </a:r>
            <a:r>
              <a:rPr lang="ru-RU" dirty="0">
                <a:solidFill>
                  <a:srgbClr val="0645AD"/>
                </a:solidFill>
                <a:latin typeface="Arial"/>
                <a:hlinkClick r:id="rId3" tooltip="28 августа"/>
              </a:rPr>
              <a:t>28 августа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эти части заняли оборону вокруг Петрограда. Алексей Антонов в составе одного из сводных отрядов занимался строительством оборонительных сооружений в районе </a:t>
            </a:r>
            <a:r>
              <a:rPr lang="ru-RU" dirty="0">
                <a:solidFill>
                  <a:srgbClr val="0645AD"/>
                </a:solidFill>
                <a:latin typeface="Arial"/>
                <a:hlinkClick r:id="rId4" tooltip="Пулковские высоты"/>
              </a:rPr>
              <a:t>Пулковских высот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. К </a:t>
            </a:r>
            <a:r>
              <a:rPr lang="ru-RU" dirty="0">
                <a:solidFill>
                  <a:srgbClr val="0645AD"/>
                </a:solidFill>
                <a:latin typeface="Arial"/>
                <a:hlinkClick r:id="rId5" tooltip="31 августа"/>
              </a:rPr>
              <a:t>31 августа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мятеж был </a:t>
            </a:r>
            <a:r>
              <a:rPr lang="ru-RU" dirty="0" smtClean="0">
                <a:solidFill>
                  <a:srgbClr val="202122"/>
                </a:solidFill>
                <a:latin typeface="Arial"/>
              </a:rPr>
              <a:t>подавлен.</a:t>
            </a:r>
            <a:endParaRPr lang="ru-RU" dirty="0">
              <a:solidFill>
                <a:srgbClr val="202122"/>
              </a:solidFill>
              <a:latin typeface="Arial"/>
            </a:endParaRPr>
          </a:p>
          <a:p>
            <a:r>
              <a:rPr lang="ru-RU" dirty="0">
                <a:solidFill>
                  <a:srgbClr val="202122"/>
                </a:solidFill>
                <a:latin typeface="Arial"/>
              </a:rPr>
              <a:t>До и после победы </a:t>
            </a:r>
            <a:r>
              <a:rPr lang="ru-RU" dirty="0">
                <a:solidFill>
                  <a:srgbClr val="0645AD"/>
                </a:solidFill>
                <a:latin typeface="Arial"/>
                <a:hlinkClick r:id="rId6" tooltip="Октябрьская революция"/>
              </a:rPr>
              <a:t>Октябрьской революции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Антонов оставался на действительной службе в полку, а 1 мая 1918 года уволился в запас и поступил в </a:t>
            </a:r>
            <a:r>
              <a:rPr lang="ru-RU" dirty="0">
                <a:solidFill>
                  <a:srgbClr val="0645AD"/>
                </a:solidFill>
                <a:latin typeface="Arial"/>
                <a:hlinkClick r:id="rId7" tooltip="Петроградский лесной институт"/>
              </a:rPr>
              <a:t>Петроградский лесной институт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. Учёбу он совмещал с работой служащим в продовольственном комитете Петрограда. Однако в запасе Антонов пробыл неполный год.</a:t>
            </a:r>
            <a:endParaRPr lang="ru-RU" b="0" i="0" dirty="0">
              <a:solidFill>
                <a:srgbClr val="202122"/>
              </a:solidFill>
              <a:effectLst/>
              <a:latin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2656"/>
            <a:ext cx="4032447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32039" y="5589240"/>
            <a:ext cx="40324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Главный фасад Лесного института в Санкт-Петербурге</a:t>
            </a:r>
          </a:p>
        </p:txBody>
      </p:sp>
    </p:spTree>
    <p:extLst>
      <p:ext uri="{BB962C8B-B14F-4D97-AF65-F5344CB8AC3E}">
        <p14:creationId xmlns:p14="http://schemas.microsoft.com/office/powerpoint/2010/main" val="186897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3" y="548680"/>
            <a:ext cx="482453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202122"/>
                </a:solidFill>
                <a:latin typeface="Arial"/>
              </a:rPr>
              <a:t>11 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апреля 1919 года Алексей Антонов был мобилизован в </a:t>
            </a:r>
            <a:r>
              <a:rPr lang="ru-RU" dirty="0">
                <a:solidFill>
                  <a:srgbClr val="0645AD"/>
                </a:solidFill>
                <a:latin typeface="Arial"/>
                <a:hlinkClick r:id="rId2" tooltip="Рабоче-крестьянская Красная армия"/>
              </a:rPr>
              <a:t>РККА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и направлен в </a:t>
            </a:r>
            <a:r>
              <a:rPr lang="ru-RU" dirty="0">
                <a:solidFill>
                  <a:srgbClr val="0645AD"/>
                </a:solidFill>
                <a:latin typeface="Arial"/>
                <a:hlinkClick r:id="rId3" tooltip="1-я Московская рабочая дивизия"/>
              </a:rPr>
              <a:t>1-ю Московскую рабочую дивизию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на должность помощника начальника штаба дивизии. Вскоре с дивизией направлен на </a:t>
            </a:r>
            <a:r>
              <a:rPr lang="ru-RU" dirty="0">
                <a:solidFill>
                  <a:srgbClr val="0645AD"/>
                </a:solidFill>
                <a:latin typeface="Arial"/>
                <a:hlinkClick r:id="rId4" tooltip="Южный фронт (Гражданская война)"/>
              </a:rPr>
              <a:t>Южный фронт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под </a:t>
            </a:r>
            <a:r>
              <a:rPr lang="ru-RU" dirty="0">
                <a:solidFill>
                  <a:srgbClr val="0645AD"/>
                </a:solidFill>
                <a:latin typeface="Arial"/>
                <a:hlinkClick r:id="rId5" tooltip="Луганск"/>
              </a:rPr>
              <a:t>Луганск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, где дивизия вела тяжёлые бои. Там Антонов занимался помимо своих основных обязанностей обучением более 300 новобранцев, которых по его же ходатайству дивизии выделил городской военно-революционный комитет. </a:t>
            </a:r>
            <a:endParaRPr lang="en-US" dirty="0" smtClean="0">
              <a:solidFill>
                <a:srgbClr val="202122"/>
              </a:solidFill>
              <a:latin typeface="Arial"/>
            </a:endParaRPr>
          </a:p>
          <a:p>
            <a:r>
              <a:rPr lang="ru-RU" dirty="0" smtClean="0">
                <a:solidFill>
                  <a:srgbClr val="0645AD"/>
                </a:solidFill>
                <a:latin typeface="Arial"/>
                <a:hlinkClick r:id="rId6" tooltip="29 апреля"/>
              </a:rPr>
              <a:t>29 </a:t>
            </a:r>
            <a:r>
              <a:rPr lang="ru-RU" dirty="0">
                <a:solidFill>
                  <a:srgbClr val="0645AD"/>
                </a:solidFill>
                <a:latin typeface="Arial"/>
                <a:hlinkClick r:id="rId6" tooltip="29 апреля"/>
              </a:rPr>
              <a:t>апреля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дивизия перешла в контрнаступление и к концу дня совместно с </a:t>
            </a:r>
            <a:r>
              <a:rPr lang="ru-RU" dirty="0">
                <a:solidFill>
                  <a:srgbClr val="0645AD"/>
                </a:solidFill>
                <a:latin typeface="Arial"/>
                <a:hlinkClick r:id="rId7" tooltip="15-я стрелковая дивизия"/>
              </a:rPr>
              <a:t>15-й </a:t>
            </a:r>
            <a:r>
              <a:rPr lang="ru-RU" dirty="0" err="1">
                <a:solidFill>
                  <a:srgbClr val="0645AD"/>
                </a:solidFill>
                <a:latin typeface="Arial"/>
                <a:hlinkClick r:id="rId7" tooltip="15-я стрелковая дивизия"/>
              </a:rPr>
              <a:t>Инзенской</a:t>
            </a:r>
            <a:r>
              <a:rPr lang="ru-RU" dirty="0">
                <a:solidFill>
                  <a:srgbClr val="0645AD"/>
                </a:solidFill>
                <a:latin typeface="Arial"/>
                <a:hlinkClick r:id="rId7" tooltip="15-я стрелковая дивизия"/>
              </a:rPr>
              <a:t> стрелковой дивизией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взяла штурмом высоту «Острая могила» и продолжала наступательные действия. Однако уже </a:t>
            </a:r>
            <a:r>
              <a:rPr lang="ru-RU" u="sng" dirty="0">
                <a:solidFill>
                  <a:srgbClr val="0645AD"/>
                </a:solidFill>
                <a:latin typeface="Arial"/>
                <a:hlinkClick r:id="rId8" tooltip="27 мая"/>
              </a:rPr>
              <a:t>27 </a:t>
            </a:r>
            <a:r>
              <a:rPr lang="en-US" u="sng" dirty="0" smtClean="0">
                <a:solidFill>
                  <a:srgbClr val="0645AD"/>
                </a:solidFill>
                <a:latin typeface="Arial"/>
                <a:hlinkClick r:id="rId8" tooltip="27 мая"/>
              </a:rPr>
              <a:t> </a:t>
            </a:r>
            <a:r>
              <a:rPr lang="ru-RU" u="sng" dirty="0" smtClean="0">
                <a:solidFill>
                  <a:srgbClr val="0645AD"/>
                </a:solidFill>
                <a:latin typeface="Arial"/>
                <a:hlinkClick r:id="rId8" tooltip="27 мая"/>
              </a:rPr>
              <a:t>мая</a:t>
            </a:r>
            <a:r>
              <a:rPr lang="ru-RU" u="sng" dirty="0">
                <a:solidFill>
                  <a:srgbClr val="202122"/>
                </a:solidFill>
                <a:latin typeface="Arial"/>
              </a:rPr>
              <a:t> </a:t>
            </a:r>
            <a:r>
              <a:rPr lang="ru-RU" u="sng" dirty="0">
                <a:solidFill>
                  <a:srgbClr val="0645AD"/>
                </a:solidFill>
                <a:latin typeface="Arial"/>
                <a:hlinkClick r:id="rId5" tooltip="Луганск"/>
              </a:rPr>
              <a:t>Луганск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 был взят </a:t>
            </a:r>
            <a:r>
              <a:rPr lang="ru-RU" dirty="0" smtClean="0">
                <a:solidFill>
                  <a:srgbClr val="202122"/>
                </a:solidFill>
                <a:latin typeface="Arial"/>
              </a:rPr>
              <a:t>войсками </a:t>
            </a:r>
            <a:r>
              <a:rPr lang="ru-RU" dirty="0" smtClean="0">
                <a:solidFill>
                  <a:srgbClr val="0645AD"/>
                </a:solidFill>
                <a:latin typeface="Arial"/>
                <a:hlinkClick r:id="rId9" tooltip="Деникин, Антон Иванович"/>
              </a:rPr>
              <a:t>А</a:t>
            </a:r>
            <a:r>
              <a:rPr lang="ru-RU" dirty="0">
                <a:solidFill>
                  <a:srgbClr val="0645AD"/>
                </a:solidFill>
                <a:latin typeface="Arial"/>
                <a:hlinkClick r:id="rId9" tooltip="Деникин, Антон Иванович"/>
              </a:rPr>
              <a:t>. И. </a:t>
            </a:r>
            <a:r>
              <a:rPr lang="ru-RU" dirty="0" smtClean="0">
                <a:solidFill>
                  <a:srgbClr val="0645AD"/>
                </a:solidFill>
                <a:latin typeface="Arial"/>
                <a:hlinkClick r:id="rId9" tooltip="Деникин, Антон Иванович"/>
              </a:rPr>
              <a:t>Деникина</a:t>
            </a:r>
            <a:r>
              <a:rPr lang="ru-RU" dirty="0" smtClean="0">
                <a:solidFill>
                  <a:srgbClr val="202122"/>
                </a:solidFill>
                <a:latin typeface="Arial"/>
              </a:rPr>
              <a:t>. Антонов </a:t>
            </a:r>
            <a:r>
              <a:rPr lang="ru-RU" dirty="0">
                <a:solidFill>
                  <a:srgbClr val="202122"/>
                </a:solidFill>
                <a:latin typeface="Arial"/>
              </a:rPr>
              <a:t>был переведён временно исполняющим обязанности начальника штаба 3-й бригады этой </a:t>
            </a:r>
            <a:r>
              <a:rPr lang="ru-RU" dirty="0" smtClean="0">
                <a:solidFill>
                  <a:srgbClr val="202122"/>
                </a:solidFill>
                <a:latin typeface="Arial"/>
              </a:rPr>
              <a:t>дивизии.</a:t>
            </a:r>
            <a:endParaRPr lang="ru-RU" dirty="0">
              <a:solidFill>
                <a:srgbClr val="202122"/>
              </a:solidFill>
              <a:latin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0"/>
            <a:ext cx="90364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Гражданская война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548680"/>
            <a:ext cx="4032448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15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862</TotalTime>
  <Words>1745</Words>
  <Application>Microsoft Office PowerPoint</Application>
  <PresentationFormat>Экран (4:3)</PresentationFormat>
  <Paragraphs>96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Исполнительная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Administrator</dc:creator>
  <cp:lastModifiedBy>Пользователь Windows</cp:lastModifiedBy>
  <cp:revision>105</cp:revision>
  <dcterms:created xsi:type="dcterms:W3CDTF">2024-05-07T10:45:57Z</dcterms:created>
  <dcterms:modified xsi:type="dcterms:W3CDTF">2024-06-12T07:36:40Z</dcterms:modified>
</cp:coreProperties>
</file>