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4"/>
  </p:notesMasterIdLst>
  <p:sldIdLst>
    <p:sldId id="314" r:id="rId2"/>
    <p:sldId id="316" r:id="rId3"/>
    <p:sldId id="325" r:id="rId4"/>
    <p:sldId id="446" r:id="rId5"/>
    <p:sldId id="332" r:id="rId6"/>
    <p:sldId id="333" r:id="rId7"/>
    <p:sldId id="392" r:id="rId8"/>
    <p:sldId id="327" r:id="rId9"/>
    <p:sldId id="339" r:id="rId10"/>
    <p:sldId id="434" r:id="rId11"/>
    <p:sldId id="341" r:id="rId12"/>
    <p:sldId id="342" r:id="rId13"/>
    <p:sldId id="343" r:id="rId14"/>
    <p:sldId id="344" r:id="rId15"/>
    <p:sldId id="367" r:id="rId16"/>
    <p:sldId id="349" r:id="rId17"/>
    <p:sldId id="383" r:id="rId18"/>
    <p:sldId id="351" r:id="rId19"/>
    <p:sldId id="380" r:id="rId20"/>
    <p:sldId id="353" r:id="rId21"/>
    <p:sldId id="382" r:id="rId22"/>
    <p:sldId id="387" r:id="rId23"/>
    <p:sldId id="385" r:id="rId24"/>
    <p:sldId id="397" r:id="rId25"/>
    <p:sldId id="398" r:id="rId26"/>
    <p:sldId id="388" r:id="rId27"/>
    <p:sldId id="440" r:id="rId28"/>
    <p:sldId id="439" r:id="rId29"/>
    <p:sldId id="419" r:id="rId30"/>
    <p:sldId id="421" r:id="rId31"/>
    <p:sldId id="441" r:id="rId32"/>
    <p:sldId id="445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3E3FE-7453-4C76-9863-6B10240B6567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51975-BE41-4CF4-8A17-070223874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1975-BE41-4CF4-8A17-07022387460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7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73D5-29A8-4BED-AA25-2A6F2018BDF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8562-0D25-4D07-AFFB-3A3BC332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02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73D5-29A8-4BED-AA25-2A6F2018BDF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8562-0D25-4D07-AFFB-3A3BC332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73D5-29A8-4BED-AA25-2A6F2018BDF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8562-0D25-4D07-AFFB-3A3BC332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2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73D5-29A8-4BED-AA25-2A6F2018BDF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8562-0D25-4D07-AFFB-3A3BC332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5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73D5-29A8-4BED-AA25-2A6F2018BDF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8562-0D25-4D07-AFFB-3A3BC332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7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73D5-29A8-4BED-AA25-2A6F2018BDF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8562-0D25-4D07-AFFB-3A3BC332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4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73D5-29A8-4BED-AA25-2A6F2018BDF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8562-0D25-4D07-AFFB-3A3BC332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1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73D5-29A8-4BED-AA25-2A6F2018BDF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8562-0D25-4D07-AFFB-3A3BC332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73D5-29A8-4BED-AA25-2A6F2018BDF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8562-0D25-4D07-AFFB-3A3BC332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2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73D5-29A8-4BED-AA25-2A6F2018BDF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8562-0D25-4D07-AFFB-3A3BC332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0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73D5-29A8-4BED-AA25-2A6F2018BDF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8562-0D25-4D07-AFFB-3A3BC332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9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073D5-29A8-4BED-AA25-2A6F2018BDF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8562-0D25-4D07-AFFB-3A3BC332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7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4286" y="131533"/>
            <a:ext cx="874395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0" kern="1800" dirty="0">
                <a:latin typeface="+mj-lt"/>
                <a:ea typeface="Times New Roman" panose="02020603050405020304" pitchFamily="18" charset="0"/>
              </a:rPr>
              <a:t>Дым, уносящий здоровье</a:t>
            </a:r>
            <a:endParaRPr lang="ru-RU" sz="80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078"/>
            <a:ext cx="5857875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72.16.0.1\library\Библиотека\Бабаш\Новая папка (2)\Риски_от_куре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85750"/>
            <a:ext cx="10009187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5679" r="6317" b="9211"/>
          <a:stretch/>
        </p:blipFill>
        <p:spPr>
          <a:xfrm>
            <a:off x="1385888" y="386752"/>
            <a:ext cx="9129713" cy="58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85" y="1825625"/>
            <a:ext cx="4444029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 вреде табачных изделий известно всем, но, тем не менее, около 70% взрослого населения Беларуси являются курильщиками. Появление электронных сигарет буквально осчастливило желающих завязать с вредной привычкой - отказ от курения, таким образом, кажется безопасным и легким. На самом деле, все не так безобидно, как выглядит, и электронные сигареты приносят здоровью существенный вред.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         Понятие «</a:t>
            </a:r>
            <a:r>
              <a:rPr lang="ru-RU" dirty="0" err="1">
                <a:solidFill>
                  <a:schemeClr val="bg1"/>
                </a:solidFill>
              </a:rPr>
              <a:t>вейпинг</a:t>
            </a:r>
            <a:r>
              <a:rPr lang="ru-RU" dirty="0">
                <a:solidFill>
                  <a:schemeClr val="bg1"/>
                </a:solidFill>
              </a:rPr>
              <a:t>» происходит от англ. «</a:t>
            </a:r>
            <a:r>
              <a:rPr lang="ru-RU" dirty="0" err="1">
                <a:solidFill>
                  <a:schemeClr val="bg1"/>
                </a:solidFill>
              </a:rPr>
              <a:t>vape</a:t>
            </a:r>
            <a:r>
              <a:rPr lang="ru-RU" dirty="0">
                <a:solidFill>
                  <a:schemeClr val="bg1"/>
                </a:solidFill>
              </a:rPr>
              <a:t>», что в переводе означает «вдыхать и выдыхать пар».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5175" y="672584"/>
            <a:ext cx="641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ВЕЙП: </a:t>
            </a:r>
            <a:r>
              <a:rPr lang="ru-RU" sz="2800" b="1" dirty="0">
                <a:solidFill>
                  <a:schemeClr val="bg1"/>
                </a:solidFill>
              </a:rPr>
              <a:t>ВРЕД ЭЛЕКТРОННОЙ СИГАРЕТЫ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62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" y="225904"/>
            <a:ext cx="5786437" cy="63177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4500" dirty="0" err="1">
                <a:solidFill>
                  <a:schemeClr val="bg1"/>
                </a:solidFill>
              </a:rPr>
              <a:t>Вейп</a:t>
            </a:r>
            <a:r>
              <a:rPr lang="ru-RU" sz="4500" dirty="0">
                <a:solidFill>
                  <a:schemeClr val="bg1"/>
                </a:solidFill>
              </a:rPr>
              <a:t> или электронная сигарета - устройство, предназначенное для имитации процесса курения, причиняющего вред </a:t>
            </a:r>
            <a:r>
              <a:rPr lang="ru-RU" sz="4500" dirty="0" smtClean="0">
                <a:solidFill>
                  <a:schemeClr val="bg1"/>
                </a:solidFill>
              </a:rPr>
              <a:t>здоровью. 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chemeClr val="bg1"/>
                </a:solidFill>
              </a:rPr>
              <a:t> Во время курения в </a:t>
            </a:r>
            <a:r>
              <a:rPr lang="ru-RU" sz="4500" dirty="0" err="1" smtClean="0">
                <a:solidFill>
                  <a:schemeClr val="bg1"/>
                </a:solidFill>
              </a:rPr>
              <a:t>вейпе</a:t>
            </a:r>
            <a:r>
              <a:rPr lang="ru-RU" sz="4500" dirty="0" smtClean="0">
                <a:solidFill>
                  <a:schemeClr val="bg1"/>
                </a:solidFill>
              </a:rPr>
              <a:t> генерируется пар, который вдыхает курильщик. С помощью фильтров с различными </a:t>
            </a:r>
            <a:r>
              <a:rPr lang="ru-RU" sz="4500" dirty="0" err="1" smtClean="0">
                <a:solidFill>
                  <a:schemeClr val="bg1"/>
                </a:solidFill>
              </a:rPr>
              <a:t>ароматизаторами</a:t>
            </a:r>
            <a:r>
              <a:rPr lang="ru-RU" sz="4500" dirty="0" smtClean="0">
                <a:solidFill>
                  <a:schemeClr val="bg1"/>
                </a:solidFill>
              </a:rPr>
              <a:t> можно менять вкус и крепость сигареты.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chemeClr val="bg1"/>
                </a:solidFill>
              </a:rPr>
              <a:t>Содержание никотина в электронной сигарете варьируется в зависимости от состава жидкости в картридже. Существует </a:t>
            </a:r>
            <a:r>
              <a:rPr lang="ru-RU" sz="4500" dirty="0" err="1" smtClean="0">
                <a:solidFill>
                  <a:schemeClr val="bg1"/>
                </a:solidFill>
              </a:rPr>
              <a:t>безникотиновая</a:t>
            </a:r>
            <a:r>
              <a:rPr lang="ru-RU" sz="4500" dirty="0" smtClean="0">
                <a:solidFill>
                  <a:schemeClr val="bg1"/>
                </a:solidFill>
              </a:rPr>
              <a:t> жидкость, но в этом случае вряд ли человек получит удовольствие от процесса курения.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00737" y="194633"/>
            <a:ext cx="6237974" cy="2274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безопасность электронных сигарет верят только те, кто не вникает в суть их работы и не задумывается о химическом составе веществ, которые вдыхаются вместе с паром. На самом деле, вреда от данного способа курения намного больше, чем пользы.</a:t>
            </a:r>
          </a:p>
          <a:p>
            <a:endParaRPr lang="ru-RU" dirty="0"/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33" y="3071814"/>
            <a:ext cx="601038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025" y="240730"/>
            <a:ext cx="5705475" cy="64029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Пропаганда безвредности, которая доступна по запросам в интернете «о </a:t>
            </a:r>
            <a:r>
              <a:rPr lang="ru-RU" dirty="0" err="1">
                <a:solidFill>
                  <a:schemeClr val="bg1"/>
                </a:solidFill>
              </a:rPr>
              <a:t>вейпинге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вейпить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вейпинг</a:t>
            </a:r>
            <a:r>
              <a:rPr lang="ru-RU" dirty="0">
                <a:solidFill>
                  <a:schemeClr val="bg1"/>
                </a:solidFill>
              </a:rPr>
              <a:t>» или «</a:t>
            </a:r>
            <a:r>
              <a:rPr lang="ru-RU" dirty="0" err="1">
                <a:solidFill>
                  <a:schemeClr val="bg1"/>
                </a:solidFill>
              </a:rPr>
              <a:t>вейпинг</a:t>
            </a:r>
            <a:r>
              <a:rPr lang="ru-RU" dirty="0">
                <a:solidFill>
                  <a:schemeClr val="bg1"/>
                </a:solidFill>
              </a:rPr>
              <a:t> вред и польза», с каждым годом все больше подвергается критике.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Так</a:t>
            </a:r>
            <a:r>
              <a:rPr lang="ru-RU" dirty="0">
                <a:solidFill>
                  <a:schemeClr val="bg1"/>
                </a:solidFill>
              </a:rPr>
              <a:t>, в Японии группа исследователей обнаружила в паре из электронных сигарет высокое содержание вредоносного формальдегида. Ученые утверждают, что формальдегид может стать причиной смерти при употреблении в большой дозировке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Также формальдегид был внесен в список опасных канцерогенных веществ.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9338" y="240730"/>
            <a:ext cx="5843588" cy="26453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>
                <a:solidFill>
                  <a:schemeClr val="bg1"/>
                </a:solidFill>
              </a:rPr>
              <a:t>Исследователи </a:t>
            </a:r>
            <a:r>
              <a:rPr lang="ru-RU" dirty="0">
                <a:solidFill>
                  <a:schemeClr val="bg1"/>
                </a:solidFill>
              </a:rPr>
              <a:t>раковых образований связывают формальдегид с учащенными случаями онкологических заболеваний носоглотки. Из данных исследований вытекает вывод «</a:t>
            </a:r>
            <a:r>
              <a:rPr lang="ru-RU" dirty="0" err="1">
                <a:solidFill>
                  <a:schemeClr val="bg1"/>
                </a:solidFill>
              </a:rPr>
              <a:t>вейпинг</a:t>
            </a:r>
            <a:r>
              <a:rPr lang="ru-RU" dirty="0">
                <a:solidFill>
                  <a:schemeClr val="bg1"/>
                </a:solidFill>
              </a:rPr>
              <a:t> вызывает рак».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32" y="2815860"/>
            <a:ext cx="5752199" cy="382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0"/>
            <a:ext cx="6505731" cy="4788673"/>
          </a:xfrm>
          <a:prstGeom prst="rect">
            <a:avLst/>
          </a:prstGeom>
        </p:spPr>
      </p:pic>
      <p:sp useBgFill="1">
        <p:nvSpPr>
          <p:cNvPr id="3" name="Прямоугольник 2"/>
          <p:cNvSpPr/>
          <p:nvPr/>
        </p:nvSpPr>
        <p:spPr>
          <a:xfrm>
            <a:off x="194872" y="4594646"/>
            <a:ext cx="6881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глицерин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 вызывает ощущение сухости во рту. Может стать причиной ухудшения работы кровеносных сосудов и нарушения кровообращения. Создает благоприятную среду для развития бактерий.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56920" y="208697"/>
            <a:ext cx="50352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   </a:t>
            </a:r>
            <a:r>
              <a:rPr lang="ru-RU" sz="2400" i="1" dirty="0">
                <a:solidFill>
                  <a:srgbClr val="7030A0"/>
                </a:solidFill>
              </a:rPr>
              <a:t>никотин</a:t>
            </a:r>
            <a:r>
              <a:rPr lang="ru-RU" sz="2400" dirty="0">
                <a:solidFill>
                  <a:srgbClr val="7030A0"/>
                </a:solidFill>
              </a:rPr>
              <a:t> </a:t>
            </a:r>
            <a:r>
              <a:rPr lang="ru-RU" sz="2400" dirty="0">
                <a:solidFill>
                  <a:schemeClr val="bg1"/>
                </a:solidFill>
              </a:rPr>
              <a:t> синтетического происхождения - приносит вред работе организма в целом. Негативно сказывается на состоянии нервной системы, ухудшает зрение, нарушает работу органов пищеварения.</a:t>
            </a:r>
          </a:p>
          <a:p>
            <a:r>
              <a:rPr lang="ru-RU" sz="2400" dirty="0">
                <a:solidFill>
                  <a:schemeClr val="bg1"/>
                </a:solidFill>
              </a:rPr>
              <a:t>    </a:t>
            </a:r>
            <a:r>
              <a:rPr lang="ru-RU" sz="2400" i="1" dirty="0" err="1">
                <a:solidFill>
                  <a:srgbClr val="7030A0"/>
                </a:solidFill>
              </a:rPr>
              <a:t>пропиленгликоль</a:t>
            </a:r>
            <a:r>
              <a:rPr lang="ru-RU" sz="2400" dirty="0">
                <a:solidFill>
                  <a:schemeClr val="bg1"/>
                </a:solidFill>
              </a:rPr>
              <a:t> - сильный аллерген, который может спровоцировать кожную сыпь, заложенность носа, слезотечение и т. д.</a:t>
            </a:r>
          </a:p>
          <a:p>
            <a:r>
              <a:rPr lang="ru-RU" sz="2400" dirty="0">
                <a:solidFill>
                  <a:schemeClr val="bg1"/>
                </a:solidFill>
              </a:rPr>
              <a:t>    </a:t>
            </a:r>
            <a:r>
              <a:rPr lang="ru-RU" sz="2400" i="1" dirty="0">
                <a:solidFill>
                  <a:srgbClr val="7030A0"/>
                </a:solidFill>
              </a:rPr>
              <a:t>ароматические добавки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- ускоряют всасывание никотина в кровь, тем самым причиняя больший вред здоровью.</a:t>
            </a:r>
          </a:p>
        </p:txBody>
      </p:sp>
    </p:spTree>
    <p:extLst>
      <p:ext uri="{BB962C8B-B14F-4D97-AF65-F5344CB8AC3E}">
        <p14:creationId xmlns:p14="http://schemas.microsoft.com/office/powerpoint/2010/main" val="221353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5738" y="142876"/>
            <a:ext cx="12006262" cy="6715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/>
              <a:t>         </a:t>
            </a:r>
            <a:r>
              <a:rPr lang="ru-RU" sz="2300" dirty="0">
                <a:solidFill>
                  <a:schemeClr val="bg1"/>
                </a:solidFill>
              </a:rPr>
              <a:t>С момента появления электронной сигареты у ученых из разных стран было достаточно времени, чтобы изучить ее действие и провести статистику. </a:t>
            </a:r>
            <a:r>
              <a:rPr lang="ru-RU" sz="2300" b="1" dirty="0">
                <a:solidFill>
                  <a:schemeClr val="bg1"/>
                </a:solidFill>
              </a:rPr>
              <a:t>    </a:t>
            </a:r>
            <a:r>
              <a:rPr lang="ru-RU" sz="2300" b="1" dirty="0">
                <a:solidFill>
                  <a:srgbClr val="7030A0"/>
                </a:solidFill>
              </a:rPr>
              <a:t>Вот главные факты, на которые стоит обратить внимание:</a:t>
            </a:r>
            <a:endParaRPr lang="ru-RU" sz="23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</a:rPr>
              <a:t>       </a:t>
            </a:r>
            <a:r>
              <a:rPr lang="ru-RU" sz="2300" i="1" dirty="0">
                <a:solidFill>
                  <a:srgbClr val="7030A0"/>
                </a:solidFill>
              </a:rPr>
              <a:t>Вред для беременных</a:t>
            </a:r>
            <a:r>
              <a:rPr lang="ru-RU" sz="2300" i="1" dirty="0">
                <a:solidFill>
                  <a:schemeClr val="bg1"/>
                </a:solidFill>
              </a:rPr>
              <a:t>.</a:t>
            </a:r>
            <a:r>
              <a:rPr lang="ru-RU" sz="2300" dirty="0">
                <a:solidFill>
                  <a:schemeClr val="bg1"/>
                </a:solidFill>
              </a:rPr>
              <a:t> Азиатские ученые пришли к выводу, что курение электронной сигареты во время беременности не только приносит вред здоровью будущей матери, но повышает риск </a:t>
            </a:r>
            <a:r>
              <a:rPr lang="ru-RU" sz="2300" dirty="0" err="1">
                <a:solidFill>
                  <a:schemeClr val="bg1"/>
                </a:solidFill>
              </a:rPr>
              <a:t>невынашивания</a:t>
            </a:r>
            <a:r>
              <a:rPr lang="ru-RU" sz="2300" dirty="0">
                <a:solidFill>
                  <a:schemeClr val="bg1"/>
                </a:solidFill>
              </a:rPr>
              <a:t> плода мужского пола.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</a:rPr>
              <a:t>       </a:t>
            </a:r>
            <a:r>
              <a:rPr lang="ru-RU" sz="2300" i="1" dirty="0">
                <a:solidFill>
                  <a:srgbClr val="7030A0"/>
                </a:solidFill>
              </a:rPr>
              <a:t>Риск развития рака.</a:t>
            </a:r>
            <a:r>
              <a:rPr lang="ru-RU" sz="2300" dirty="0">
                <a:solidFill>
                  <a:srgbClr val="7030A0"/>
                </a:solidFill>
              </a:rPr>
              <a:t> </a:t>
            </a:r>
            <a:r>
              <a:rPr lang="ru-RU" sz="2300" dirty="0">
                <a:solidFill>
                  <a:schemeClr val="bg1"/>
                </a:solidFill>
              </a:rPr>
              <a:t>Японские ученые доказали, что пар от электронной сигареты содержит два типа химических соединений, повышающих риск развития онкологических заболеваний.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</a:rPr>
              <a:t>     </a:t>
            </a:r>
            <a:r>
              <a:rPr lang="ru-RU" sz="2300" dirty="0">
                <a:solidFill>
                  <a:srgbClr val="7030A0"/>
                </a:solidFill>
              </a:rPr>
              <a:t> </a:t>
            </a:r>
            <a:r>
              <a:rPr lang="ru-RU" sz="2300" i="1" dirty="0">
                <a:solidFill>
                  <a:srgbClr val="7030A0"/>
                </a:solidFill>
              </a:rPr>
              <a:t>Частота курения.</a:t>
            </a:r>
            <a:r>
              <a:rPr lang="ru-RU" sz="2300" dirty="0">
                <a:solidFill>
                  <a:srgbClr val="7030A0"/>
                </a:solidFill>
              </a:rPr>
              <a:t> </a:t>
            </a:r>
            <a:r>
              <a:rPr lang="ru-RU" sz="2300" dirty="0">
                <a:solidFill>
                  <a:schemeClr val="bg1"/>
                </a:solidFill>
              </a:rPr>
              <a:t>Американские исследователи выяснили, что перейдя с обычных сигарет на электронные, в большинстве случаев человек начинает курить намного чаще. Причина заключается в психологической зависимости и вере в безопасность данного устройства.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</a:rPr>
              <a:t>        </a:t>
            </a:r>
            <a:r>
              <a:rPr lang="ru-RU" sz="2300" i="1" dirty="0">
                <a:solidFill>
                  <a:srgbClr val="7030A0"/>
                </a:solidFill>
              </a:rPr>
              <a:t>Зависимость от табака.</a:t>
            </a:r>
            <a:r>
              <a:rPr lang="ru-RU" sz="2300" dirty="0">
                <a:solidFill>
                  <a:srgbClr val="7030A0"/>
                </a:solidFill>
              </a:rPr>
              <a:t> </a:t>
            </a:r>
            <a:r>
              <a:rPr lang="ru-RU" sz="2300" dirty="0">
                <a:solidFill>
                  <a:schemeClr val="bg1"/>
                </a:solidFill>
              </a:rPr>
              <a:t>Работники английского Минздрава полагают, что электронные сигареты не избавляют от табачной зависимости, а наоборот, только еще больше ее укрепляют. Поскольку от настоящей сигареты курильщик получает больше удовольствия, при возможности он закуривает ее после электронной сигареты для полноты ощущений.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228600"/>
            <a:ext cx="8334375" cy="62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5337" y="228600"/>
            <a:ext cx="9848851" cy="585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О курении табака через кальян и последствиях для здоровья </a:t>
            </a:r>
            <a:endParaRPr lang="ru-RU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75" y="1200150"/>
            <a:ext cx="6966700" cy="46339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50" y="814388"/>
            <a:ext cx="4557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Кальян – трубка с водяным фильтром и длинным гибким </a:t>
            </a:r>
            <a:r>
              <a:rPr lang="ru-RU" sz="2400" dirty="0" smtClean="0">
                <a:solidFill>
                  <a:schemeClr val="bg1"/>
                </a:solidFill>
              </a:rPr>
              <a:t>чубуком.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chemeClr val="bg1"/>
                </a:solidFill>
              </a:rPr>
              <a:t>В кальяне используется специальный табак (обычно ароматизированный), а вместо воды как охладителя нередко используют разнообразные безалкогольные и спиртные напитки. В последнее время к данной смеси добавляют различные фрукты и ягоды (яблоки, клубника и </a:t>
            </a:r>
            <a:r>
              <a:rPr lang="ru-RU" sz="2400" dirty="0" err="1">
                <a:solidFill>
                  <a:schemeClr val="bg1"/>
                </a:solidFill>
              </a:rPr>
              <a:t>др</a:t>
            </a:r>
            <a:r>
              <a:rPr lang="ru-RU" sz="24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364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2" y="2060054"/>
            <a:ext cx="8846852" cy="45800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9232" y="225914"/>
            <a:ext cx="9503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Курение кальяна,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как полагают многие, безвреднее курения обычных сигарет, потому что дым, проходя через воду, фильтруется. В действительности, всё не так. Дым, проходя через жидкий фильтр, очищается от вредных примесей не более чем на 3%.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86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72212" y="388708"/>
            <a:ext cx="54642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«Здоровье  - не всё, но все без здоровья – ничто!»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                              Сократ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6" y="2599754"/>
            <a:ext cx="5873020" cy="39153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86513" y="2881610"/>
            <a:ext cx="5576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«Табак приносит вред телу, разрушает разум,  оглупляет целые нации» </a:t>
            </a:r>
          </a:p>
          <a:p>
            <a:r>
              <a:rPr lang="ru-RU" sz="3600" dirty="0">
                <a:solidFill>
                  <a:schemeClr val="bg1"/>
                </a:solidFill>
              </a:rPr>
              <a:t>                                О. Бальзак</a:t>
            </a:r>
          </a:p>
        </p:txBody>
      </p:sp>
    </p:spTree>
    <p:extLst>
      <p:ext uri="{BB962C8B-B14F-4D97-AF65-F5344CB8AC3E}">
        <p14:creationId xmlns:p14="http://schemas.microsoft.com/office/powerpoint/2010/main" val="26948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311" y="3127830"/>
            <a:ext cx="6216952" cy="37301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86400" y="26967"/>
            <a:ext cx="65198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При этом, если курение сигареты занимает в среднем 5-10 минут, то курение кальяна продолжается от получаса и более, т.е. курильщик потребляет в 100-200 раз больше угарного газа, чем при выкуривании одной сигареты! Кроме того, как и в сигаретном, в кальянном дыме содержатся соли тяжёлых металлов и канцерогены.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134314"/>
            <a:ext cx="5233988" cy="468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31" y="4718745"/>
            <a:ext cx="11832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Существует дополнительная опасность в виде передачи со слюной во время курения кальяна в компании, таких заболеваний как герпес, гепатит В, туберкулёз. Риск возникновения раковых опухолей практически такой же, как и у курильщиков обычных сигарет.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" y="-1"/>
            <a:ext cx="5941629" cy="3343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51" y="1173235"/>
            <a:ext cx="6120249" cy="34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827" r="2376" b="827"/>
          <a:stretch/>
        </p:blipFill>
        <p:spPr>
          <a:xfrm>
            <a:off x="1395413" y="754284"/>
            <a:ext cx="8974189" cy="521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4" y="270213"/>
            <a:ext cx="667226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Итог.</a:t>
            </a:r>
            <a:r>
              <a:rPr lang="ru-RU" sz="3200" dirty="0">
                <a:solidFill>
                  <a:schemeClr val="bg1"/>
                </a:solidFill>
              </a:rPr>
              <a:t> Любой вид курения, так или иначе, негативно влияет на здоровье не только курильщика, но и людей, попадающих в облако никотинового дыма. Курение становится причиной развития многих заболеваний, в том числе и рака, нарушения нормального функционирования органов и преждевременного старения.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2012351"/>
            <a:ext cx="4700617" cy="461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0100" y="537031"/>
            <a:ext cx="10472737" cy="563231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Мировой опыт свидетельствует, что добиться значительного снижения распространенности </a:t>
            </a:r>
            <a:r>
              <a:rPr lang="ru-RU" sz="2400" dirty="0" err="1">
                <a:solidFill>
                  <a:schemeClr val="bg1"/>
                </a:solidFill>
              </a:rPr>
              <a:t>табакокурения</a:t>
            </a:r>
            <a:r>
              <a:rPr lang="ru-RU" sz="2400" dirty="0">
                <a:solidFill>
                  <a:schemeClr val="bg1"/>
                </a:solidFill>
              </a:rPr>
              <a:t> возможно только при четком законодательном регулировании, проведении долговременных антитабачных программ.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С целью защиты нынешнего и будущих поколений от разрушительных последствий потребления табачных изделий для здоровья, снижения социальных, экологических и экономических последствий потребления табака и воздействия табачного дыма в республике проводится активная работа по профилактике </a:t>
            </a:r>
            <a:r>
              <a:rPr lang="ru-RU" sz="2400" dirty="0" err="1">
                <a:solidFill>
                  <a:schemeClr val="bg1"/>
                </a:solidFill>
              </a:rPr>
              <a:t>табакокурения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Министерство здравоохранения Республики Беларусь активно выступает с инициативами по совершенствованию законодательства в отношении потребления табачных изделий. Среди них – расширение перечня общественных мест, где курение запрещено, регулирование электронных систем курения, запрет курения в присутствии детей до 14 лет в автомобилях и помещениях.</a:t>
            </a:r>
          </a:p>
        </p:txBody>
      </p:sp>
    </p:spTree>
    <p:extLst>
      <p:ext uri="{BB962C8B-B14F-4D97-AF65-F5344CB8AC3E}">
        <p14:creationId xmlns:p14="http://schemas.microsoft.com/office/powerpoint/2010/main" val="18218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7" y="103138"/>
            <a:ext cx="11744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Статья 19.9. Курение (потребление) табачных изделий в запрещенных местах</a:t>
            </a:r>
          </a:p>
          <a:p>
            <a:r>
              <a:rPr lang="ru-RU" sz="2400" dirty="0">
                <a:solidFill>
                  <a:schemeClr val="bg1"/>
                </a:solidFill>
              </a:rPr>
              <a:t>Курение (потребление) табачных изделий, использование электронных систем курения, систем для потребления табака в местах, где они в соответствии с законодательными актами запрещены, </a:t>
            </a:r>
            <a:r>
              <a:rPr lang="ru-RU" sz="2400" dirty="0" smtClean="0">
                <a:solidFill>
                  <a:schemeClr val="bg1"/>
                </a:solidFill>
              </a:rPr>
              <a:t>– влекут </a:t>
            </a:r>
            <a:r>
              <a:rPr lang="ru-RU" sz="2400" dirty="0">
                <a:solidFill>
                  <a:schemeClr val="bg1"/>
                </a:solidFill>
              </a:rPr>
              <a:t>наложение штрафа в размере до четырех базовых величин.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055859"/>
            <a:ext cx="6843713" cy="466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97" y="90912"/>
            <a:ext cx="9438203" cy="6672810"/>
          </a:xfrm>
          <a:prstGeom prst="rect">
            <a:avLst/>
          </a:prstGeom>
        </p:spPr>
      </p:pic>
      <p:sp useBgFill="1">
        <p:nvSpPr>
          <p:cNvPr id="3" name="Прямоугольник 2"/>
          <p:cNvSpPr/>
          <p:nvPr/>
        </p:nvSpPr>
        <p:spPr>
          <a:xfrm>
            <a:off x="0" y="4186237"/>
            <a:ext cx="44434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</a:t>
            </a:r>
            <a:r>
              <a:rPr lang="ru-RU" sz="2000" b="1" dirty="0" smtClean="0">
                <a:solidFill>
                  <a:schemeClr val="bg1"/>
                </a:solidFill>
              </a:rPr>
              <a:t>урение </a:t>
            </a:r>
            <a:r>
              <a:rPr lang="ru-RU" sz="2000" b="1" dirty="0">
                <a:solidFill>
                  <a:schemeClr val="bg1"/>
                </a:solidFill>
              </a:rPr>
              <a:t>– это ЯД</a:t>
            </a:r>
            <a:r>
              <a:rPr lang="ru-RU" sz="2000" b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Сделайте правильный выбор – 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переместитесь в Мир Вне Зависимости!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Цените и берегите своё здоровье!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92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" r="49635" b="-625"/>
          <a:stretch/>
        </p:blipFill>
        <p:spPr>
          <a:xfrm>
            <a:off x="159896" y="209862"/>
            <a:ext cx="4921770" cy="645982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97446" y="656663"/>
            <a:ext cx="593985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613.84-053.2/.7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Б241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Баранов, Александр Александрович.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Табакокурение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детей и подростков: гигиенические и медико-социальные проблемы и пути решения : [монография] / А. А. Баранов, В. Р. Кучма, И. В.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Звездина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- Москва :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Литтерра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2007. - 213 с. </a:t>
            </a:r>
          </a:p>
        </p:txBody>
      </p:sp>
    </p:spTree>
    <p:extLst>
      <p:ext uri="{BB962C8B-B14F-4D97-AF65-F5344CB8AC3E}">
        <p14:creationId xmlns:p14="http://schemas.microsoft.com/office/powerpoint/2010/main" val="133328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47390" b="416"/>
          <a:stretch/>
        </p:blipFill>
        <p:spPr>
          <a:xfrm>
            <a:off x="120859" y="147071"/>
            <a:ext cx="5251241" cy="6553767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22482" y="147071"/>
            <a:ext cx="535148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613.84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Г95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Гурарье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Григорий Данилович.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бросить курить / Г. Д.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Гурарье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- Минск : Беларусь, 1985. - 31 с.</a:t>
            </a:r>
          </a:p>
        </p:txBody>
      </p:sp>
    </p:spTree>
    <p:extLst>
      <p:ext uri="{BB962C8B-B14F-4D97-AF65-F5344CB8AC3E}">
        <p14:creationId xmlns:p14="http://schemas.microsoft.com/office/powerpoint/2010/main" val="410288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43550" y="400050"/>
            <a:ext cx="5614987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613.84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З-915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Зубович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Вячеслав </a:t>
            </a: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Ксенофонтович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Курение и здоровье / В. К. </a:t>
            </a: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Зубович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- Минск : Беларусь, 1982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- 31 с.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44301" b="560"/>
          <a:stretch/>
        </p:blipFill>
        <p:spPr>
          <a:xfrm>
            <a:off x="200025" y="214313"/>
            <a:ext cx="5120120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1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26885" r="56994" b="45137"/>
          <a:stretch/>
        </p:blipFill>
        <p:spPr>
          <a:xfrm>
            <a:off x="614831" y="1505002"/>
            <a:ext cx="5643093" cy="31405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4832" y="121863"/>
            <a:ext cx="6857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Курение </a:t>
            </a:r>
            <a:r>
              <a:rPr lang="ru-RU" sz="2400" b="1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это никотиновая зависимость, которая разрушительно действует на различные органы и системы организма.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832" y="4729073"/>
            <a:ext cx="6700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Главная опасность никотина состоит в том, что, подобно кокаину, он является очень «тонким наркотиком», накрепко связывающим нашу психику с этим активным химическим веществом.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00888" y="1619787"/>
            <a:ext cx="4200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Курение </a:t>
            </a:r>
            <a:r>
              <a:rPr lang="ru-RU" sz="2400" dirty="0">
                <a:solidFill>
                  <a:schemeClr val="bg1"/>
                </a:solidFill>
              </a:rPr>
              <a:t>является социальной проблемой общества, как для курящей, так и для не курящей части населения.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9" t="63297" r="6247" b="7500"/>
          <a:stretch/>
        </p:blipFill>
        <p:spPr>
          <a:xfrm>
            <a:off x="7884847" y="3743325"/>
            <a:ext cx="3287979" cy="280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23850" y="677255"/>
            <a:ext cx="52489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613.84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К149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Казьмин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Виктор Дмитриевич. </a:t>
            </a:r>
            <a:b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Курение, мы и наше потомство / В. Д. </a:t>
            </a: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Казьмин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- М. : Сов. Россия, 1989. - 63 с.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51360" b="291"/>
          <a:stretch/>
        </p:blipFill>
        <p:spPr>
          <a:xfrm>
            <a:off x="314325" y="282765"/>
            <a:ext cx="4643438" cy="62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6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-1" r="53310" b="-1"/>
          <a:stretch/>
        </p:blipFill>
        <p:spPr>
          <a:xfrm>
            <a:off x="175914" y="214314"/>
            <a:ext cx="4881861" cy="647318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92255" y="1193010"/>
            <a:ext cx="622091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613.84-06:616.831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К489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Клещева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Рита Петровна.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Табакокурение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мозг / Р. П.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Клещева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Отв. ред. Л. К. Семенова ; АН СССР. - М. : Наука, 1991. - 122 с. </a:t>
            </a:r>
          </a:p>
        </p:txBody>
      </p:sp>
    </p:spTree>
    <p:extLst>
      <p:ext uri="{BB962C8B-B14F-4D97-AF65-F5344CB8AC3E}">
        <p14:creationId xmlns:p14="http://schemas.microsoft.com/office/powerpoint/2010/main" val="250533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72.16.0.1\library\Библиотека\Бабаш\Новая папка (2)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23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218" r="58713" b="1264"/>
          <a:stretch/>
        </p:blipFill>
        <p:spPr>
          <a:xfrm>
            <a:off x="466567" y="505242"/>
            <a:ext cx="3855431" cy="563231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Прямоугольник 1"/>
          <p:cNvSpPr/>
          <p:nvPr/>
        </p:nvSpPr>
        <p:spPr>
          <a:xfrm>
            <a:off x="4841823" y="505242"/>
            <a:ext cx="7135318" cy="489364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дыме одной сигареты содержится: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6 </a:t>
            </a:r>
            <a:r>
              <a:rPr lang="ru-RU" sz="2400" b="1" dirty="0" smtClean="0">
                <a:solidFill>
                  <a:srgbClr val="FF0000"/>
                </a:solidFill>
              </a:rPr>
              <a:t>мг </a:t>
            </a:r>
            <a:r>
              <a:rPr lang="ru-RU" sz="2400" dirty="0" smtClean="0">
                <a:solidFill>
                  <a:schemeClr val="bg1"/>
                </a:solidFill>
              </a:rPr>
              <a:t>никотина</a:t>
            </a:r>
            <a:r>
              <a:rPr lang="ru-RU" sz="2400" dirty="0">
                <a:solidFill>
                  <a:schemeClr val="bg1"/>
                </a:solidFill>
              </a:rPr>
              <a:t>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1,6 мг </a:t>
            </a:r>
            <a:r>
              <a:rPr lang="ru-RU" sz="2400" dirty="0">
                <a:solidFill>
                  <a:schemeClr val="bg1"/>
                </a:solidFill>
              </a:rPr>
              <a:t>аммиака,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25 мг </a:t>
            </a:r>
            <a:r>
              <a:rPr lang="ru-RU" sz="2400" dirty="0">
                <a:solidFill>
                  <a:schemeClr val="bg1"/>
                </a:solidFill>
              </a:rPr>
              <a:t>угарного газа,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0,03 мг </a:t>
            </a:r>
            <a:r>
              <a:rPr lang="ru-RU" sz="2400" dirty="0">
                <a:solidFill>
                  <a:schemeClr val="bg1"/>
                </a:solidFill>
              </a:rPr>
              <a:t>синильной кислоты,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0,5 мг </a:t>
            </a:r>
            <a:r>
              <a:rPr lang="ru-RU" sz="2400" dirty="0">
                <a:solidFill>
                  <a:schemeClr val="bg1"/>
                </a:solidFill>
              </a:rPr>
              <a:t>пиридина, формальдегид,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err="1">
                <a:solidFill>
                  <a:schemeClr val="bg1"/>
                </a:solidFill>
              </a:rPr>
              <a:t>радиактивные</a:t>
            </a:r>
            <a:r>
              <a:rPr lang="ru-RU" sz="2400" dirty="0">
                <a:solidFill>
                  <a:schemeClr val="bg1"/>
                </a:solidFill>
              </a:rPr>
              <a:t> вещества: полоний, свинец, висмут, смолы и деготь и др.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Значительная часть уходит в окружающую среду;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Дым сигарет вреден окружающим;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Каждая сигарета отнимает от 5 до 15 минут жизни!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20 ежедневно выкуриваемых сигарет сокращает жизнь на 8-12 лет!</a:t>
            </a:r>
          </a:p>
        </p:txBody>
      </p:sp>
    </p:spTree>
    <p:extLst>
      <p:ext uri="{BB962C8B-B14F-4D97-AF65-F5344CB8AC3E}">
        <p14:creationId xmlns:p14="http://schemas.microsoft.com/office/powerpoint/2010/main" val="5589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0038" y="257681"/>
            <a:ext cx="115443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Факт о том, что капля никотина убивает лошадь, знает практически каждый, но не каждый курящий задумывается над этим фактом. Выкуривая очередную сигарету, курильщик отравляет не только себя – вдыхая сигаретный дым, окружающие так же подвергаются воздействию содержащихся в дыме веществ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59" y="2971800"/>
            <a:ext cx="6127216" cy="35517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0038" y="2681778"/>
            <a:ext cx="5508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Мышьяк</a:t>
            </a:r>
            <a:r>
              <a:rPr lang="ru-RU" sz="2800" dirty="0">
                <a:solidFill>
                  <a:schemeClr val="bg1"/>
                </a:solidFill>
              </a:rPr>
              <a:t> - вещество вызывает проблемы с сердцем, провоцирует онкологические заболевания и крайне сложно выводится из организма. Данное вещество используется в приготовлении отравляющего вещества для уничтожения </a:t>
            </a:r>
            <a:r>
              <a:rPr lang="ru-RU" sz="2800" dirty="0" smtClean="0">
                <a:solidFill>
                  <a:schemeClr val="bg1"/>
                </a:solidFill>
              </a:rPr>
              <a:t>грызунов.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3" y="114806"/>
            <a:ext cx="707231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Формальдегид </a:t>
            </a:r>
            <a:r>
              <a:rPr lang="ru-RU" sz="2800" dirty="0" smtClean="0">
                <a:solidFill>
                  <a:schemeClr val="bg1"/>
                </a:solidFill>
              </a:rPr>
              <a:t>- это токсичное химическое соединение влияет в первую очередь на дыхательную систему. Стоит отметить, что на основе формальдегида готовится формалин – вещество, которое используется патологоанатомами для бальзамирования мёртвых тел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7030A0"/>
                </a:solidFill>
              </a:rPr>
              <a:t>Полоний </a:t>
            </a:r>
            <a:r>
              <a:rPr lang="ru-RU" sz="2800" dirty="0" smtClean="0">
                <a:solidFill>
                  <a:schemeClr val="bg1"/>
                </a:solidFill>
              </a:rPr>
              <a:t>- радиоактивный металл, чрезвычайно токсичен и канцерогенен. </a:t>
            </a:r>
          </a:p>
          <a:p>
            <a:r>
              <a:rPr lang="ru-RU" sz="2800" dirty="0" err="1" smtClean="0">
                <a:solidFill>
                  <a:srgbClr val="7030A0"/>
                </a:solidFill>
              </a:rPr>
              <a:t>Бензапирен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- т</a:t>
            </a:r>
            <a:r>
              <a:rPr lang="ru-RU" sz="2800" dirty="0" smtClean="0">
                <a:solidFill>
                  <a:schemeClr val="bg1"/>
                </a:solidFill>
              </a:rPr>
              <a:t>ипичный химический канцероген и опасен для человека даже в минимальных концентрациях, так как обладает свойством накапливаться в организме человека. Так же он обладает мутагенными свойствами.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1251" r="1585" b="2916"/>
          <a:stretch/>
        </p:blipFill>
        <p:spPr>
          <a:xfrm>
            <a:off x="7543801" y="252997"/>
            <a:ext cx="4491036" cy="62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162" y="357693"/>
            <a:ext cx="62007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Смолы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- твёрдые частички, содержащиеся в сигаретном дыме. Оседая на лёгких черным налётом, забивают бронхи, уменьшая объём лёгких, что приводит к нехватке кислорода в организме.</a:t>
            </a:r>
          </a:p>
          <a:p>
            <a:r>
              <a:rPr lang="ru-RU" sz="2800" dirty="0" smtClean="0"/>
              <a:t> </a:t>
            </a:r>
            <a:r>
              <a:rPr lang="ru-RU" sz="2800" dirty="0">
                <a:solidFill>
                  <a:srgbClr val="7030A0"/>
                </a:solidFill>
              </a:rPr>
              <a:t>Угарный газ</a:t>
            </a:r>
            <a:r>
              <a:rPr lang="ru-RU" sz="2800" dirty="0">
                <a:solidFill>
                  <a:schemeClr val="bg1"/>
                </a:solidFill>
              </a:rPr>
              <a:t>, накапливаясь в организме, замедляет ток крови, он легче соединяется с гемоглобином, замещая кислород, поэтому, разносясь с кровью по органам, вызывает в них кислородное голодание.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35" y="357693"/>
            <a:ext cx="5218948" cy="4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52399"/>
            <a:ext cx="82867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5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" y="100013"/>
            <a:ext cx="6343650" cy="6757987"/>
          </a:xfrm>
          <a:solidFill>
            <a:schemeClr val="accent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И это далеко не весь список веществ, содержащихся в сигаретах и в сигаретном дыме. Отравляя организм изнутри, они вызывают массу заболеваний. В первую очередь страдает дыхательная система, принимающая на себя «первый удар». Забиваясь смолами, лёгкие постепенно теряют свой первоначальный объём, это способствует кислородному голоданию всех органов, и в первую очередь головного мозга. Страдает ротовая полость, слизистая оболочка, нарушается кислотно-щелочной баланс, развивается кариес с появлением трещин на эмали, дёсны начинают «оседать», всё больше обнажая зубы. Это приводит к развитию воспалительных процессов, таких как гингивит, пародонтит.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092863"/>
            <a:ext cx="5962650" cy="44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</TotalTime>
  <Words>1019</Words>
  <Application>Microsoft Office PowerPoint</Application>
  <PresentationFormat>Широкоэкранный</PresentationFormat>
  <Paragraphs>58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libr</dc:creator>
  <cp:lastModifiedBy>libr</cp:lastModifiedBy>
  <cp:revision>120</cp:revision>
  <dcterms:created xsi:type="dcterms:W3CDTF">2024-01-08T12:11:26Z</dcterms:created>
  <dcterms:modified xsi:type="dcterms:W3CDTF">2024-05-27T10:19:54Z</dcterms:modified>
</cp:coreProperties>
</file>