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Lst>
  <p:notesMasterIdLst>
    <p:notesMasterId r:id="rId34"/>
  </p:notesMasterIdLst>
  <p:sldIdLst>
    <p:sldId id="259" r:id="rId2"/>
    <p:sldId id="282" r:id="rId3"/>
    <p:sldId id="272" r:id="rId4"/>
    <p:sldId id="303" r:id="rId5"/>
    <p:sldId id="258" r:id="rId6"/>
    <p:sldId id="283" r:id="rId7"/>
    <p:sldId id="260" r:id="rId8"/>
    <p:sldId id="304" r:id="rId9"/>
    <p:sldId id="271" r:id="rId10"/>
    <p:sldId id="284" r:id="rId11"/>
    <p:sldId id="262" r:id="rId12"/>
    <p:sldId id="285" r:id="rId13"/>
    <p:sldId id="257" r:id="rId14"/>
    <p:sldId id="295" r:id="rId15"/>
    <p:sldId id="269" r:id="rId16"/>
    <p:sldId id="293" r:id="rId17"/>
    <p:sldId id="270" r:id="rId18"/>
    <p:sldId id="294" r:id="rId19"/>
    <p:sldId id="273" r:id="rId20"/>
    <p:sldId id="286" r:id="rId21"/>
    <p:sldId id="287" r:id="rId22"/>
    <p:sldId id="280" r:id="rId23"/>
    <p:sldId id="263" r:id="rId24"/>
    <p:sldId id="292" r:id="rId25"/>
    <p:sldId id="281" r:id="rId26"/>
    <p:sldId id="296" r:id="rId27"/>
    <p:sldId id="300" r:id="rId28"/>
    <p:sldId id="301" r:id="rId29"/>
    <p:sldId id="299" r:id="rId30"/>
    <p:sldId id="297" r:id="rId31"/>
    <p:sldId id="298" r:id="rId32"/>
    <p:sldId id="266"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708" autoAdjust="0"/>
  </p:normalViewPr>
  <p:slideViewPr>
    <p:cSldViewPr>
      <p:cViewPr varScale="1">
        <p:scale>
          <a:sx n="81" d="100"/>
          <a:sy n="81" d="100"/>
        </p:scale>
        <p:origin x="109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AD0D3-CF77-4714-BFFC-683301C9BDAC}" type="datetimeFigureOut">
              <a:rPr lang="ru-RU" smtClean="0"/>
              <a:t>02.04.2024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E32D8D-D4F6-4819-8825-2C2E84D3DEEB}" type="slidenum">
              <a:rPr lang="ru-RU" smtClean="0"/>
              <a:t>‹#›</a:t>
            </a:fld>
            <a:endParaRPr lang="ru-RU"/>
          </a:p>
        </p:txBody>
      </p:sp>
    </p:spTree>
    <p:extLst>
      <p:ext uri="{BB962C8B-B14F-4D97-AF65-F5344CB8AC3E}">
        <p14:creationId xmlns:p14="http://schemas.microsoft.com/office/powerpoint/2010/main" val="55278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E32D8D-D4F6-4819-8825-2C2E84D3DEEB}" type="slidenum">
              <a:rPr lang="ru-RU" smtClean="0"/>
              <a:t>3</a:t>
            </a:fld>
            <a:endParaRPr lang="ru-RU"/>
          </a:p>
        </p:txBody>
      </p:sp>
    </p:spTree>
    <p:extLst>
      <p:ext uri="{BB962C8B-B14F-4D97-AF65-F5344CB8AC3E}">
        <p14:creationId xmlns:p14="http://schemas.microsoft.com/office/powerpoint/2010/main" val="108024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E32D8D-D4F6-4819-8825-2C2E84D3DEEB}" type="slidenum">
              <a:rPr lang="ru-RU" smtClean="0"/>
              <a:t>7</a:t>
            </a:fld>
            <a:endParaRPr lang="ru-RU"/>
          </a:p>
        </p:txBody>
      </p:sp>
    </p:spTree>
    <p:extLst>
      <p:ext uri="{BB962C8B-B14F-4D97-AF65-F5344CB8AC3E}">
        <p14:creationId xmlns:p14="http://schemas.microsoft.com/office/powerpoint/2010/main" val="177495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E32D8D-D4F6-4819-8825-2C2E84D3DEEB}" type="slidenum">
              <a:rPr lang="ru-RU" smtClean="0"/>
              <a:t>22</a:t>
            </a:fld>
            <a:endParaRPr lang="ru-RU"/>
          </a:p>
        </p:txBody>
      </p:sp>
    </p:spTree>
    <p:extLst>
      <p:ext uri="{BB962C8B-B14F-4D97-AF65-F5344CB8AC3E}">
        <p14:creationId xmlns:p14="http://schemas.microsoft.com/office/powerpoint/2010/main" val="229936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1E32D8D-D4F6-4819-8825-2C2E84D3DEEB}" type="slidenum">
              <a:rPr lang="ru-RU" smtClean="0"/>
              <a:t>23</a:t>
            </a:fld>
            <a:endParaRPr lang="ru-RU"/>
          </a:p>
        </p:txBody>
      </p:sp>
    </p:spTree>
    <p:extLst>
      <p:ext uri="{BB962C8B-B14F-4D97-AF65-F5344CB8AC3E}">
        <p14:creationId xmlns:p14="http://schemas.microsoft.com/office/powerpoint/2010/main" val="53494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2967817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211873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380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6396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7998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378686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3848472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325883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180963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66D9BE0-F9DD-4252-809B-EE794220A272}" type="datetimeFigureOut">
              <a:rPr lang="ru-RU" smtClean="0"/>
              <a:t>02.04.2024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420909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66D9BE0-F9DD-4252-809B-EE794220A272}" type="datetimeFigureOut">
              <a:rPr lang="ru-RU" smtClean="0"/>
              <a:t>02.04.2024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2146609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66D9BE0-F9DD-4252-809B-EE794220A272}" type="datetimeFigureOut">
              <a:rPr lang="ru-RU" smtClean="0"/>
              <a:t>02.04.2024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303559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66D9BE0-F9DD-4252-809B-EE794220A272}" type="datetimeFigureOut">
              <a:rPr lang="ru-RU" smtClean="0"/>
              <a:t>02.04.2024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10725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D9BE0-F9DD-4252-809B-EE794220A272}" type="datetimeFigureOut">
              <a:rPr lang="ru-RU" smtClean="0"/>
              <a:t>02.04.2024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3126079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A66D9BE0-F9DD-4252-809B-EE794220A272}" type="datetimeFigureOut">
              <a:rPr lang="ru-RU" smtClean="0"/>
              <a:t>02.04.2024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75808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66D9BE0-F9DD-4252-809B-EE794220A272}" type="datetimeFigureOut">
              <a:rPr lang="ru-RU" smtClean="0"/>
              <a:t>02.04.2024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7FF6D34-2180-4C85-875E-0CC0A8805EA4}" type="slidenum">
              <a:rPr lang="ru-RU" smtClean="0"/>
              <a:t>‹#›</a:t>
            </a:fld>
            <a:endParaRPr lang="ru-RU"/>
          </a:p>
        </p:txBody>
      </p:sp>
    </p:spTree>
    <p:extLst>
      <p:ext uri="{BB962C8B-B14F-4D97-AF65-F5344CB8AC3E}">
        <p14:creationId xmlns:p14="http://schemas.microsoft.com/office/powerpoint/2010/main" val="188842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6D9BE0-F9DD-4252-809B-EE794220A272}" type="datetimeFigureOut">
              <a:rPr lang="ru-RU" smtClean="0"/>
              <a:t>02.04.2024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7FF6D34-2180-4C85-875E-0CC0A8805EA4}" type="slidenum">
              <a:rPr lang="ru-RU" smtClean="0"/>
              <a:t>‹#›</a:t>
            </a:fld>
            <a:endParaRPr lang="ru-RU"/>
          </a:p>
        </p:txBody>
      </p:sp>
    </p:spTree>
    <p:extLst>
      <p:ext uri="{BB962C8B-B14F-4D97-AF65-F5344CB8AC3E}">
        <p14:creationId xmlns:p14="http://schemas.microsoft.com/office/powerpoint/2010/main" val="737673043"/>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72.16.0.1\library\Библиотека\Бабаш\эдоровое пищеварение\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66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332656"/>
            <a:ext cx="8424936" cy="6247864"/>
          </a:xfrm>
          <a:prstGeom prst="rect">
            <a:avLst/>
          </a:prstGeom>
        </p:spPr>
        <p:txBody>
          <a:bodyPr wrap="square">
            <a:spAutoFit/>
          </a:bodyPr>
          <a:lstStyle/>
          <a:p>
            <a:pPr algn="ctr"/>
            <a:r>
              <a:rPr lang="ru-RU" sz="2000" dirty="0" smtClean="0"/>
              <a:t>Непременным </a:t>
            </a:r>
            <a:r>
              <a:rPr lang="ru-RU" sz="2000" dirty="0"/>
              <a:t>условием здорового питания является режим потребления пищи. Наиболее приемлем для взрослого человека 4-разовый режим: 1-й завтрак – 30%, 2-й завтрак (или полдник) </a:t>
            </a:r>
            <a:r>
              <a:rPr lang="ru-RU" sz="2000" dirty="0" smtClean="0"/>
              <a:t>– </a:t>
            </a:r>
          </a:p>
          <a:p>
            <a:pPr algn="ctr"/>
            <a:r>
              <a:rPr lang="ru-RU" sz="2000" dirty="0" smtClean="0"/>
              <a:t>15-20</a:t>
            </a:r>
            <a:r>
              <a:rPr lang="ru-RU" sz="2000" dirty="0"/>
              <a:t>%, </a:t>
            </a:r>
            <a:r>
              <a:rPr lang="ru-RU" sz="2000" dirty="0" smtClean="0"/>
              <a:t>обед - </a:t>
            </a:r>
            <a:r>
              <a:rPr lang="ru-RU" sz="2000" dirty="0"/>
              <a:t>35-40%, ужин - 10-15 % суточной потребности в энергии. Людям пожилого возраста, а также людям, склонным к полноте, </a:t>
            </a:r>
            <a:r>
              <a:rPr lang="ru-RU" sz="2000" dirty="0" smtClean="0"/>
              <a:t>рекомендуются </a:t>
            </a:r>
            <a:r>
              <a:rPr lang="ru-RU" sz="2000" dirty="0"/>
              <a:t>более частые приемы пищи (5-6 раз в день) небольшими порциями. Кишечник не любит обильного приема пищи, особенно во время ужина, а также многочасового голодания.</a:t>
            </a:r>
          </a:p>
          <a:p>
            <a:pPr algn="ctr"/>
            <a:endParaRPr lang="ru-RU" sz="2000" dirty="0"/>
          </a:p>
          <a:p>
            <a:pPr algn="ctr"/>
            <a:r>
              <a:rPr lang="ru-RU" sz="2000" dirty="0" smtClean="0"/>
              <a:t>Также необходимо отдавать предпочтение щадящим методам </a:t>
            </a:r>
            <a:r>
              <a:rPr lang="ru-RU" sz="2000" dirty="0"/>
              <a:t>приготовления пищи. Жареные продукты, маринованная и чрезмерно острая пища способствуют раздражению слизистой оболочки желудка и кишечника, нарушению перистальтики. Длительная термическая обработка продуктов растительного происхождения способствует снижению содержания в них витаминов.</a:t>
            </a:r>
          </a:p>
          <a:p>
            <a:endParaRPr lang="ru-RU" sz="2000" dirty="0"/>
          </a:p>
          <a:p>
            <a:pPr algn="ctr"/>
            <a:r>
              <a:rPr lang="ru-RU" sz="2000" dirty="0" smtClean="0"/>
              <a:t>Переедание </a:t>
            </a:r>
            <a:r>
              <a:rPr lang="ru-RU" sz="2000" dirty="0"/>
              <a:t>нарушает пищеварение, обмен веществ, способствует развитию ожирения, атеросклероза и других заболеваний. Запомните: прием пищи требует времени.</a:t>
            </a:r>
          </a:p>
        </p:txBody>
      </p:sp>
    </p:spTree>
    <p:extLst>
      <p:ext uri="{BB962C8B-B14F-4D97-AF65-F5344CB8AC3E}">
        <p14:creationId xmlns:p14="http://schemas.microsoft.com/office/powerpoint/2010/main" val="3852912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72.16.0.1\library\Библиотека\Бабаш\эдоровое пищеварение\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172.16.0.1\library\Библиотека\Бабаш\эдоровое пищеварение\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132857"/>
            <a:ext cx="345638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45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3352" y="188640"/>
            <a:ext cx="8208912" cy="6555641"/>
          </a:xfrm>
          <a:prstGeom prst="rect">
            <a:avLst/>
          </a:prstGeom>
        </p:spPr>
        <p:txBody>
          <a:bodyPr wrap="square">
            <a:spAutoFit/>
          </a:bodyPr>
          <a:lstStyle/>
          <a:p>
            <a:pPr algn="ctr"/>
            <a:r>
              <a:rPr lang="ru-RU" sz="2000" dirty="0" smtClean="0"/>
              <a:t>В рационе должно быть достаточное </a:t>
            </a:r>
            <a:r>
              <a:rPr lang="ru-RU" sz="2000" dirty="0"/>
              <a:t>количество </a:t>
            </a:r>
            <a:r>
              <a:rPr lang="ru-RU" sz="2000" dirty="0" smtClean="0"/>
              <a:t>клетчатки. </a:t>
            </a:r>
            <a:r>
              <a:rPr lang="ru-RU" sz="2000" dirty="0"/>
              <a:t>Основные ее источники - свежие </a:t>
            </a:r>
            <a:r>
              <a:rPr lang="ru-RU" sz="2000" dirty="0" smtClean="0"/>
              <a:t>фрукты, </a:t>
            </a:r>
            <a:r>
              <a:rPr lang="ru-RU" sz="2000" dirty="0"/>
              <a:t>овощи, крупы. Отсутствие или недостаточное количество этих продуктов приводит к нарушению моторики кишечника.</a:t>
            </a:r>
          </a:p>
          <a:p>
            <a:pPr algn="ctr"/>
            <a:endParaRPr lang="ru-RU" sz="2000" dirty="0"/>
          </a:p>
          <a:p>
            <a:pPr algn="ctr"/>
            <a:r>
              <a:rPr lang="ru-RU" sz="2000" dirty="0"/>
              <a:t>Не следует злоупотреблять жирной, сладкой, рафинированной пищей. Полуфабрикаты, копчености, «</a:t>
            </a:r>
            <a:r>
              <a:rPr lang="ru-RU" sz="2000" dirty="0" err="1"/>
              <a:t>фастфуд</a:t>
            </a:r>
            <a:r>
              <a:rPr lang="ru-RU" sz="2000" dirty="0" smtClean="0"/>
              <a:t>» </a:t>
            </a:r>
            <a:r>
              <a:rPr lang="ru-RU" sz="2000" dirty="0"/>
              <a:t>могут содержать консерванты, красители, избыток соли, которые в свою очередь могут приводить к нарушениям функции кишечника и угнетению полезной микрофлоры.</a:t>
            </a:r>
          </a:p>
          <a:p>
            <a:pPr algn="ctr"/>
            <a:endParaRPr lang="ru-RU" sz="2000" dirty="0"/>
          </a:p>
          <a:p>
            <a:pPr algn="ctr"/>
            <a:r>
              <a:rPr lang="ru-RU" sz="2000" dirty="0" smtClean="0"/>
              <a:t>Необходимо </a:t>
            </a:r>
            <a:r>
              <a:rPr lang="ru-RU" sz="2000" smtClean="0"/>
              <a:t>соблюдать гигиену</a:t>
            </a:r>
            <a:r>
              <a:rPr lang="ru-RU" sz="2000" dirty="0" smtClean="0"/>
              <a:t>. </a:t>
            </a:r>
            <a:r>
              <a:rPr lang="ru-RU" sz="2000" dirty="0"/>
              <a:t>Нарушение элементарных правил гигиены приводит к возникновению кишечных инфекций, пищевых отравлений.</a:t>
            </a:r>
          </a:p>
          <a:p>
            <a:pPr algn="ctr"/>
            <a:endParaRPr lang="ru-RU" sz="2000" dirty="0"/>
          </a:p>
          <a:p>
            <a:pPr algn="ctr"/>
            <a:r>
              <a:rPr lang="ru-RU" sz="2000" dirty="0"/>
              <a:t>Спокойная обстановка, безукоризненная чистота, красивая посуда и сервировка стола – атрибуты здорового питания.</a:t>
            </a:r>
          </a:p>
          <a:p>
            <a:pPr algn="ctr"/>
            <a:endParaRPr lang="ru-RU" sz="2000" dirty="0"/>
          </a:p>
          <a:p>
            <a:pPr algn="ctr"/>
            <a:r>
              <a:rPr lang="ru-RU" sz="2000" dirty="0"/>
              <a:t>Кроме того, регулярные физические упражнения, активный образ жизни способствуют стимуляции гладкой мускулатуры кишечника и процессу пищеварения.</a:t>
            </a:r>
          </a:p>
        </p:txBody>
      </p:sp>
    </p:spTree>
    <p:extLst>
      <p:ext uri="{BB962C8B-B14F-4D97-AF65-F5344CB8AC3E}">
        <p14:creationId xmlns:p14="http://schemas.microsoft.com/office/powerpoint/2010/main" val="968292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2.16.0.1\library\Библиотека\Бабаш\эдоровое пищеварение\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8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507" y="260648"/>
            <a:ext cx="9144000" cy="6186309"/>
          </a:xfrm>
          <a:prstGeom prst="rect">
            <a:avLst/>
          </a:prstGeom>
          <a:ln>
            <a:solidFill>
              <a:schemeClr val="accent1"/>
            </a:solidFill>
          </a:ln>
        </p:spPr>
        <p:txBody>
          <a:bodyPr wrap="square">
            <a:spAutoFit/>
          </a:bodyPr>
          <a:lstStyle/>
          <a:p>
            <a:pPr algn="ctr"/>
            <a:r>
              <a:rPr lang="ru-RU" sz="2600" b="1" dirty="0" smtClean="0">
                <a:solidFill>
                  <a:srgbClr val="00B050"/>
                </a:solidFill>
              </a:rPr>
              <a:t>Простые, </a:t>
            </a:r>
            <a:r>
              <a:rPr lang="ru-RU" sz="2600" b="1" dirty="0">
                <a:solidFill>
                  <a:srgbClr val="00B050"/>
                </a:solidFill>
              </a:rPr>
              <a:t>но </a:t>
            </a:r>
            <a:r>
              <a:rPr lang="ru-RU" sz="2600" b="1" dirty="0" smtClean="0">
                <a:solidFill>
                  <a:srgbClr val="00B050"/>
                </a:solidFill>
              </a:rPr>
              <a:t>важные правила, </a:t>
            </a:r>
          </a:p>
          <a:p>
            <a:pPr algn="ctr"/>
            <a:r>
              <a:rPr lang="ru-RU" sz="2600" b="1" dirty="0" smtClean="0">
                <a:solidFill>
                  <a:srgbClr val="00B050"/>
                </a:solidFill>
              </a:rPr>
              <a:t>которые необходимо соблюдать</a:t>
            </a:r>
            <a:endParaRPr lang="ru-RU" sz="2600" b="1" dirty="0">
              <a:solidFill>
                <a:srgbClr val="00B050"/>
              </a:solidFill>
            </a:endParaRPr>
          </a:p>
          <a:p>
            <a:pPr algn="ctr"/>
            <a:endParaRPr lang="ru-RU" sz="2000" dirty="0"/>
          </a:p>
          <a:p>
            <a:pPr algn="ctr"/>
            <a:r>
              <a:rPr lang="ru-RU" sz="2000" dirty="0" smtClean="0"/>
              <a:t> </a:t>
            </a:r>
            <a:r>
              <a:rPr lang="ru-RU" sz="2000" dirty="0"/>
              <a:t>Организуйте режим питания и придерживайтесь </a:t>
            </a:r>
            <a:r>
              <a:rPr lang="ru-RU" sz="2000" dirty="0" smtClean="0"/>
              <a:t>его. Есть </a:t>
            </a:r>
            <a:r>
              <a:rPr lang="ru-RU" sz="2000" dirty="0"/>
              <a:t>нужно </a:t>
            </a:r>
            <a:r>
              <a:rPr lang="ru-RU" sz="2000" dirty="0" smtClean="0"/>
              <a:t>4-5 </a:t>
            </a:r>
            <a:r>
              <a:rPr lang="ru-RU" sz="2000" dirty="0"/>
              <a:t>раз в день, из них три приема пищи основных: завтрак, обед, ужин.</a:t>
            </a:r>
          </a:p>
          <a:p>
            <a:pPr algn="ctr"/>
            <a:endParaRPr lang="ru-RU" sz="2000" dirty="0"/>
          </a:p>
          <a:p>
            <a:pPr algn="ctr"/>
            <a:r>
              <a:rPr lang="ru-RU" sz="2000" dirty="0" smtClean="0"/>
              <a:t> </a:t>
            </a:r>
            <a:r>
              <a:rPr lang="ru-RU" sz="2000" dirty="0"/>
              <a:t>Не переедайте и не голодайте. Ешьте медленно, спокойно, тщательно пережевывайте пищу.</a:t>
            </a:r>
          </a:p>
          <a:p>
            <a:pPr algn="ctr"/>
            <a:endParaRPr lang="ru-RU" sz="2000" dirty="0"/>
          </a:p>
          <a:p>
            <a:pPr algn="ctr"/>
            <a:r>
              <a:rPr lang="ru-RU" sz="2000" dirty="0" smtClean="0"/>
              <a:t> </a:t>
            </a:r>
            <a:r>
              <a:rPr lang="ru-RU" sz="2000" dirty="0"/>
              <a:t>Сделайте свое питание не только полезным, но и разнообразным.</a:t>
            </a:r>
          </a:p>
          <a:p>
            <a:pPr algn="ctr"/>
            <a:endParaRPr lang="ru-RU" sz="2000" dirty="0"/>
          </a:p>
          <a:p>
            <a:pPr algn="ctr"/>
            <a:r>
              <a:rPr lang="ru-RU" sz="2000" dirty="0" smtClean="0"/>
              <a:t> </a:t>
            </a:r>
            <a:r>
              <a:rPr lang="ru-RU" sz="2000" dirty="0"/>
              <a:t>Следите, чтобы еда не была слишком холодной и слишком горячей.</a:t>
            </a:r>
          </a:p>
          <a:p>
            <a:pPr algn="ctr"/>
            <a:endParaRPr lang="ru-RU" sz="2000" dirty="0"/>
          </a:p>
          <a:p>
            <a:pPr algn="ctr"/>
            <a:r>
              <a:rPr lang="ru-RU" sz="2000" dirty="0" smtClean="0"/>
              <a:t> </a:t>
            </a:r>
            <a:r>
              <a:rPr lang="ru-RU" sz="2000" dirty="0"/>
              <a:t>Откажитесь от вредных привычек (курения и употребления алкоголя), </a:t>
            </a:r>
            <a:r>
              <a:rPr lang="ru-RU" sz="2000" dirty="0" err="1"/>
              <a:t>фастфуда</a:t>
            </a:r>
            <a:r>
              <a:rPr lang="ru-RU" sz="2000" dirty="0"/>
              <a:t>, следите за количеством соли и сахара, потребляемых в день.</a:t>
            </a:r>
          </a:p>
          <a:p>
            <a:pPr algn="ctr"/>
            <a:endParaRPr lang="ru-RU" sz="2000" dirty="0"/>
          </a:p>
          <a:p>
            <a:pPr algn="ctr"/>
            <a:r>
              <a:rPr lang="ru-RU" sz="2000" dirty="0" smtClean="0"/>
              <a:t> </a:t>
            </a:r>
            <a:r>
              <a:rPr lang="ru-RU" sz="2000" dirty="0"/>
              <a:t>Не забывайте о медицинском контроле – проходите ежегодную диспансеризацию. Если у вас есть проблемы с ЖКТ – регулярно посещайте гастроэнтеролога.</a:t>
            </a:r>
          </a:p>
        </p:txBody>
      </p:sp>
    </p:spTree>
    <p:extLst>
      <p:ext uri="{BB962C8B-B14F-4D97-AF65-F5344CB8AC3E}">
        <p14:creationId xmlns:p14="http://schemas.microsoft.com/office/powerpoint/2010/main" val="3559353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72.16.0.1\library\Библиотека\Бабаш\эдоровое пищеварение\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477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548680"/>
            <a:ext cx="7200800" cy="5539978"/>
          </a:xfrm>
          <a:prstGeom prst="rect">
            <a:avLst/>
          </a:prstGeom>
          <a:ln>
            <a:solidFill>
              <a:schemeClr val="accent1"/>
            </a:solidFill>
          </a:ln>
        </p:spPr>
        <p:txBody>
          <a:bodyPr wrap="square">
            <a:spAutoFit/>
          </a:bodyPr>
          <a:lstStyle/>
          <a:p>
            <a:pPr algn="ctr"/>
            <a:r>
              <a:rPr lang="ru-RU" sz="2400" b="1" dirty="0">
                <a:solidFill>
                  <a:srgbClr val="00B050"/>
                </a:solidFill>
              </a:rPr>
              <a:t>Основные проблемы питания </a:t>
            </a:r>
            <a:endParaRPr lang="ru-RU" sz="2400" b="1" dirty="0" smtClean="0">
              <a:solidFill>
                <a:srgbClr val="00B050"/>
              </a:solidFill>
            </a:endParaRPr>
          </a:p>
          <a:p>
            <a:pPr algn="ctr"/>
            <a:r>
              <a:rPr lang="ru-RU" sz="2400" b="1" dirty="0" smtClean="0">
                <a:solidFill>
                  <a:srgbClr val="00B050"/>
                </a:solidFill>
              </a:rPr>
              <a:t>современного </a:t>
            </a:r>
            <a:r>
              <a:rPr lang="ru-RU" sz="2400" b="1" dirty="0">
                <a:solidFill>
                  <a:srgbClr val="00B050"/>
                </a:solidFill>
              </a:rPr>
              <a:t>человека</a:t>
            </a:r>
          </a:p>
          <a:p>
            <a:pPr algn="ctr"/>
            <a:endParaRPr lang="ru-RU" sz="2400" dirty="0"/>
          </a:p>
          <a:p>
            <a:pPr algn="ctr"/>
            <a:r>
              <a:rPr lang="ru-RU" sz="2400" u="sng" dirty="0"/>
              <a:t>Несоблюдение режима </a:t>
            </a:r>
            <a:r>
              <a:rPr lang="ru-RU" sz="2400" u="sng" dirty="0" smtClean="0"/>
              <a:t>питания: </a:t>
            </a:r>
            <a:r>
              <a:rPr lang="ru-RU" sz="2400" dirty="0" smtClean="0"/>
              <a:t>отсутствие </a:t>
            </a:r>
            <a:r>
              <a:rPr lang="ru-RU" sz="2400" dirty="0"/>
              <a:t>завтрака и обеда (в связи с ненормированным рабочим днем, </a:t>
            </a:r>
            <a:r>
              <a:rPr lang="ru-RU" sz="2400" dirty="0" smtClean="0"/>
              <a:t>командировками); плотный </a:t>
            </a:r>
            <a:r>
              <a:rPr lang="ru-RU" sz="2400" dirty="0"/>
              <a:t>поздний ужин.</a:t>
            </a:r>
          </a:p>
          <a:p>
            <a:pPr algn="ctr"/>
            <a:endParaRPr lang="ru-RU" sz="2400" dirty="0"/>
          </a:p>
          <a:p>
            <a:pPr algn="ctr"/>
            <a:r>
              <a:rPr lang="ru-RU" sz="2400" u="sng" dirty="0"/>
              <a:t>Несбалансированность </a:t>
            </a:r>
            <a:r>
              <a:rPr lang="ru-RU" sz="2400" u="sng" dirty="0" smtClean="0"/>
              <a:t>питания: </a:t>
            </a:r>
            <a:r>
              <a:rPr lang="ru-RU" sz="2400" dirty="0" smtClean="0"/>
              <a:t>избыточное потребление </a:t>
            </a:r>
            <a:r>
              <a:rPr lang="ru-RU" sz="2400" dirty="0"/>
              <a:t>легкоусвояемых углеводов, </a:t>
            </a:r>
            <a:r>
              <a:rPr lang="ru-RU" sz="2400" dirty="0" err="1"/>
              <a:t>трансжиров</a:t>
            </a:r>
            <a:r>
              <a:rPr lang="ru-RU" sz="2400" dirty="0"/>
              <a:t>, насыщенных жиров, </a:t>
            </a:r>
            <a:r>
              <a:rPr lang="ru-RU" sz="2400" dirty="0" smtClean="0"/>
              <a:t>соли; недостаточное </a:t>
            </a:r>
            <a:r>
              <a:rPr lang="ru-RU" sz="2400" dirty="0"/>
              <a:t>потребление овощей и фруктов (менее 400 г в день), продуктов, содержащих омега-3 полиненасыщенные жирные кислоты.</a:t>
            </a:r>
          </a:p>
          <a:p>
            <a:endParaRPr lang="ru-RU" dirty="0"/>
          </a:p>
        </p:txBody>
      </p:sp>
    </p:spTree>
    <p:extLst>
      <p:ext uri="{BB962C8B-B14F-4D97-AF65-F5344CB8AC3E}">
        <p14:creationId xmlns:p14="http://schemas.microsoft.com/office/powerpoint/2010/main" val="41586976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72.16.0.1\library\Библиотека\Бабаш\эдоровое пищеварение\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172.16.0.1\library\Библиотека\Бабаш\эдоровое пищеварение\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276872"/>
            <a:ext cx="2880320" cy="2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118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173"/>
            <a:ext cx="8208912" cy="3877985"/>
          </a:xfrm>
          <a:prstGeom prst="rect">
            <a:avLst/>
          </a:prstGeom>
        </p:spPr>
        <p:txBody>
          <a:bodyPr wrap="square">
            <a:spAutoFit/>
          </a:bodyPr>
          <a:lstStyle/>
          <a:p>
            <a:r>
              <a:rPr lang="ru-RU" sz="2000" dirty="0" smtClean="0"/>
              <a:t>               </a:t>
            </a:r>
            <a:r>
              <a:rPr lang="ru-RU" sz="2800" b="1" dirty="0" smtClean="0">
                <a:solidFill>
                  <a:srgbClr val="00B050"/>
                </a:solidFill>
              </a:rPr>
              <a:t>10 правил здорового питания </a:t>
            </a:r>
            <a:endParaRPr lang="ru-RU" sz="2800" b="1" dirty="0">
              <a:solidFill>
                <a:srgbClr val="00B050"/>
              </a:solidFill>
            </a:endParaRPr>
          </a:p>
          <a:p>
            <a:endParaRPr lang="ru-RU" dirty="0"/>
          </a:p>
          <a:p>
            <a:pPr algn="ctr"/>
            <a:r>
              <a:rPr lang="ru-RU" dirty="0"/>
              <a:t>    </a:t>
            </a:r>
            <a:r>
              <a:rPr lang="ru-RU" dirty="0" smtClean="0"/>
              <a:t>1. </a:t>
            </a:r>
            <a:r>
              <a:rPr lang="ru-RU" sz="2000" dirty="0" smtClean="0"/>
              <a:t>Ограничьте </a:t>
            </a:r>
            <a:r>
              <a:rPr lang="ru-RU" sz="2000" dirty="0"/>
              <a:t>количество насыщенных </a:t>
            </a:r>
            <a:r>
              <a:rPr lang="ru-RU" sz="2000" dirty="0" smtClean="0"/>
              <a:t>жиров.</a:t>
            </a:r>
            <a:endParaRPr lang="ru-RU" sz="2000" dirty="0"/>
          </a:p>
          <a:p>
            <a:pPr algn="ctr"/>
            <a:r>
              <a:rPr lang="ru-RU" sz="2000" dirty="0"/>
              <a:t>    </a:t>
            </a:r>
            <a:r>
              <a:rPr lang="ru-RU" sz="2000" dirty="0" smtClean="0"/>
              <a:t>2. Ешьте </a:t>
            </a:r>
            <a:r>
              <a:rPr lang="ru-RU" sz="2000" dirty="0"/>
              <a:t>орехи и не забывайте о растительном </a:t>
            </a:r>
            <a:r>
              <a:rPr lang="ru-RU" sz="2000" dirty="0" smtClean="0"/>
              <a:t>масле.</a:t>
            </a:r>
            <a:endParaRPr lang="ru-RU" sz="2000" dirty="0"/>
          </a:p>
          <a:p>
            <a:pPr algn="ctr"/>
            <a:r>
              <a:rPr lang="ru-RU" sz="2000" dirty="0"/>
              <a:t>    </a:t>
            </a:r>
            <a:r>
              <a:rPr lang="ru-RU" sz="2000" dirty="0" smtClean="0"/>
              <a:t>3. Замените </a:t>
            </a:r>
            <a:r>
              <a:rPr lang="ru-RU" sz="2000" dirty="0"/>
              <a:t>готовые завтраки кашей или </a:t>
            </a:r>
            <a:r>
              <a:rPr lang="ru-RU" sz="2000" dirty="0" smtClean="0"/>
              <a:t>творогом.</a:t>
            </a:r>
            <a:endParaRPr lang="ru-RU" sz="2000" dirty="0"/>
          </a:p>
          <a:p>
            <a:pPr algn="ctr"/>
            <a:r>
              <a:rPr lang="ru-RU" sz="2000" dirty="0"/>
              <a:t>    </a:t>
            </a:r>
            <a:r>
              <a:rPr lang="ru-RU" sz="2000" dirty="0" smtClean="0"/>
              <a:t>4. Кофе </a:t>
            </a:r>
            <a:r>
              <a:rPr lang="ru-RU" sz="2000" dirty="0"/>
              <a:t>или чай воды не </a:t>
            </a:r>
            <a:r>
              <a:rPr lang="ru-RU" sz="2000" dirty="0" smtClean="0"/>
              <a:t>заменят.</a:t>
            </a:r>
            <a:endParaRPr lang="ru-RU" sz="2000" dirty="0"/>
          </a:p>
          <a:p>
            <a:pPr algn="ctr"/>
            <a:r>
              <a:rPr lang="ru-RU" sz="2000" dirty="0"/>
              <a:t>    </a:t>
            </a:r>
            <a:r>
              <a:rPr lang="ru-RU" sz="2000" dirty="0" smtClean="0"/>
              <a:t>5. Есть </a:t>
            </a:r>
            <a:r>
              <a:rPr lang="ru-RU" sz="2000" dirty="0"/>
              <a:t>нужно часто и маленькими </a:t>
            </a:r>
            <a:r>
              <a:rPr lang="ru-RU" sz="2000" dirty="0" smtClean="0"/>
              <a:t>порциями.</a:t>
            </a:r>
            <a:endParaRPr lang="ru-RU" sz="2000" dirty="0"/>
          </a:p>
          <a:p>
            <a:pPr algn="ctr"/>
            <a:r>
              <a:rPr lang="ru-RU" sz="2000" dirty="0"/>
              <a:t>    </a:t>
            </a:r>
            <a:r>
              <a:rPr lang="ru-RU" sz="2000" dirty="0" smtClean="0"/>
              <a:t>6. Овощи </a:t>
            </a:r>
            <a:r>
              <a:rPr lang="ru-RU" sz="2000" dirty="0"/>
              <a:t>и фрукты – </a:t>
            </a:r>
            <a:r>
              <a:rPr lang="ru-RU" sz="2000" dirty="0" smtClean="0"/>
              <a:t>основа рациона.</a:t>
            </a:r>
            <a:endParaRPr lang="ru-RU" sz="2000" dirty="0"/>
          </a:p>
          <a:p>
            <a:pPr algn="ctr"/>
            <a:r>
              <a:rPr lang="ru-RU" sz="2000" dirty="0"/>
              <a:t>    </a:t>
            </a:r>
            <a:r>
              <a:rPr lang="ru-RU" sz="2000" dirty="0" smtClean="0"/>
              <a:t>7. Еду </a:t>
            </a:r>
            <a:r>
              <a:rPr lang="ru-RU" sz="2000" dirty="0"/>
              <a:t>лучше варить или готовить на пару, но не </a:t>
            </a:r>
            <a:r>
              <a:rPr lang="ru-RU" sz="2000" dirty="0" smtClean="0"/>
              <a:t>жарить.</a:t>
            </a:r>
            <a:endParaRPr lang="ru-RU" sz="2000" dirty="0"/>
          </a:p>
          <a:p>
            <a:pPr algn="ctr"/>
            <a:r>
              <a:rPr lang="ru-RU" sz="2000" dirty="0"/>
              <a:t>    </a:t>
            </a:r>
            <a:r>
              <a:rPr lang="ru-RU" sz="2000" dirty="0" smtClean="0"/>
              <a:t>8. Включайте </a:t>
            </a:r>
            <a:r>
              <a:rPr lang="ru-RU" sz="2000" dirty="0"/>
              <a:t>в рацион молочные продукты средней </a:t>
            </a:r>
            <a:r>
              <a:rPr lang="ru-RU" sz="2000" dirty="0" smtClean="0"/>
              <a:t>жирности.</a:t>
            </a:r>
            <a:endParaRPr lang="ru-RU" sz="2000" dirty="0"/>
          </a:p>
          <a:p>
            <a:pPr algn="ctr"/>
            <a:r>
              <a:rPr lang="ru-RU" sz="2000" dirty="0"/>
              <a:t>    </a:t>
            </a:r>
            <a:r>
              <a:rPr lang="ru-RU" sz="2000" dirty="0" smtClean="0"/>
              <a:t>9. Внимательно </a:t>
            </a:r>
            <a:r>
              <a:rPr lang="ru-RU" sz="2000" dirty="0"/>
              <a:t>изучайте состав </a:t>
            </a:r>
            <a:r>
              <a:rPr lang="ru-RU" sz="2000" dirty="0" smtClean="0"/>
              <a:t>продуктов.</a:t>
            </a:r>
            <a:endParaRPr lang="ru-RU" sz="2000" dirty="0"/>
          </a:p>
          <a:p>
            <a:pPr algn="ctr"/>
            <a:r>
              <a:rPr lang="ru-RU" sz="2000" dirty="0"/>
              <a:t>    </a:t>
            </a:r>
            <a:r>
              <a:rPr lang="ru-RU" sz="2000" dirty="0" smtClean="0"/>
              <a:t>10. Готовьте </a:t>
            </a:r>
            <a:r>
              <a:rPr lang="ru-RU" sz="2000" dirty="0"/>
              <a:t>дома – </a:t>
            </a:r>
            <a:r>
              <a:rPr lang="ru-RU" sz="2000" dirty="0" smtClean="0"/>
              <a:t>питайтесь правильно.</a:t>
            </a:r>
            <a:endParaRPr lang="ru-RU" sz="2000" dirty="0"/>
          </a:p>
        </p:txBody>
      </p:sp>
      <p:sp>
        <p:nvSpPr>
          <p:cNvPr id="3" name="Прямоугольник 2"/>
          <p:cNvSpPr/>
          <p:nvPr/>
        </p:nvSpPr>
        <p:spPr>
          <a:xfrm>
            <a:off x="1259632" y="4149080"/>
            <a:ext cx="6192688" cy="1938992"/>
          </a:xfrm>
          <a:prstGeom prst="rect">
            <a:avLst/>
          </a:prstGeom>
        </p:spPr>
        <p:txBody>
          <a:bodyPr wrap="square">
            <a:spAutoFit/>
          </a:bodyPr>
          <a:lstStyle/>
          <a:p>
            <a:pPr algn="ctr"/>
            <a:r>
              <a:rPr lang="ru-RU" sz="2000" dirty="0"/>
              <a:t>Целью соблюдения этих правил является поддержание нормальной массы тела (индекса массы тела, то есть отношения массы тела в килограммах к квадрату роста в метрах, от 19 до 25 кг/м2) и окружности талии (не более 94 см для мужчин и не более 80 см для женщин).</a:t>
            </a:r>
          </a:p>
        </p:txBody>
      </p:sp>
    </p:spTree>
    <p:extLst>
      <p:ext uri="{BB962C8B-B14F-4D97-AF65-F5344CB8AC3E}">
        <p14:creationId xmlns:p14="http://schemas.microsoft.com/office/powerpoint/2010/main" val="526123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172.16.0.1\library\Библиотека\Бабаш\эдоровое пищеварение\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467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620688"/>
            <a:ext cx="5976664" cy="2862322"/>
          </a:xfrm>
          <a:prstGeom prst="rect">
            <a:avLst/>
          </a:prstGeom>
        </p:spPr>
        <p:txBody>
          <a:bodyPr wrap="square">
            <a:spAutoFit/>
          </a:bodyPr>
          <a:lstStyle/>
          <a:p>
            <a:pPr algn="ctr"/>
            <a:r>
              <a:rPr lang="ru-RU" sz="2000" dirty="0"/>
              <a:t>Каждый год Всемирный день здорового пищеварения фокусируется на конкретном расстройстве пищеварения.</a:t>
            </a:r>
          </a:p>
          <a:p>
            <a:pPr algn="ctr"/>
            <a:r>
              <a:rPr lang="ru-RU" sz="2000" dirty="0"/>
              <a:t>Цель Всемирного Дня здорового пищеварения – повысить осведомленность об ожирении и его влиянии на развитие сопутствующих заболеваний и, как следствие, на продолжительность жизни, столь же разрушительного, как и любая инфекционная пандемия.</a:t>
            </a:r>
          </a:p>
        </p:txBody>
      </p:sp>
      <p:sp>
        <p:nvSpPr>
          <p:cNvPr id="2" name="Прямоугольник 1"/>
          <p:cNvSpPr/>
          <p:nvPr/>
        </p:nvSpPr>
        <p:spPr>
          <a:xfrm>
            <a:off x="1115616" y="4149080"/>
            <a:ext cx="6552728" cy="1631216"/>
          </a:xfrm>
          <a:prstGeom prst="rect">
            <a:avLst/>
          </a:prstGeom>
        </p:spPr>
        <p:txBody>
          <a:bodyPr wrap="square">
            <a:spAutoFit/>
          </a:bodyPr>
          <a:lstStyle/>
          <a:p>
            <a:pPr algn="ctr"/>
            <a:r>
              <a:rPr lang="ru-RU" sz="2000" dirty="0"/>
              <a:t>Освещение этих вопросов, а также поиски эффективных методов профилактики и лечения нарушений и заболеваний пищеварительной </a:t>
            </a:r>
            <a:r>
              <a:rPr lang="ru-RU" sz="2000" dirty="0" smtClean="0"/>
              <a:t>системы, </a:t>
            </a:r>
            <a:r>
              <a:rPr lang="ru-RU" sz="2000" dirty="0"/>
              <a:t>– основная задача Всемирной организации гастроэнтерологов.</a:t>
            </a:r>
          </a:p>
        </p:txBody>
      </p:sp>
    </p:spTree>
    <p:extLst>
      <p:ext uri="{BB962C8B-B14F-4D97-AF65-F5344CB8AC3E}">
        <p14:creationId xmlns:p14="http://schemas.microsoft.com/office/powerpoint/2010/main" val="2118594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3139321"/>
          </a:xfrm>
          <a:prstGeom prst="rect">
            <a:avLst/>
          </a:prstGeom>
        </p:spPr>
        <p:txBody>
          <a:bodyPr wrap="square">
            <a:spAutoFit/>
          </a:bodyPr>
          <a:lstStyle/>
          <a:p>
            <a:pPr algn="ctr"/>
            <a:r>
              <a:rPr lang="ru-RU" sz="2000" dirty="0"/>
              <a:t>Здоровый образ жизни, элементом которого является культура питания, должен стать потребностью каждого человека.</a:t>
            </a:r>
          </a:p>
          <a:p>
            <a:pPr algn="ctr"/>
            <a:endParaRPr lang="ru-RU" sz="2000" dirty="0"/>
          </a:p>
          <a:p>
            <a:pPr algn="ctr"/>
            <a:r>
              <a:rPr lang="ru-RU" sz="2000" dirty="0"/>
              <a:t>Соблюдение принципов рационального питания позволит сохранить здоровье и предотвратить ряд заболеваний!</a:t>
            </a:r>
          </a:p>
          <a:p>
            <a:pPr algn="ctr"/>
            <a:r>
              <a:rPr lang="ru-RU" sz="2000" dirty="0"/>
              <a:t>Расстройствами органов пищеварительной системы страдают более 50–60% взрослого населения, а в крупных городах эта цифра возрастает до 95%.Статистика среди детей (от 0 до 17 лет) еще более удручающая, у них заболевания органов пищеварения находятся на 2-м месте.</a:t>
            </a:r>
          </a:p>
          <a:p>
            <a:endParaRPr lang="ru-RU" dirty="0"/>
          </a:p>
        </p:txBody>
      </p:sp>
      <p:pic>
        <p:nvPicPr>
          <p:cNvPr id="1026" name="Picture 2" descr="\\172.16.0.1\library\Библиотека\Бабаш\эдоровое пищеварение\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60"/>
            <a:ext cx="4248472" cy="379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989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908720"/>
            <a:ext cx="8496944" cy="5262979"/>
          </a:xfrm>
          <a:prstGeom prst="rect">
            <a:avLst/>
          </a:prstGeom>
        </p:spPr>
        <p:txBody>
          <a:bodyPr wrap="square">
            <a:spAutoFit/>
          </a:bodyPr>
          <a:lstStyle/>
          <a:p>
            <a:pPr algn="ctr"/>
            <a:r>
              <a:rPr lang="ru-RU" sz="2400" dirty="0"/>
              <a:t>Рациональное питание должно быть полноценным, разнообразным по продуктам и видам блюд, сбалансированным по компонентам, в зависимости от возраста человека, вида его деятельности и состояния здоровья, и, наконец, вкусным. Правильное рациональное питание и его значение для здоровья человека трудно переоценить: такое питание соответствует здоровому образу жизни и не вредит человеку.  В основе концепции рационального питания лежит идея о том, что питание призвано давать человеку все необходимые для полноценной активной жизнедеятельности компоненты и вещества, при этом продлевать активный период жизнедеятельности и укреплять здоровье </a:t>
            </a:r>
            <a:r>
              <a:rPr lang="ru-RU" sz="2400" dirty="0" smtClean="0"/>
              <a:t>человека.</a:t>
            </a:r>
          </a:p>
        </p:txBody>
      </p:sp>
    </p:spTree>
    <p:extLst>
      <p:ext uri="{BB962C8B-B14F-4D97-AF65-F5344CB8AC3E}">
        <p14:creationId xmlns:p14="http://schemas.microsoft.com/office/powerpoint/2010/main" val="750443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8640"/>
            <a:ext cx="6237312" cy="6237312"/>
          </a:xfrm>
          <a:prstGeom prst="rect">
            <a:avLst/>
          </a:prstGeom>
        </p:spPr>
      </p:pic>
    </p:spTree>
    <p:extLst>
      <p:ext uri="{BB962C8B-B14F-4D97-AF65-F5344CB8AC3E}">
        <p14:creationId xmlns:p14="http://schemas.microsoft.com/office/powerpoint/2010/main" val="39831210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72.16.0.1\library\Библиотека\Бабаш\эдоровое пищеварение\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066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7488832" cy="6863417"/>
          </a:xfrm>
          <a:prstGeom prst="rect">
            <a:avLst/>
          </a:prstGeom>
        </p:spPr>
        <p:txBody>
          <a:bodyPr wrap="square">
            <a:spAutoFit/>
          </a:bodyPr>
          <a:lstStyle/>
          <a:p>
            <a:pPr algn="ctr"/>
            <a:r>
              <a:rPr lang="ru-RU" sz="2000" dirty="0" smtClean="0"/>
              <a:t>Ужинать </a:t>
            </a:r>
            <a:r>
              <a:rPr lang="ru-RU" sz="2000" dirty="0"/>
              <a:t>нужно не менее, чем за 2 часа до сна. На ужин лучше всего съедать овощные блюда, лёгкие каши с фруктами, соки, кефир, муссы, пюре, овощные салаты.</a:t>
            </a:r>
          </a:p>
          <a:p>
            <a:pPr algn="ctr"/>
            <a:endParaRPr lang="ru-RU" sz="2000" dirty="0"/>
          </a:p>
          <a:p>
            <a:pPr algn="ctr"/>
            <a:r>
              <a:rPr lang="ru-RU" sz="2000" dirty="0" smtClean="0"/>
              <a:t> </a:t>
            </a:r>
            <a:r>
              <a:rPr lang="ru-RU" sz="2000" dirty="0"/>
              <a:t>После ужина неплохо прогуляться перед сном по свежему воздуху. Раз в неделю нужно контролировать вес. Именно весы подскажут, правильно ли организован рацион </a:t>
            </a:r>
            <a:r>
              <a:rPr lang="ru-RU" sz="2000" dirty="0" smtClean="0"/>
              <a:t>питания.</a:t>
            </a:r>
            <a:endParaRPr lang="ru-RU" sz="2000" dirty="0"/>
          </a:p>
          <a:p>
            <a:pPr algn="ctr"/>
            <a:endParaRPr lang="ru-RU" sz="2000" dirty="0"/>
          </a:p>
          <a:p>
            <a:pPr algn="ctr"/>
            <a:r>
              <a:rPr lang="ru-RU" sz="2000" dirty="0" smtClean="0"/>
              <a:t>Для </a:t>
            </a:r>
            <a:r>
              <a:rPr lang="ru-RU" sz="2000" dirty="0"/>
              <a:t>улучшения самочувствия можно раз или два раза в неделю организовывать разгрузочные дни с употреблением кефира, свежевыжатых фруктовых соков, фруктов и сырых овощей.</a:t>
            </a:r>
          </a:p>
          <a:p>
            <a:pPr algn="ctr"/>
            <a:endParaRPr lang="ru-RU" sz="2000" dirty="0"/>
          </a:p>
          <a:p>
            <a:pPr algn="ctr"/>
            <a:r>
              <a:rPr lang="ru-RU" sz="2000" dirty="0"/>
              <a:t>Соблюдение принципов правильного сбалансированного питания является важнейшим условием здорового образа жизни, и, как правило, повышения иммунитета и защитных сил организма против неблагоприятных проявлений экологии и заболеваний, а также борьбы с лишним весом. Правильное рациональное питание и его значение для здоровья человека должны стать направлениями образа жизни, известными каждому из нас.</a:t>
            </a:r>
          </a:p>
          <a:p>
            <a:pPr algn="ctr"/>
            <a:r>
              <a:rPr lang="ru-RU" sz="2000" dirty="0"/>
              <a:t>Питайтесь правильно и будьте здоровы!</a:t>
            </a:r>
          </a:p>
        </p:txBody>
      </p:sp>
    </p:spTree>
    <p:extLst>
      <p:ext uri="{BB962C8B-B14F-4D97-AF65-F5344CB8AC3E}">
        <p14:creationId xmlns:p14="http://schemas.microsoft.com/office/powerpoint/2010/main" val="1835571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72.16.0.1\library\Библиотека\Бабаш\эдоровое пищеварение\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363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72.16.0.1\library\Библиотека\Бабаш\обложки\1 - 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079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56874" y="2348880"/>
            <a:ext cx="4572000" cy="1754326"/>
          </a:xfrm>
          <a:prstGeom prst="rect">
            <a:avLst/>
          </a:prstGeom>
        </p:spPr>
        <p:txBody>
          <a:bodyPr>
            <a:spAutoFit/>
          </a:bodyPr>
          <a:lstStyle/>
          <a:p>
            <a:r>
              <a:rPr lang="ru-RU" dirty="0"/>
              <a:t>615.874.2</a:t>
            </a:r>
          </a:p>
          <a:p>
            <a:r>
              <a:rPr lang="ru-RU" dirty="0"/>
              <a:t>М423</a:t>
            </a:r>
          </a:p>
          <a:p>
            <a:r>
              <a:rPr lang="ru-RU" dirty="0" err="1"/>
              <a:t>Медкова</a:t>
            </a:r>
            <a:r>
              <a:rPr lang="ru-RU" dirty="0"/>
              <a:t>, Ирина Львовна. </a:t>
            </a:r>
          </a:p>
          <a:p>
            <a:endParaRPr lang="ru-RU" dirty="0"/>
          </a:p>
          <a:p>
            <a:r>
              <a:rPr lang="ru-RU" dirty="0"/>
              <a:t>Пища, которая лечит / И.Л. </a:t>
            </a:r>
            <a:r>
              <a:rPr lang="ru-RU" dirty="0" err="1"/>
              <a:t>Медкова</a:t>
            </a:r>
            <a:r>
              <a:rPr lang="ru-RU" dirty="0"/>
              <a:t>, Т.Н. Павлова. - Москва : МСП, 1995. - 511 с.</a:t>
            </a:r>
          </a:p>
        </p:txBody>
      </p:sp>
    </p:spTree>
    <p:extLst>
      <p:ext uri="{BB962C8B-B14F-4D97-AF65-F5344CB8AC3E}">
        <p14:creationId xmlns:p14="http://schemas.microsoft.com/office/powerpoint/2010/main" val="1289158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172.16.0.1\library\Библиотека\Бабаш\обложки\1 - 0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549"/>
            <a:ext cx="485799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932040" y="2276872"/>
            <a:ext cx="4189766" cy="2031325"/>
          </a:xfrm>
          <a:prstGeom prst="rect">
            <a:avLst/>
          </a:prstGeom>
        </p:spPr>
        <p:txBody>
          <a:bodyPr wrap="square">
            <a:spAutoFit/>
          </a:bodyPr>
          <a:lstStyle/>
          <a:p>
            <a:r>
              <a:rPr lang="ru-RU" dirty="0"/>
              <a:t>615.874.2</a:t>
            </a:r>
          </a:p>
          <a:p>
            <a:r>
              <a:rPr lang="ru-RU" dirty="0"/>
              <a:t>С336</a:t>
            </a:r>
          </a:p>
          <a:p>
            <a:r>
              <a:rPr lang="ru-RU" dirty="0" err="1"/>
              <a:t>Сечански</a:t>
            </a:r>
            <a:r>
              <a:rPr lang="ru-RU" dirty="0"/>
              <a:t>, </a:t>
            </a:r>
            <a:r>
              <a:rPr lang="ru-RU" dirty="0" err="1"/>
              <a:t>Имрих</a:t>
            </a:r>
            <a:r>
              <a:rPr lang="ru-RU" dirty="0"/>
              <a:t>. </a:t>
            </a:r>
          </a:p>
          <a:p>
            <a:endParaRPr lang="ru-RU" dirty="0"/>
          </a:p>
          <a:p>
            <a:r>
              <a:rPr lang="ru-RU" dirty="0"/>
              <a:t>Диетическая кулинария: не бойтесь диеты / И. </a:t>
            </a:r>
            <a:r>
              <a:rPr lang="ru-RU" dirty="0" err="1"/>
              <a:t>Сечански</a:t>
            </a:r>
            <a:r>
              <a:rPr lang="ru-RU" dirty="0"/>
              <a:t>, А. </a:t>
            </a:r>
            <a:r>
              <a:rPr lang="ru-RU" dirty="0" err="1"/>
              <a:t>Хорватова</a:t>
            </a:r>
            <a:r>
              <a:rPr lang="ru-RU" dirty="0"/>
              <a:t>. - Братислава : Словарь, 1989. - 247 с.</a:t>
            </a:r>
          </a:p>
        </p:txBody>
      </p:sp>
    </p:spTree>
    <p:extLst>
      <p:ext uri="{BB962C8B-B14F-4D97-AF65-F5344CB8AC3E}">
        <p14:creationId xmlns:p14="http://schemas.microsoft.com/office/powerpoint/2010/main" val="2158153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72.16.0.1\library\Библиотека\Бабаш\обложки\1 - 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 y="0"/>
            <a:ext cx="40843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83968" y="2371168"/>
            <a:ext cx="4572000" cy="2031325"/>
          </a:xfrm>
          <a:prstGeom prst="rect">
            <a:avLst/>
          </a:prstGeom>
        </p:spPr>
        <p:txBody>
          <a:bodyPr>
            <a:spAutoFit/>
          </a:bodyPr>
          <a:lstStyle/>
          <a:p>
            <a:r>
              <a:rPr lang="ru-RU" dirty="0"/>
              <a:t>615.874(031)</a:t>
            </a:r>
          </a:p>
          <a:p>
            <a:r>
              <a:rPr lang="ru-RU" dirty="0"/>
              <a:t>С343</a:t>
            </a:r>
          </a:p>
          <a:p>
            <a:r>
              <a:rPr lang="ru-RU" dirty="0"/>
              <a:t>Сивохина, Инна </a:t>
            </a:r>
            <a:r>
              <a:rPr lang="ru-RU" dirty="0" err="1"/>
              <a:t>Карповна</a:t>
            </a:r>
            <a:r>
              <a:rPr lang="ru-RU" dirty="0"/>
              <a:t>. </a:t>
            </a:r>
          </a:p>
          <a:p>
            <a:endParaRPr lang="ru-RU" dirty="0"/>
          </a:p>
          <a:p>
            <a:r>
              <a:rPr lang="ru-RU" dirty="0"/>
              <a:t>Справочник по лечебному питанию / И. К. Сивохина. - Москва : Новая Волна, 2000. - 352 с.</a:t>
            </a:r>
          </a:p>
        </p:txBody>
      </p:sp>
    </p:spTree>
    <p:extLst>
      <p:ext uri="{BB962C8B-B14F-4D97-AF65-F5344CB8AC3E}">
        <p14:creationId xmlns:p14="http://schemas.microsoft.com/office/powerpoint/2010/main" val="2374824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72.16.0.1\library\Библиотека\Бабаш\обложки\1 - 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4050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499992" y="2278044"/>
            <a:ext cx="4572000" cy="2308324"/>
          </a:xfrm>
          <a:prstGeom prst="rect">
            <a:avLst/>
          </a:prstGeom>
        </p:spPr>
        <p:txBody>
          <a:bodyPr>
            <a:spAutoFit/>
          </a:bodyPr>
          <a:lstStyle/>
          <a:p>
            <a:r>
              <a:rPr lang="ru-RU" dirty="0"/>
              <a:t>615.874.2</a:t>
            </a:r>
          </a:p>
          <a:p>
            <a:r>
              <a:rPr lang="ru-RU" dirty="0"/>
              <a:t>Р851</a:t>
            </a:r>
          </a:p>
          <a:p>
            <a:endParaRPr lang="ru-RU" dirty="0"/>
          </a:p>
          <a:p>
            <a:endParaRPr lang="ru-RU" dirty="0"/>
          </a:p>
          <a:p>
            <a:r>
              <a:rPr lang="ru-RU" dirty="0"/>
              <a:t>Руководство по диетологии / под ред. А. Ю. Барановского. - Санкт-Петербург ; Москва ; Харьков ; Минск : ПИТЕР, 2001. - 544 с. - (Соврем. мед-на). </a:t>
            </a:r>
          </a:p>
        </p:txBody>
      </p:sp>
    </p:spTree>
    <p:extLst>
      <p:ext uri="{BB962C8B-B14F-4D97-AF65-F5344CB8AC3E}">
        <p14:creationId xmlns:p14="http://schemas.microsoft.com/office/powerpoint/2010/main" val="3415390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172.16.0.1\library\Библиотека\Бабаш\эдоровое пищеварение\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88640"/>
            <a:ext cx="4174937" cy="6165304"/>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4"/>
          <a:stretch>
            <a:fillRect/>
          </a:stretch>
        </p:blipFill>
        <p:spPr>
          <a:xfrm>
            <a:off x="5076056" y="4524213"/>
            <a:ext cx="2704762" cy="1685714"/>
          </a:xfrm>
          <a:prstGeom prst="rect">
            <a:avLst/>
          </a:prstGeom>
        </p:spPr>
      </p:pic>
      <p:pic>
        <p:nvPicPr>
          <p:cNvPr id="4" name="Рисунок 3"/>
          <p:cNvPicPr>
            <a:picLocks noChangeAspect="1"/>
          </p:cNvPicPr>
          <p:nvPr/>
        </p:nvPicPr>
        <p:blipFill>
          <a:blip r:embed="rId5"/>
          <a:stretch>
            <a:fillRect/>
          </a:stretch>
        </p:blipFill>
        <p:spPr>
          <a:xfrm>
            <a:off x="5104627" y="2404625"/>
            <a:ext cx="2647619" cy="1733333"/>
          </a:xfrm>
          <a:prstGeom prst="rect">
            <a:avLst/>
          </a:prstGeom>
        </p:spPr>
      </p:pic>
      <p:pic>
        <p:nvPicPr>
          <p:cNvPr id="5" name="Рисунок 4"/>
          <p:cNvPicPr>
            <a:picLocks noChangeAspect="1"/>
          </p:cNvPicPr>
          <p:nvPr/>
        </p:nvPicPr>
        <p:blipFill>
          <a:blip r:embed="rId6"/>
          <a:stretch>
            <a:fillRect/>
          </a:stretch>
        </p:blipFill>
        <p:spPr>
          <a:xfrm>
            <a:off x="5076056" y="332656"/>
            <a:ext cx="2704762" cy="1685714"/>
          </a:xfrm>
          <a:prstGeom prst="rect">
            <a:avLst/>
          </a:prstGeom>
        </p:spPr>
      </p:pic>
    </p:spTree>
    <p:extLst>
      <p:ext uri="{BB962C8B-B14F-4D97-AF65-F5344CB8AC3E}">
        <p14:creationId xmlns:p14="http://schemas.microsoft.com/office/powerpoint/2010/main" val="371890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72.16.0.1\library\Библиотека\Бабаш\обложки\1 - 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22" y="0"/>
            <a:ext cx="47552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74620" y="2492896"/>
            <a:ext cx="4369380" cy="2031325"/>
          </a:xfrm>
          <a:prstGeom prst="rect">
            <a:avLst/>
          </a:prstGeom>
        </p:spPr>
        <p:txBody>
          <a:bodyPr wrap="square">
            <a:spAutoFit/>
          </a:bodyPr>
          <a:lstStyle/>
          <a:p>
            <a:r>
              <a:rPr lang="ru-RU" dirty="0"/>
              <a:t>615.874</a:t>
            </a:r>
          </a:p>
          <a:p>
            <a:r>
              <a:rPr lang="ru-RU" dirty="0"/>
              <a:t>Ш379</a:t>
            </a:r>
          </a:p>
          <a:p>
            <a:r>
              <a:rPr lang="ru-RU" dirty="0"/>
              <a:t>Шевченко, Виталий Пименович. </a:t>
            </a:r>
          </a:p>
          <a:p>
            <a:endParaRPr lang="ru-RU" dirty="0"/>
          </a:p>
          <a:p>
            <a:r>
              <a:rPr lang="ru-RU" dirty="0"/>
              <a:t>Клиническая диетология : [руководство] / В. П. Шевченко ; под ред. В. Т. Ивашкина. - Москва : ГЭОТАР-Медиа, 2014. - 243, [2] с. </a:t>
            </a:r>
          </a:p>
        </p:txBody>
      </p:sp>
    </p:spTree>
    <p:extLst>
      <p:ext uri="{BB962C8B-B14F-4D97-AF65-F5344CB8AC3E}">
        <p14:creationId xmlns:p14="http://schemas.microsoft.com/office/powerpoint/2010/main" val="355927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72.16.0.1\library\Библиотека\Бабаш\обложки\1 - 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55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716016" y="2276872"/>
            <a:ext cx="4396912" cy="2031325"/>
          </a:xfrm>
          <a:prstGeom prst="rect">
            <a:avLst/>
          </a:prstGeom>
        </p:spPr>
        <p:txBody>
          <a:bodyPr wrap="square">
            <a:spAutoFit/>
          </a:bodyPr>
          <a:lstStyle/>
          <a:p>
            <a:r>
              <a:rPr lang="ru-RU" dirty="0"/>
              <a:t>615.874</a:t>
            </a:r>
          </a:p>
          <a:p>
            <a:r>
              <a:rPr lang="ru-RU" dirty="0"/>
              <a:t>А496</a:t>
            </a:r>
          </a:p>
          <a:p>
            <a:r>
              <a:rPr lang="ru-RU" dirty="0"/>
              <a:t>Алёшина, Наталья Алексеевна. </a:t>
            </a:r>
          </a:p>
          <a:p>
            <a:endParaRPr lang="ru-RU" dirty="0"/>
          </a:p>
          <a:p>
            <a:r>
              <a:rPr lang="ru-RU" dirty="0"/>
              <a:t>Основы лечебного питания / Н. А. Алёшина. - Москва : Вече, 2010. - 398, [1] с. - (Медицинский справочник). </a:t>
            </a:r>
          </a:p>
        </p:txBody>
      </p:sp>
    </p:spTree>
    <p:extLst>
      <p:ext uri="{BB962C8B-B14F-4D97-AF65-F5344CB8AC3E}">
        <p14:creationId xmlns:p14="http://schemas.microsoft.com/office/powerpoint/2010/main" val="1975784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143597" cy="5089748"/>
          </a:xfrm>
          <a:prstGeom prst="rect">
            <a:avLst/>
          </a:prstGeom>
        </p:spPr>
      </p:pic>
      <p:sp>
        <p:nvSpPr>
          <p:cNvPr id="3" name="Заголовок 2"/>
          <p:cNvSpPr>
            <a:spLocks noGrp="1"/>
          </p:cNvSpPr>
          <p:nvPr>
            <p:ph type="title"/>
          </p:nvPr>
        </p:nvSpPr>
        <p:spPr>
          <a:xfrm>
            <a:off x="609598" y="5517232"/>
            <a:ext cx="7274769" cy="936104"/>
          </a:xfrm>
        </p:spPr>
        <p:txBody>
          <a:bodyPr/>
          <a:lstStyle/>
          <a:p>
            <a:r>
              <a:rPr lang="ru-RU" b="1" dirty="0" smtClean="0">
                <a:ln>
                  <a:solidFill>
                    <a:srgbClr val="002060"/>
                  </a:solidFill>
                </a:ln>
                <a:latin typeface="Arial Unicode MS" panose="020B0604020202020204" pitchFamily="34" charset="-128"/>
                <a:ea typeface="Arial Unicode MS" panose="020B0604020202020204" pitchFamily="34" charset="-128"/>
                <a:cs typeface="Arial Unicode MS" panose="020B0604020202020204" pitchFamily="34" charset="-128"/>
              </a:rPr>
              <a:t>Здорового пищеварения!</a:t>
            </a:r>
            <a:endParaRPr lang="en-US" b="1" dirty="0">
              <a:ln>
                <a:solidFill>
                  <a:srgbClr val="002060"/>
                </a:solidFill>
              </a:ln>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70166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6984776" cy="5632311"/>
          </a:xfrm>
          <a:prstGeom prst="rect">
            <a:avLst/>
          </a:prstGeom>
        </p:spPr>
        <p:txBody>
          <a:bodyPr wrap="square">
            <a:spAutoFit/>
          </a:bodyPr>
          <a:lstStyle/>
          <a:p>
            <a:pPr algn="ctr"/>
            <a:endParaRPr lang="ru-RU" sz="2400" dirty="0" smtClean="0"/>
          </a:p>
          <a:p>
            <a:pPr algn="ctr"/>
            <a:r>
              <a:rPr lang="ru-RU" sz="2400" dirty="0" smtClean="0"/>
              <a:t>Питание </a:t>
            </a:r>
            <a:r>
              <a:rPr lang="ru-RU" sz="2400" dirty="0"/>
              <a:t>человека должно быть регулярным, разнообразным, полноценным и сбалансированным. Такое питание обезопасит человека от многих заболеваний и страданий, а активный образ жизни, умеренная физическая нагрузка и отказ от вредных привычек помогут сделать жизнь </a:t>
            </a:r>
            <a:r>
              <a:rPr lang="ru-RU" sz="2400" dirty="0" smtClean="0"/>
              <a:t>насыщенной </a:t>
            </a:r>
            <a:r>
              <a:rPr lang="ru-RU" sz="2400" dirty="0"/>
              <a:t>и яркой!</a:t>
            </a:r>
          </a:p>
          <a:p>
            <a:pPr algn="ctr"/>
            <a:r>
              <a:rPr lang="ru-RU" sz="2400" dirty="0" smtClean="0"/>
              <a:t>Ежедневный </a:t>
            </a:r>
            <a:r>
              <a:rPr lang="ru-RU" sz="2400" dirty="0"/>
              <a:t>рацион человека должен включать все </a:t>
            </a:r>
            <a:r>
              <a:rPr lang="ru-RU" sz="2400" dirty="0" smtClean="0"/>
              <a:t>необходимые компоненты: </a:t>
            </a:r>
            <a:r>
              <a:rPr lang="ru-RU" sz="2400" dirty="0"/>
              <a:t>белки, углеводы, жиры, витамины и </a:t>
            </a:r>
            <a:r>
              <a:rPr lang="ru-RU" sz="2400" dirty="0" smtClean="0"/>
              <a:t>микроэлементы – все это в </a:t>
            </a:r>
            <a:r>
              <a:rPr lang="ru-RU" sz="2400" dirty="0"/>
              <a:t>сбалансированном соотношении. Любые </a:t>
            </a:r>
            <a:r>
              <a:rPr lang="ru-RU" sz="2400" dirty="0" smtClean="0"/>
              <a:t>диеты приводят </a:t>
            </a:r>
            <a:r>
              <a:rPr lang="ru-RU" sz="2400" dirty="0"/>
              <a:t>к расстройствам пищеварения.</a:t>
            </a:r>
          </a:p>
        </p:txBody>
      </p:sp>
    </p:spTree>
    <p:extLst>
      <p:ext uri="{BB962C8B-B14F-4D97-AF65-F5344CB8AC3E}">
        <p14:creationId xmlns:p14="http://schemas.microsoft.com/office/powerpoint/2010/main" val="2591445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72.16.0.1\library\Библиотека\Бабаш\эдоровое пищеварение\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6712"/>
            <a:ext cx="6300192"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108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2569" y="548680"/>
            <a:ext cx="8568952" cy="2862322"/>
          </a:xfrm>
          <a:prstGeom prst="rect">
            <a:avLst/>
          </a:prstGeom>
        </p:spPr>
        <p:txBody>
          <a:bodyPr wrap="square">
            <a:spAutoFit/>
          </a:bodyPr>
          <a:lstStyle/>
          <a:p>
            <a:pPr algn="ctr"/>
            <a:r>
              <a:rPr lang="ru-RU" sz="2000" dirty="0" smtClean="0"/>
              <a:t>Чувство насыщения запаздывает и появляется чуть позже заполнения желудка, примерно через 15 – 20 минут. Переедание нарушает пищеварение. Последствиями нарушения процесса пищеварения  становятся ожирение, нарушение обмена веществ, различные заболевания желудочно-кишечного тракта: изжога, гастрит, </a:t>
            </a:r>
            <a:r>
              <a:rPr lang="ru-RU" sz="2000" dirty="0" err="1" smtClean="0"/>
              <a:t>гастроэзофагеальная</a:t>
            </a:r>
            <a:r>
              <a:rPr lang="ru-RU" sz="2000" dirty="0" smtClean="0"/>
              <a:t> </a:t>
            </a:r>
            <a:r>
              <a:rPr lang="ru-RU" sz="2000" dirty="0" err="1" smtClean="0"/>
              <a:t>рефлюксная</a:t>
            </a:r>
            <a:r>
              <a:rPr lang="ru-RU" sz="2000" dirty="0" smtClean="0"/>
              <a:t> болезнь и др.</a:t>
            </a:r>
          </a:p>
          <a:p>
            <a:pPr algn="ctr"/>
            <a:endParaRPr lang="ru-RU" sz="2000" dirty="0" smtClean="0"/>
          </a:p>
          <a:p>
            <a:pPr algn="ctr"/>
            <a:endParaRPr lang="ru-RU" sz="2000" dirty="0"/>
          </a:p>
          <a:p>
            <a:pPr algn="ctr"/>
            <a:endParaRPr lang="ru-RU" sz="2000" dirty="0" smtClean="0"/>
          </a:p>
        </p:txBody>
      </p:sp>
      <p:sp>
        <p:nvSpPr>
          <p:cNvPr id="3" name="Прямоугольник 2"/>
          <p:cNvSpPr/>
          <p:nvPr/>
        </p:nvSpPr>
        <p:spPr>
          <a:xfrm>
            <a:off x="52549" y="2564904"/>
            <a:ext cx="8928992" cy="3785652"/>
          </a:xfrm>
          <a:prstGeom prst="rect">
            <a:avLst/>
          </a:prstGeom>
        </p:spPr>
        <p:txBody>
          <a:bodyPr wrap="square">
            <a:spAutoFit/>
          </a:bodyPr>
          <a:lstStyle/>
          <a:p>
            <a:pPr algn="ctr"/>
            <a:r>
              <a:rPr lang="ru-RU" sz="2000" dirty="0"/>
              <a:t>Ожирение – это избыточное накопление жировой ткани в организме, неизбежно сопровождаемое высоким риском заболеваемости и смертности. Жировая ткань, располагаясь не только под кожей, но и обволакивая многие внутренние органы, затрудняет их работу и всего организма в целом. У человека с избыточной массой тела или ожирением часто возникают болезни сердца, повышенное артериальное давление, сахарный диабет, и, как следствие, уменьшается продолжительность жизни. Чрезвычайно опасный недуг, ожирение является сегодня одним из самых распространенных хронических заболеваний в мире. Тем не менее, до сих пор многие люди считают избыточный вес и ожирение </a:t>
            </a:r>
            <a:r>
              <a:rPr lang="ru-RU" sz="2000" dirty="0" smtClean="0"/>
              <a:t>проблемой</a:t>
            </a:r>
            <a:r>
              <a:rPr lang="ru-RU" sz="2000" dirty="0"/>
              <a:t>, которую можно решить </a:t>
            </a:r>
            <a:r>
              <a:rPr lang="ru-RU" sz="2000" dirty="0" smtClean="0"/>
              <a:t>самостоятельно, </a:t>
            </a:r>
            <a:r>
              <a:rPr lang="ru-RU" sz="2000" dirty="0"/>
              <a:t>и редко обращаются к врачу.</a:t>
            </a:r>
          </a:p>
        </p:txBody>
      </p:sp>
      <p:sp>
        <p:nvSpPr>
          <p:cNvPr id="4" name="Прямоугольник 3"/>
          <p:cNvSpPr/>
          <p:nvPr/>
        </p:nvSpPr>
        <p:spPr>
          <a:xfrm>
            <a:off x="52549" y="51994"/>
            <a:ext cx="6577442" cy="830997"/>
          </a:xfrm>
          <a:prstGeom prst="rect">
            <a:avLst/>
          </a:prstGeom>
        </p:spPr>
        <p:txBody>
          <a:bodyPr wrap="none">
            <a:spAutoFit/>
          </a:bodyPr>
          <a:lstStyle/>
          <a:p>
            <a:r>
              <a:rPr lang="ru-RU" sz="2000" dirty="0" smtClean="0"/>
              <a:t>                                     </a:t>
            </a:r>
            <a:r>
              <a:rPr lang="ru-RU" sz="2400" b="1" dirty="0" smtClean="0">
                <a:ln>
                  <a:solidFill>
                    <a:srgbClr val="002060"/>
                  </a:solidFill>
                </a:ln>
                <a:solidFill>
                  <a:srgbClr val="00B050"/>
                </a:solidFill>
              </a:rPr>
              <a:t>Умеренность </a:t>
            </a:r>
            <a:r>
              <a:rPr lang="ru-RU" sz="2400" b="1" dirty="0">
                <a:ln>
                  <a:solidFill>
                    <a:srgbClr val="002060"/>
                  </a:solidFill>
                </a:ln>
                <a:solidFill>
                  <a:srgbClr val="00B050"/>
                </a:solidFill>
              </a:rPr>
              <a:t>в </a:t>
            </a:r>
            <a:r>
              <a:rPr lang="ru-RU" sz="2400" b="1" dirty="0" smtClean="0">
                <a:ln>
                  <a:solidFill>
                    <a:srgbClr val="002060"/>
                  </a:solidFill>
                </a:ln>
                <a:solidFill>
                  <a:srgbClr val="00B050"/>
                </a:solidFill>
              </a:rPr>
              <a:t>питании</a:t>
            </a:r>
          </a:p>
          <a:p>
            <a:r>
              <a:rPr lang="ru-RU" sz="2400" b="1" dirty="0" smtClean="0">
                <a:ln>
                  <a:solidFill>
                    <a:srgbClr val="002060"/>
                  </a:solidFill>
                </a:ln>
                <a:solidFill>
                  <a:srgbClr val="00B050"/>
                </a:solidFill>
              </a:rPr>
              <a:t> </a:t>
            </a:r>
            <a:endParaRPr lang="ru-RU" sz="2400" b="1" dirty="0">
              <a:ln>
                <a:solidFill>
                  <a:srgbClr val="002060"/>
                </a:solidFill>
              </a:ln>
              <a:solidFill>
                <a:srgbClr val="00B050"/>
              </a:solidFill>
            </a:endParaRPr>
          </a:p>
        </p:txBody>
      </p:sp>
    </p:spTree>
    <p:extLst>
      <p:ext uri="{BB962C8B-B14F-4D97-AF65-F5344CB8AC3E}">
        <p14:creationId xmlns:p14="http://schemas.microsoft.com/office/powerpoint/2010/main" val="273282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48652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6672"/>
            <a:ext cx="8352928" cy="5940088"/>
          </a:xfrm>
          <a:prstGeom prst="rect">
            <a:avLst/>
          </a:prstGeom>
        </p:spPr>
        <p:txBody>
          <a:bodyPr wrap="square">
            <a:spAutoFit/>
          </a:bodyPr>
          <a:lstStyle/>
          <a:p>
            <a:pPr algn="ctr"/>
            <a:r>
              <a:rPr lang="ru-RU" sz="2000" dirty="0"/>
              <a:t>Здоровое пищеварение обеспечивает не только функциональное и органическое здоровье органов пищеварения, но и огромное </a:t>
            </a:r>
            <a:r>
              <a:rPr lang="ru-RU" sz="2000" dirty="0" smtClean="0"/>
              <a:t>количество  </a:t>
            </a:r>
            <a:r>
              <a:rPr lang="ru-RU" sz="2000" dirty="0"/>
              <a:t>микроорганизмов, населяющих их.</a:t>
            </a:r>
          </a:p>
          <a:p>
            <a:pPr algn="ctr"/>
            <a:endParaRPr lang="ru-RU" sz="2000" dirty="0"/>
          </a:p>
          <a:p>
            <a:pPr algn="ctr"/>
            <a:r>
              <a:rPr lang="ru-RU" sz="2000" dirty="0"/>
              <a:t>Наш кишечный </a:t>
            </a:r>
            <a:r>
              <a:rPr lang="ru-RU" sz="2000" dirty="0" err="1"/>
              <a:t>микробиом</a:t>
            </a:r>
            <a:r>
              <a:rPr lang="ru-RU" sz="2000" dirty="0"/>
              <a:t> содержит десятки триллионов микроорганизмов и более 1000 известных видов бактерий,  все они имеют много важных функций в организме человека. Неудивительно, что существует значительный интерес </a:t>
            </a:r>
            <a:r>
              <a:rPr lang="ru-RU" sz="2000" dirty="0" smtClean="0"/>
              <a:t>к </a:t>
            </a:r>
            <a:r>
              <a:rPr lang="ru-RU" sz="2000" dirty="0"/>
              <a:t>роли, которую кишечные микроорганизмы могут играть в здоровье и болезни  не только пищеварительных систем, но и всего организма.</a:t>
            </a:r>
          </a:p>
          <a:p>
            <a:pPr algn="ctr"/>
            <a:endParaRPr lang="ru-RU" sz="2000" dirty="0"/>
          </a:p>
          <a:p>
            <a:pPr algn="ctr"/>
            <a:r>
              <a:rPr lang="ru-RU" sz="2000" dirty="0"/>
              <a:t>Здоровым пищеварением могут похвастаться лишь единицы. Что же надо есть, </a:t>
            </a:r>
            <a:r>
              <a:rPr lang="ru-RU" sz="2000" dirty="0" smtClean="0"/>
              <a:t>чтобы </a:t>
            </a:r>
            <a:r>
              <a:rPr lang="ru-RU" sz="2000" dirty="0"/>
              <a:t>хорошо себя чувствовать, иметь энергию и силы для работы и творчества, а также не мучиться от тяжести в животе, </a:t>
            </a:r>
            <a:r>
              <a:rPr lang="ru-RU" sz="2000" dirty="0" smtClean="0"/>
              <a:t>изжоги</a:t>
            </a:r>
            <a:r>
              <a:rPr lang="ru-RU" sz="2000" dirty="0"/>
              <a:t> </a:t>
            </a:r>
            <a:r>
              <a:rPr lang="ru-RU" sz="2000" dirty="0" smtClean="0"/>
              <a:t>и отрыжки? </a:t>
            </a:r>
            <a:r>
              <a:rPr lang="ru-RU" sz="2000" dirty="0"/>
              <a:t>Многие думают, что </a:t>
            </a:r>
            <a:r>
              <a:rPr lang="ru-RU" sz="2000" dirty="0" smtClean="0"/>
              <a:t>надо </a:t>
            </a:r>
            <a:r>
              <a:rPr lang="ru-RU" sz="2000" dirty="0"/>
              <a:t>принимать исключительно растительную пищу. Однако чтобы обеспечить себе здоровое питание, надо просто правильно оценить свой </a:t>
            </a:r>
            <a:r>
              <a:rPr lang="ru-RU" sz="2000" dirty="0" smtClean="0"/>
              <a:t>рацион: </a:t>
            </a:r>
            <a:r>
              <a:rPr lang="ru-RU" sz="2000" dirty="0"/>
              <a:t>н</a:t>
            </a:r>
            <a:r>
              <a:rPr lang="ru-RU" sz="2000" dirty="0" smtClean="0"/>
              <a:t>е </a:t>
            </a:r>
            <a:r>
              <a:rPr lang="ru-RU" sz="2000" dirty="0"/>
              <a:t>злоупотреблять жирной, сладкой, обработанной и рафинированной пищей, не забывать об овощах, фруктах и зерновых продуктах.</a:t>
            </a:r>
          </a:p>
        </p:txBody>
      </p:sp>
    </p:spTree>
    <p:extLst>
      <p:ext uri="{BB962C8B-B14F-4D97-AF65-F5344CB8AC3E}">
        <p14:creationId xmlns:p14="http://schemas.microsoft.com/office/powerpoint/2010/main" val="1739744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172.16.0.1\library\Библиотека\Бабаш\эдоровое пищеварение\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651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357</TotalTime>
  <Words>1633</Words>
  <Application>Microsoft Office PowerPoint</Application>
  <PresentationFormat>Экран (4:3)</PresentationFormat>
  <Paragraphs>112</Paragraphs>
  <Slides>32</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Arial Unicode MS</vt:lpstr>
      <vt:lpstr>Arial</vt:lpstr>
      <vt:lpstr>Calibri</vt:lpstr>
      <vt:lpstr>Trebuchet MS</vt:lpstr>
      <vt:lpstr>Wingdings 3</vt:lpstr>
      <vt:lpstr>Грань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Здорового пищеварения!</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libr</cp:lastModifiedBy>
  <cp:revision>92</cp:revision>
  <dcterms:created xsi:type="dcterms:W3CDTF">2024-01-29T11:03:54Z</dcterms:created>
  <dcterms:modified xsi:type="dcterms:W3CDTF">2024-04-02T08:47:04Z</dcterms:modified>
</cp:coreProperties>
</file>