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29"/>
  </p:notesMasterIdLst>
  <p:sldIdLst>
    <p:sldId id="272" r:id="rId2"/>
    <p:sldId id="273" r:id="rId3"/>
    <p:sldId id="278" r:id="rId4"/>
    <p:sldId id="276" r:id="rId5"/>
    <p:sldId id="266" r:id="rId6"/>
    <p:sldId id="265" r:id="rId7"/>
    <p:sldId id="284" r:id="rId8"/>
    <p:sldId id="268" r:id="rId9"/>
    <p:sldId id="283" r:id="rId10"/>
    <p:sldId id="287" r:id="rId11"/>
    <p:sldId id="286" r:id="rId12"/>
    <p:sldId id="257" r:id="rId13"/>
    <p:sldId id="274" r:id="rId14"/>
    <p:sldId id="290" r:id="rId15"/>
    <p:sldId id="289" r:id="rId16"/>
    <p:sldId id="264" r:id="rId17"/>
    <p:sldId id="267" r:id="rId18"/>
    <p:sldId id="288" r:id="rId19"/>
    <p:sldId id="271" r:id="rId20"/>
    <p:sldId id="270" r:id="rId21"/>
    <p:sldId id="282" r:id="rId22"/>
    <p:sldId id="258" r:id="rId23"/>
    <p:sldId id="261" r:id="rId24"/>
    <p:sldId id="281" r:id="rId25"/>
    <p:sldId id="277" r:id="rId26"/>
    <p:sldId id="260" r:id="rId27"/>
    <p:sldId id="25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0000"/>
    <a:srgbClr val="FFCC00"/>
    <a:srgbClr val="BAAE38"/>
    <a:srgbClr val="FF3300"/>
    <a:srgbClr val="006600"/>
    <a:srgbClr val="3333FF"/>
    <a:srgbClr val="00CC00"/>
    <a:srgbClr val="66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5638" autoAdjust="0"/>
    <p:restoredTop sz="94654" autoAdjust="0"/>
  </p:normalViewPr>
  <p:slideViewPr>
    <p:cSldViewPr>
      <p:cViewPr>
        <p:scale>
          <a:sx n="53" d="100"/>
          <a:sy n="53" d="100"/>
        </p:scale>
        <p:origin x="-1190" y="-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70EFE-9AFA-4AF0-90C7-910FD9CB4875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8C3DD-F014-4803-B947-E57750AA0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045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8C3DD-F014-4803-B947-E57750AA029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992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8C3DD-F014-4803-B947-E57750AA029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626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8C3DD-F014-4803-B947-E57750AA029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513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8C3DD-F014-4803-B947-E57750AA029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915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483F-C982-4032-A9C8-E50F3DDACE08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483F-C982-4032-A9C8-E50F3DDACE08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483F-C982-4032-A9C8-E50F3DDACE08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483F-C982-4032-A9C8-E50F3DDACE08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483F-C982-4032-A9C8-E50F3DDACE08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483F-C982-4032-A9C8-E50F3DDACE08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483F-C982-4032-A9C8-E50F3DDACE08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483F-C982-4032-A9C8-E50F3DDACE08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483F-C982-4032-A9C8-E50F3DDACE08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483F-C982-4032-A9C8-E50F3DDACE08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483F-C982-4032-A9C8-E50F3DDACE08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9F8483F-C982-4032-A9C8-E50F3DDACE08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B256ADC-ACE6-45DF-BD23-842B6083F92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g"/><Relationship Id="rId7" Type="http://schemas.openxmlformats.org/officeDocument/2006/relationships/image" Target="../media/image5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96752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52320" y="29969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1700809"/>
            <a:ext cx="8313428" cy="50629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72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Century Schoolbook" panose="02040604050505020304" pitchFamily="18" charset="0"/>
              </a:rPr>
              <a:t>Операция</a:t>
            </a:r>
            <a:r>
              <a:rPr lang="ru-RU" sz="72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Century Schoolbook" panose="02040604050505020304" pitchFamily="18" charset="0"/>
              </a:rPr>
              <a:t> </a:t>
            </a:r>
            <a:r>
              <a:rPr lang="ru-RU" sz="88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Schoolbook" panose="02040604050505020304" pitchFamily="18" charset="0"/>
              </a:rPr>
              <a:t>«Багратион»</a:t>
            </a:r>
          </a:p>
          <a:p>
            <a:pPr algn="ctr"/>
            <a:r>
              <a:rPr lang="ru-RU" sz="5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0000" endA="300" endPos="50000" dist="29997" dir="5400000" sy="-100000" algn="bl" rotWithShape="0"/>
                </a:effectLst>
                <a:latin typeface="Book Antiqua" panose="02040602050305030304" pitchFamily="18" charset="0"/>
              </a:rPr>
              <a:t>(1944г.)</a:t>
            </a:r>
          </a:p>
          <a:p>
            <a:pPr algn="ctr"/>
            <a:r>
              <a:rPr lang="ru-RU" sz="5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Освобождение Беларуси</a:t>
            </a:r>
          </a:p>
          <a:p>
            <a:pPr algn="ctr"/>
            <a:endParaRPr lang="ru-RU" sz="54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548680"/>
            <a:ext cx="6912768" cy="769441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ru-RU" sz="4400" b="1" dirty="0" smtClean="0">
                <a:ln w="1905">
                  <a:solidFill>
                    <a:srgbClr val="FFCC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Вехи памяти и славы:</a:t>
            </a:r>
            <a:r>
              <a:rPr lang="en-US" sz="4400" b="1" dirty="0" smtClean="0">
                <a:ln w="1905">
                  <a:solidFill>
                    <a:srgbClr val="FFCC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endParaRPr lang="ru-RU" sz="4400" b="1" dirty="0">
              <a:ln w="1905">
                <a:solidFill>
                  <a:srgbClr val="FFCC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15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461664"/>
            <a:ext cx="8964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ffectLst/>
              </a:rPr>
              <a:t>Символически операция началась 22 июня 1944 года — ровно через три года после нападения гитлеровцев на СССР. Но это была разведка боем, а масштабный удар сразу на нескольких направлениях был нанесен 23 июня.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84994"/>
            <a:ext cx="8784975" cy="5284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274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656"/>
            <a:ext cx="4644008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0"/>
            <a:ext cx="4536504" cy="1772816"/>
          </a:xfrm>
        </p:spPr>
        <p:txBody>
          <a:bodyPr>
            <a:prstTxWarp prst="textSlantUp">
              <a:avLst/>
            </a:prstTxWarp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ru-RU" sz="3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act" panose="020B0806030902050204" pitchFamily="34" charset="0"/>
              </a:rPr>
              <a:t>Роль белорусских   	партизан</a:t>
            </a:r>
            <a:endParaRPr lang="ru-RU" sz="32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4716016" cy="697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3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</a:rPr>
              <a:t>Ставкой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</a:rPr>
              <a:t>Верховного Главнокомандования предусматривалось активное участие в операции белорусских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</a:rPr>
              <a:t>партизан. Партизанское движение в Беларуси во время Великой Отечественной войны было самым массовым в Европе. </a:t>
            </a:r>
            <a:r>
              <a:rPr lang="ru-RU" sz="1400" b="1" i="1" u="sng" dirty="0" smtClean="0">
                <a:solidFill>
                  <a:schemeClr val="bg2">
                    <a:lumMod val="10000"/>
                  </a:schemeClr>
                </a:solidFill>
                <a:effectLst/>
              </a:rPr>
              <a:t>К </a:t>
            </a:r>
            <a:r>
              <a:rPr lang="ru-RU" sz="1400" b="1" i="1" u="sng" dirty="0">
                <a:solidFill>
                  <a:schemeClr val="bg2">
                    <a:lumMod val="10000"/>
                  </a:schemeClr>
                </a:solidFill>
                <a:effectLst/>
              </a:rPr>
              <a:t>лету 1944 </a:t>
            </a:r>
            <a:r>
              <a:rPr lang="ru-RU" sz="1400" b="1" i="1" u="sng" dirty="0">
                <a:solidFill>
                  <a:schemeClr val="bg2">
                    <a:lumMod val="10000"/>
                  </a:schemeClr>
                </a:solidFill>
              </a:rPr>
              <a:t>года  численность народных мстителей превышала 374 тысячи человек, которые были объединены в 1255 отрядов, 997 из которых входили в состав 213 бригад и </a:t>
            </a:r>
            <a:r>
              <a:rPr lang="ru-RU" sz="1400" b="1" i="1" u="sng" dirty="0" smtClean="0">
                <a:solidFill>
                  <a:schemeClr val="bg2">
                    <a:lumMod val="10000"/>
                  </a:schemeClr>
                </a:solidFill>
              </a:rPr>
              <a:t>полков.</a:t>
            </a:r>
            <a:r>
              <a:rPr lang="en-US" sz="1400" b="1" i="1" u="sng" dirty="0" smtClean="0"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ru-RU" sz="1400" b="1" i="1" u="sng" dirty="0" smtClean="0"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effectLst/>
              </a:rPr>
              <a:t>План их действий, был  разработан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</a:rPr>
              <a:t>Белорусским штабом партизанского движения и  согласован с командованием фронтов, наступавших в Беларуси. Целью партизан в операции «Багратион» было: в тылу врага нарушать коммуникации и узлы связи, уничтожать немецкие штабы, выводить из строя технику противника, в интересах наступающих фронтов вести разведку, захватывать и удерживать выгодные рубежи и плацдармы на реках до подхода армии, оказывать её частям поддержку при освобождении городов, железнодорожных узлов и станций, срывать эвакуацию советских граждан в Германию, препятствовать гитлеровцам взрывать при отступлении промышленные предприятия и мосты. В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</a:rPr>
              <a:t>ночь на 20 июня в тылу врага на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</a:rPr>
              <a:t>всех железнодорожных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</a:rPr>
              <a:t>магистралях загремели взрывы. Началась партизанская </a:t>
            </a:r>
            <a:r>
              <a:rPr lang="ru-RU" sz="1400" b="1" i="1" dirty="0">
                <a:solidFill>
                  <a:schemeClr val="bg2">
                    <a:lumMod val="10000"/>
                  </a:schemeClr>
                </a:solidFill>
                <a:effectLst/>
              </a:rPr>
              <a:t>«рельсовая война».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ffectLst/>
              </a:rPr>
              <a:t>В самый ответственный момент боевых действий железнодорожное движение в тылу врага было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</a:rPr>
              <a:t>частично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effectLst/>
              </a:rPr>
              <a:t>парализовано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ffectLst/>
              </a:rPr>
              <a:t>. </a:t>
            </a:r>
            <a:endParaRPr lang="ru-RU" sz="1400" b="1" dirty="0" smtClean="0"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6032420"/>
            <a:ext cx="4392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 </a:t>
            </a:r>
            <a:endParaRPr lang="ru-RU" sz="1600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842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20" y="1"/>
            <a:ext cx="9158519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496" y="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anose="020B0806030902050204" pitchFamily="34" charset="0"/>
              </a:rPr>
              <a:t>	</a:t>
            </a:r>
            <a:r>
              <a:rPr lang="ru-RU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anose="020B0806030902050204" pitchFamily="34" charset="0"/>
              </a:rPr>
              <a:t>Операция </a:t>
            </a:r>
            <a:r>
              <a:rPr lang="ru-RU" sz="3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anose="020B0806030902050204" pitchFamily="34" charset="0"/>
              </a:rPr>
              <a:t>была проведена в </a:t>
            </a:r>
            <a:r>
              <a:rPr lang="ru-RU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anose="020B0806030902050204" pitchFamily="34" charset="0"/>
              </a:rPr>
              <a:t> 2 этапа:</a:t>
            </a:r>
            <a:endParaRPr lang="ru-RU" sz="35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646331"/>
            <a:ext cx="5472607" cy="4186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6331"/>
            <a:ext cx="4402868" cy="4186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9512" y="4869160"/>
            <a:ext cx="864096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Основной штурм немецких позиций с севера и с юга </a:t>
            </a:r>
            <a:r>
              <a:rPr lang="ru-RU" sz="1400" b="1" dirty="0">
                <a:effectLst/>
              </a:rPr>
              <a:t>развернулся 23 июня. </a:t>
            </a:r>
            <a:r>
              <a:rPr lang="ru-RU" sz="1400" b="1" dirty="0"/>
              <a:t>Уже на следующий день </a:t>
            </a:r>
            <a:r>
              <a:rPr lang="ru-RU" sz="1400" b="1" dirty="0" smtClean="0"/>
              <a:t>дивизии  </a:t>
            </a:r>
            <a:r>
              <a:rPr lang="ru-RU" sz="1400" b="1" dirty="0"/>
              <a:t>1-го Прибалтийского фронта и 3-го Белорусского фронта окружили Витебск, а затем - Оршу. 27 июня оба города были освобождены. </a:t>
            </a:r>
            <a:r>
              <a:rPr lang="ru-RU" sz="1400" b="1" dirty="0">
                <a:effectLst/>
              </a:rPr>
              <a:t>4 июля </a:t>
            </a:r>
            <a:r>
              <a:rPr lang="ru-RU" sz="1400" b="1" dirty="0"/>
              <a:t>советские войска заняли </a:t>
            </a:r>
            <a:r>
              <a:rPr lang="ru-RU" sz="1400" b="1" dirty="0">
                <a:effectLst/>
              </a:rPr>
              <a:t>Полоцк</a:t>
            </a:r>
            <a:r>
              <a:rPr lang="ru-RU" sz="1400" b="1" dirty="0" smtClean="0"/>
              <a:t>.</a:t>
            </a:r>
            <a:endParaRPr lang="ru-RU" sz="1400" b="1" dirty="0"/>
          </a:p>
          <a:p>
            <a:r>
              <a:rPr lang="ru-RU" sz="1400" b="1" dirty="0"/>
              <a:t>На южном направлении 2-й Белорусский фронт форсировал Днепр и 28 июня взял Могилев. 27 июня силами </a:t>
            </a:r>
            <a:r>
              <a:rPr lang="ru-RU" sz="1400" b="1" dirty="0" smtClean="0"/>
              <a:t>1-го </a:t>
            </a:r>
            <a:r>
              <a:rPr lang="ru-RU" sz="1400" b="1" dirty="0"/>
              <a:t>Белорусского фронта была окружена и через два дня полностью уничтожена белорусская группировка противника. Немецкий фронт на белорусском направлении начал </a:t>
            </a:r>
            <a:r>
              <a:rPr lang="ru-RU" sz="1400" b="1" dirty="0" smtClean="0"/>
              <a:t>разваливаться.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43661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99" y="0"/>
            <a:ext cx="9171299" cy="6947148"/>
          </a:xfrm>
          <a:prstGeom prst="rect">
            <a:avLst/>
          </a:prstGeom>
        </p:spPr>
      </p:pic>
      <p:pic>
        <p:nvPicPr>
          <p:cNvPr id="1026" name="Picture 2" descr="\\172.16.0.1\library\Библиотека\Денищик Т. Е\фото кудлачёва\7948-m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3488432"/>
            <a:ext cx="4572002" cy="3369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6"/>
            <a:ext cx="4571998" cy="3327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4"/>
          <a:stretch/>
        </p:blipFill>
        <p:spPr>
          <a:xfrm>
            <a:off x="0" y="3488432"/>
            <a:ext cx="4571998" cy="3369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350" y="29716"/>
            <a:ext cx="4585650" cy="3376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331640" y="3113382"/>
            <a:ext cx="65527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Операция Багратион 1944 г.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830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4" y="188640"/>
            <a:ext cx="5064754" cy="3293209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1600" dirty="0" smtClean="0">
                <a:effectLst/>
              </a:rPr>
              <a:t>28 </a:t>
            </a:r>
            <a:r>
              <a:rPr lang="ru-RU" sz="1600" dirty="0">
                <a:effectLst/>
              </a:rPr>
              <a:t>июня для его спасения с южного направления было срочно переброшено несколько дивизий. Командующим группы </a:t>
            </a:r>
            <a:r>
              <a:rPr lang="ru-RU" sz="1600" b="1" dirty="0">
                <a:effectLst/>
              </a:rPr>
              <a:t>армий "Центр" </a:t>
            </a:r>
            <a:r>
              <a:rPr lang="ru-RU" sz="1600" dirty="0">
                <a:effectLst/>
              </a:rPr>
              <a:t>был назначен генерал-фельдмаршал </a:t>
            </a:r>
            <a:r>
              <a:rPr lang="ru-RU" sz="1600" b="1" dirty="0">
                <a:effectLst/>
              </a:rPr>
              <a:t>Вальтер Модель</a:t>
            </a:r>
            <a:r>
              <a:rPr lang="ru-RU" sz="1600" dirty="0">
                <a:effectLst/>
              </a:rPr>
              <a:t>, который имел репутацию "пожарного фюрера", спасавшего положение вермахта после советских наступлений 1943 - начала 1944 гг. Однако на этот раз вмешательство </a:t>
            </a:r>
            <a:r>
              <a:rPr lang="ru-RU" sz="1600" dirty="0" err="1">
                <a:effectLst/>
              </a:rPr>
              <a:t>Моделя</a:t>
            </a:r>
            <a:r>
              <a:rPr lang="ru-RU" sz="1600" dirty="0">
                <a:effectLst/>
              </a:rPr>
              <a:t> не помогло: 1-й и 3-й Белорусские фронты синхронно ударили по направлению к столице </a:t>
            </a:r>
            <a:r>
              <a:rPr lang="ru-RU" sz="1600" dirty="0" smtClean="0">
                <a:effectLst/>
              </a:rPr>
              <a:t>Беларуси г. Минску. </a:t>
            </a:r>
            <a:r>
              <a:rPr lang="ru-RU" sz="1600" dirty="0">
                <a:effectLst/>
              </a:rPr>
              <a:t>В результате решительных действий </a:t>
            </a:r>
            <a:r>
              <a:rPr lang="ru-RU" sz="1600" b="1" u="sng" dirty="0" smtClean="0">
                <a:effectLst/>
              </a:rPr>
              <a:t>3 июля </a:t>
            </a:r>
            <a:r>
              <a:rPr lang="ru-RU" sz="1600" b="1" u="sng" dirty="0">
                <a:effectLst/>
              </a:rPr>
              <a:t>Минск был </a:t>
            </a:r>
            <a:r>
              <a:rPr lang="ru-RU" sz="1600" b="1" u="sng" dirty="0" smtClean="0">
                <a:effectLst/>
              </a:rPr>
              <a:t>освобожден</a:t>
            </a:r>
            <a:r>
              <a:rPr lang="ru-RU" sz="1600" dirty="0" smtClean="0">
                <a:effectLst/>
              </a:rPr>
              <a:t>. В </a:t>
            </a:r>
            <a:r>
              <a:rPr lang="ru-RU" sz="1600" dirty="0">
                <a:effectLst/>
              </a:rPr>
              <a:t>котле оказалась 4-я армия вермахта, которая 11 июля была ликвидирована.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258" y="116632"/>
            <a:ext cx="386423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84984"/>
            <a:ext cx="5341293" cy="357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693" y="3284984"/>
            <a:ext cx="4164307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48797" y="188640"/>
            <a:ext cx="3443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Минский «котёл</a:t>
            </a:r>
            <a:r>
              <a:rPr lang="ru-RU" sz="1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», в который попала 105-тысечная группировка </a:t>
            </a:r>
            <a:r>
              <a:rPr lang="ru-RU" sz="1200" b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пративника</a:t>
            </a:r>
            <a:r>
              <a:rPr lang="ru-RU" sz="1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endParaRPr lang="ru-RU" sz="1200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867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68960"/>
            <a:ext cx="5040560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8928992" cy="3593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50" b="1" dirty="0" smtClean="0">
                <a:effectLst/>
              </a:rPr>
              <a:t>5 </a:t>
            </a:r>
            <a:r>
              <a:rPr lang="ru-RU" sz="1250" b="1" dirty="0">
                <a:effectLst/>
              </a:rPr>
              <a:t>июля </a:t>
            </a:r>
            <a:r>
              <a:rPr lang="ru-RU" sz="1250" b="1" dirty="0"/>
              <a:t>начался второй этап освобождения </a:t>
            </a:r>
            <a:r>
              <a:rPr lang="ru-RU" sz="1250" b="1" dirty="0" smtClean="0"/>
              <a:t>Беларуси. </a:t>
            </a:r>
            <a:r>
              <a:rPr lang="ru-RU" sz="1250" b="1" dirty="0"/>
              <a:t>Фронты, тесно взаимодействуя между собой, успешно осуществили на этом этапе пять наступательных операций: </a:t>
            </a:r>
            <a:r>
              <a:rPr lang="ru-RU" sz="1250" b="1" dirty="0" err="1">
                <a:effectLst/>
              </a:rPr>
              <a:t>Шяуляйскую</a:t>
            </a:r>
            <a:r>
              <a:rPr lang="ru-RU" sz="1250" b="1" dirty="0">
                <a:effectLst/>
              </a:rPr>
              <a:t>, Вильнюсскую, Каунасскую, </a:t>
            </a:r>
            <a:r>
              <a:rPr lang="ru-RU" sz="1250" b="1" dirty="0" err="1">
                <a:effectLst/>
              </a:rPr>
              <a:t>Белостокскую</a:t>
            </a:r>
            <a:r>
              <a:rPr lang="ru-RU" sz="1250" b="1" dirty="0">
                <a:effectLst/>
              </a:rPr>
              <a:t> и </a:t>
            </a:r>
            <a:r>
              <a:rPr lang="ru-RU" sz="1250" b="1" dirty="0" err="1">
                <a:effectLst/>
              </a:rPr>
              <a:t>Брестско-Люблинскую</a:t>
            </a:r>
            <a:r>
              <a:rPr lang="ru-RU" sz="1250" b="1" dirty="0">
                <a:effectLst/>
              </a:rPr>
              <a:t>.</a:t>
            </a:r>
          </a:p>
          <a:p>
            <a:endParaRPr lang="ru-RU" sz="1250" b="1" dirty="0"/>
          </a:p>
          <a:p>
            <a:endParaRPr lang="ru-RU" sz="1250" b="1" dirty="0"/>
          </a:p>
          <a:p>
            <a:r>
              <a:rPr lang="ru-RU" sz="1250" b="1" dirty="0"/>
              <a:t>3-й Белорусский фронт 5-го июля начал Вильнюсскую операцию, в результате чего </a:t>
            </a:r>
            <a:r>
              <a:rPr lang="ru-RU" sz="1200" b="1" dirty="0">
                <a:effectLst/>
              </a:rPr>
              <a:t>13 июля </a:t>
            </a:r>
            <a:r>
              <a:rPr lang="ru-RU" sz="1250" b="1" dirty="0"/>
              <a:t>был освобожден </a:t>
            </a:r>
            <a:r>
              <a:rPr lang="ru-RU" sz="1400" dirty="0">
                <a:effectLst/>
              </a:rPr>
              <a:t>Вильнюс</a:t>
            </a:r>
            <a:r>
              <a:rPr lang="ru-RU" sz="1250" b="1" dirty="0"/>
              <a:t>, советские части вышли на границы Восточной Пруссии. 28 июля 3-й Белорусский фронт продолжил наступление в рамках Каунасской операции. В </a:t>
            </a:r>
            <a:r>
              <a:rPr lang="ru-RU" sz="1250" b="1" dirty="0" smtClean="0"/>
              <a:t>результате </a:t>
            </a:r>
            <a:r>
              <a:rPr lang="ru-RU" sz="1250" b="1" dirty="0" smtClean="0">
                <a:effectLst/>
              </a:rPr>
              <a:t>1 августа </a:t>
            </a:r>
            <a:r>
              <a:rPr lang="ru-RU" sz="1250" b="1" dirty="0"/>
              <a:t>был освобожден </a:t>
            </a:r>
            <a:r>
              <a:rPr lang="ru-RU" sz="1250" b="1" dirty="0" smtClean="0">
                <a:effectLst/>
              </a:rPr>
              <a:t>Каунас.</a:t>
            </a:r>
            <a:endParaRPr lang="ru-RU" sz="1250" b="1" dirty="0">
              <a:effectLst/>
            </a:endParaRPr>
          </a:p>
          <a:p>
            <a:endParaRPr lang="ru-RU" sz="1250" b="1" dirty="0"/>
          </a:p>
          <a:p>
            <a:r>
              <a:rPr lang="ru-RU" sz="1250" b="1" dirty="0"/>
              <a:t>2-й Белорусский фронт в тот же период успешно провел </a:t>
            </a:r>
            <a:r>
              <a:rPr lang="ru-RU" sz="1250" b="1" dirty="0" err="1"/>
              <a:t>Белостоцкую</a:t>
            </a:r>
            <a:r>
              <a:rPr lang="ru-RU" sz="1250" b="1" dirty="0"/>
              <a:t> и Осовецкую операцию, </a:t>
            </a:r>
            <a:r>
              <a:rPr lang="ru-RU" sz="1250" b="1" dirty="0">
                <a:effectLst/>
              </a:rPr>
              <a:t>16 июля</a:t>
            </a:r>
            <a:r>
              <a:rPr lang="ru-RU" sz="125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ru-RU" sz="1250" b="1" dirty="0"/>
              <a:t>был освобожден </a:t>
            </a:r>
            <a:r>
              <a:rPr lang="ru-RU" sz="1250" b="1" dirty="0">
                <a:effectLst/>
              </a:rPr>
              <a:t>Гродно, 27 июля </a:t>
            </a:r>
            <a:r>
              <a:rPr lang="ru-RU" sz="1250" b="1" dirty="0"/>
              <a:t>- взят </a:t>
            </a:r>
            <a:r>
              <a:rPr lang="ru-RU" sz="1250" b="1" dirty="0" err="1">
                <a:effectLst/>
              </a:rPr>
              <a:t>Белосток</a:t>
            </a:r>
            <a:r>
              <a:rPr lang="ru-RU" sz="1250" b="1" dirty="0"/>
              <a:t>, советские войска вышли на государственную границу СССР.</a:t>
            </a:r>
          </a:p>
          <a:p>
            <a:endParaRPr lang="ru-RU" sz="1250" b="1" dirty="0"/>
          </a:p>
          <a:p>
            <a:r>
              <a:rPr lang="ru-RU" sz="1250" b="1" dirty="0"/>
              <a:t>1-й Белорусский фронт совместно с 1-й армией Войска польского (командующий - </a:t>
            </a:r>
            <a:r>
              <a:rPr lang="ru-RU" sz="1250" b="1" dirty="0" err="1"/>
              <a:t>Зыгмунт</a:t>
            </a:r>
            <a:r>
              <a:rPr lang="ru-RU" sz="1250" b="1" dirty="0"/>
              <a:t> </a:t>
            </a:r>
            <a:r>
              <a:rPr lang="ru-RU" sz="1250" b="1" dirty="0" err="1"/>
              <a:t>Берлинг</a:t>
            </a:r>
            <a:r>
              <a:rPr lang="ru-RU" sz="1250" b="1" dirty="0"/>
              <a:t>) действовал южнее, в рамках Люблин-Брестской операции была полностью освобождена юго-западная Белоруссия. При этом </a:t>
            </a:r>
            <a:r>
              <a:rPr lang="ru-RU" sz="1250" b="1" dirty="0">
                <a:effectLst/>
              </a:rPr>
              <a:t>в Бресте </a:t>
            </a:r>
            <a:r>
              <a:rPr lang="ru-RU" sz="1250" b="1" dirty="0"/>
              <a:t>(освобожден </a:t>
            </a:r>
            <a:r>
              <a:rPr lang="ru-RU" sz="1250" b="1" dirty="0">
                <a:effectLst/>
              </a:rPr>
              <a:t>28 июля</a:t>
            </a:r>
            <a:r>
              <a:rPr lang="ru-RU" sz="1250" b="1" dirty="0"/>
              <a:t>) удалось взять в котел несколько немецких дивизий. К 31 июля советские войска подошли к предместьям Варшавы.</a:t>
            </a:r>
          </a:p>
          <a:p>
            <a:endParaRPr lang="ru-RU" sz="1400" b="1" dirty="0"/>
          </a:p>
          <a:p>
            <a:endParaRPr lang="ru-RU" sz="12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"/>
          <a:stretch/>
        </p:blipFill>
        <p:spPr bwMode="auto">
          <a:xfrm>
            <a:off x="1" y="3212976"/>
            <a:ext cx="4572000" cy="36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1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4" y="-3075"/>
            <a:ext cx="9276524" cy="69573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56731" y="260648"/>
            <a:ext cx="6379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548" y="-3075"/>
            <a:ext cx="4895452" cy="3367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248548" cy="336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84985"/>
            <a:ext cx="5110255" cy="36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28" y="3453792"/>
            <a:ext cx="4355976" cy="358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284985"/>
            <a:ext cx="8352928" cy="369332"/>
          </a:xfrm>
          <a:prstGeom prst="rect">
            <a:avLst/>
          </a:prstGeom>
        </p:spPr>
        <p:txBody>
          <a:bodyPr wrap="square">
            <a:prstTxWarp prst="textInflateTop">
              <a:avLst/>
            </a:prstTxWarp>
            <a:spAutoFit/>
          </a:bodyPr>
          <a:lstStyle/>
          <a:p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Наступление советских войск в ходе операции «Багратион». 1944 год</a:t>
            </a:r>
          </a:p>
        </p:txBody>
      </p:sp>
    </p:spTree>
    <p:extLst>
      <p:ext uri="{BB962C8B-B14F-4D97-AF65-F5344CB8AC3E}">
        <p14:creationId xmlns:p14="http://schemas.microsoft.com/office/powerpoint/2010/main" val="38173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45202" y="3244334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45202" y="3244334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202" y="0"/>
            <a:ext cx="4545320" cy="4049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45202" y="3244334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0" y="1916832"/>
            <a:ext cx="4369454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445202" y="3933056"/>
            <a:ext cx="46987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Но</a:t>
            </a:r>
            <a:r>
              <a:rPr lang="ru-RU" sz="1600" dirty="0"/>
              <a:t>, пожалуй, самый необычный из них </a:t>
            </a:r>
            <a:r>
              <a:rPr lang="ru-RU" sz="1600" dirty="0" smtClean="0"/>
              <a:t>прошел </a:t>
            </a:r>
            <a:r>
              <a:rPr lang="ru-RU" sz="1600" b="1" dirty="0"/>
              <a:t>16 июля 1944 </a:t>
            </a:r>
            <a:r>
              <a:rPr lang="ru-RU" sz="1600" b="1" dirty="0" smtClean="0"/>
              <a:t>года. </a:t>
            </a:r>
            <a:r>
              <a:rPr lang="ru-RU" sz="1600" dirty="0"/>
              <a:t>Н</a:t>
            </a:r>
            <a:r>
              <a:rPr lang="ru-RU" sz="1600" dirty="0" smtClean="0"/>
              <a:t>а </a:t>
            </a:r>
            <a:r>
              <a:rPr lang="ru-RU" sz="1600" dirty="0"/>
              <a:t>поле бывшего ипподрома </a:t>
            </a:r>
            <a:r>
              <a:rPr lang="ru-RU" sz="1600" b="1" dirty="0"/>
              <a:t>в Минске </a:t>
            </a:r>
            <a:r>
              <a:rPr lang="ru-RU" sz="1600" dirty="0"/>
              <a:t>состоялся </a:t>
            </a:r>
            <a:r>
              <a:rPr lang="ru-RU" sz="1600" b="1" dirty="0"/>
              <a:t>парад </a:t>
            </a:r>
            <a:r>
              <a:rPr lang="ru-RU" sz="1600" b="1" dirty="0" smtClean="0"/>
              <a:t>партизанских соединений. </a:t>
            </a:r>
            <a:r>
              <a:rPr lang="ru-RU" sz="1600" dirty="0" smtClean="0"/>
              <a:t>Он был организован</a:t>
            </a:r>
            <a:r>
              <a:rPr lang="ru-RU" sz="1600" b="1" dirty="0" smtClean="0"/>
              <a:t> </a:t>
            </a:r>
            <a:r>
              <a:rPr lang="ru-RU" sz="1600" dirty="0" smtClean="0"/>
              <a:t>по </a:t>
            </a:r>
            <a:r>
              <a:rPr lang="ru-RU" sz="1600" dirty="0"/>
              <a:t>случаю освобождения </a:t>
            </a:r>
            <a:r>
              <a:rPr lang="ru-RU" sz="1600" dirty="0" smtClean="0"/>
              <a:t>города </a:t>
            </a:r>
            <a:r>
              <a:rPr lang="ru-RU" sz="1600" dirty="0"/>
              <a:t>от немецкой </a:t>
            </a:r>
            <a:r>
              <a:rPr lang="ru-RU" sz="1600" dirty="0" smtClean="0"/>
              <a:t>оккупации</a:t>
            </a:r>
            <a:r>
              <a:rPr lang="ru-RU" sz="1600" dirty="0"/>
              <a:t>. В </a:t>
            </a:r>
            <a:r>
              <a:rPr lang="ru-RU" sz="1600" dirty="0" smtClean="0"/>
              <a:t>торжественных </a:t>
            </a:r>
            <a:r>
              <a:rPr lang="ru-RU" sz="1600" dirty="0"/>
              <a:t>колоннах шли не солдаты и офицеры, а </a:t>
            </a:r>
            <a:r>
              <a:rPr lang="ru-RU" sz="1600" dirty="0" smtClean="0"/>
              <a:t>партизаны Беларуси.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" y="298907"/>
            <a:ext cx="49320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anose="020B0806030902050204" pitchFamily="34" charset="0"/>
              </a:rPr>
              <a:t>Два парада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2465" y="1129904"/>
            <a:ext cx="4299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История Второй мировой войны знает немало </a:t>
            </a:r>
            <a:r>
              <a:rPr lang="ru-RU" b="1" dirty="0" smtClean="0"/>
              <a:t>парадов…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9281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8" cy="6857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07504" y="188640"/>
            <a:ext cx="90364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 </a:t>
            </a:r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ходе операции «Багратион» в плен была взята 105-тысячная группировка немецких войск. Когда союзники усомнились в количестве пленных, Сталин приказал провести их по улицам </a:t>
            </a:r>
            <a:r>
              <a:rPr lang="ru-RU" sz="1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Москвы. Проход </a:t>
            </a:r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пленных по Москве был сильнейший пропагандистский ход, который произвел огромное впечатление как на союзников, так и на противников </a:t>
            </a:r>
            <a:r>
              <a:rPr lang="ru-RU" sz="1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РККА.</a:t>
            </a:r>
            <a:endParaRPr lang="ru-RU" sz="1600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38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51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1556792"/>
            <a:ext cx="2699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95936" y="1047953"/>
            <a:ext cx="5148064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endParaRPr lang="ru-RU" b="1" dirty="0" smtClean="0">
              <a:latin typeface="Cambria" panose="02040503050406030204" pitchFamily="18" charset="0"/>
            </a:endParaRPr>
          </a:p>
          <a:p>
            <a:r>
              <a:rPr lang="ru-RU" sz="1600" dirty="0" smtClean="0">
                <a:latin typeface="Cambria" panose="02040503050406030204" pitchFamily="18" charset="0"/>
              </a:rPr>
              <a:t>  </a:t>
            </a:r>
            <a:endParaRPr lang="ru-RU" sz="1600" b="1" dirty="0">
              <a:latin typeface="Cambria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9332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401"/>
            <a:ext cx="8856984" cy="6585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9512" y="155402"/>
            <a:ext cx="8856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Состоялся </a:t>
            </a:r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"парад побежденных"  </a:t>
            </a:r>
            <a:r>
              <a:rPr lang="ru-RU" sz="1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17 </a:t>
            </a:r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июля 1944 </a:t>
            </a:r>
            <a:r>
              <a:rPr lang="ru-RU" sz="1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года. </a:t>
            </a:r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</a:t>
            </a:r>
            <a:r>
              <a:rPr lang="ru-RU" sz="1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о </a:t>
            </a:r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улицам города под охраной </a:t>
            </a:r>
            <a:r>
              <a:rPr lang="ru-RU" sz="1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провели </a:t>
            </a:r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57,6 тыс</a:t>
            </a:r>
            <a:r>
              <a:rPr lang="ru-RU" sz="1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 военнопленных</a:t>
            </a:r>
            <a:r>
              <a:rPr lang="en-US" sz="1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ru-RU" sz="1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из группы армий «Центр», </a:t>
            </a:r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 </a:t>
            </a:r>
            <a:r>
              <a:rPr lang="ru-RU" sz="1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их числе около 1000 офицеров,19 генералов армии </a:t>
            </a:r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и 6 </a:t>
            </a:r>
            <a:r>
              <a:rPr lang="ru-RU" sz="1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полковников, попавших </a:t>
            </a:r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 окружение </a:t>
            </a:r>
            <a:r>
              <a:rPr lang="ru-RU" sz="1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 </a:t>
            </a:r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Беларуси. Тысячи москвичей вышли посмотреть на так называемых «лучших представителей арийской </a:t>
            </a:r>
            <a:r>
              <a:rPr lang="ru-RU" sz="1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расы».</a:t>
            </a:r>
            <a:endParaRPr lang="ru-RU" sz="1600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268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896"/>
            <a:ext cx="4427984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903649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Фашистская армия закрепилась в Беларуси еще в первые месяцы Великой Отечественной войны, все это время, до 1944 года, она сохраняла свои позиции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. Зимой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- весной 1944 года советским вооруженным силам удалось отбросить германские войска от Ленинграда, был освобожден Крым, на южном направлении - практически полностью очищена Украина, советские войска вышли на границу с Румынией. </a:t>
            </a:r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После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зимне-весеннего наступления 1944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года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линия фронта образовала в Беларуси огромный выступ площадью около 250 тыс. кв. км, обращенный вершиной на восток, который занимала группа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армий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«Центр». Он глубоко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вклинивался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в расположение советских войск и имел важное оперативно-стратегическое значение для обеих сторон. Ликвидация этого выступа и освобождение Беларуси открывало Красной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Армии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кратчайший путь в Польшу и Германию, ставило под угрозу фланговых ударов вражеские группы армий «Север» и «Северная Украина».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" t="15385" r="7182" b="14923"/>
          <a:stretch/>
        </p:blipFill>
        <p:spPr>
          <a:xfrm>
            <a:off x="4283968" y="2420888"/>
            <a:ext cx="4845532" cy="4437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510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75" y="0"/>
            <a:ext cx="9213075" cy="68683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75" y="0"/>
            <a:ext cx="9393603" cy="6874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6021288"/>
            <a:ext cx="8856984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1"/>
            <a:r>
              <a:rPr lang="ru-RU" sz="1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Вслед </a:t>
            </a:r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за колоннами военнопленных следовали поливочные </a:t>
            </a:r>
            <a:r>
              <a:rPr lang="ru-RU" sz="1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машины</a:t>
            </a:r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</a:t>
            </a:r>
            <a:r>
              <a:rPr lang="ru-RU" sz="1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символически </a:t>
            </a:r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смывая грязь с асфальта. </a:t>
            </a:r>
          </a:p>
        </p:txBody>
      </p:sp>
    </p:spTree>
    <p:extLst>
      <p:ext uri="{BB962C8B-B14F-4D97-AF65-F5344CB8AC3E}">
        <p14:creationId xmlns:p14="http://schemas.microsoft.com/office/powerpoint/2010/main" val="39321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5"/>
          <a:stretch/>
        </p:blipFill>
        <p:spPr>
          <a:xfrm>
            <a:off x="0" y="0"/>
            <a:ext cx="9143999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39551" y="548680"/>
            <a:ext cx="806489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anose="020B0806030902050204" pitchFamily="34" charset="0"/>
              </a:rPr>
              <a:t>Цена победы в цифрах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492896"/>
            <a:ext cx="878497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 ходе операции «Багратион» войска наступавших фронтов разгромили одну из наиболее сильных вражеских группировок – группу армий «Центр»: ее 17 дивизий и 3 бригады были уничтожены полностью, 50 дивизий потеряли более половины своего состава.</a:t>
            </a:r>
            <a:r>
              <a:rPr lang="en-US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Только </a:t>
            </a:r>
            <a:r>
              <a:rPr lang="ru-RU" sz="17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потери, нанесенные противнику партизанами, составили более 15 тыс. убитыми и свыше 17 тыс. пленными. </a:t>
            </a:r>
          </a:p>
          <a:p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Точные </a:t>
            </a:r>
            <a:r>
              <a:rPr lang="ru-RU" sz="17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потери вермахта неизвестны: исследователи полагают, что они составили от 400 до 500 тысяч солдат и офицеров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</a:t>
            </a:r>
          </a:p>
          <a:p>
            <a:endParaRPr lang="ru-RU" sz="1700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Советские войска потеряли 765.815 солдат и офицеров, из них 178.507 погибли. </a:t>
            </a:r>
            <a:endParaRPr lang="en-US" sz="1700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endParaRPr lang="en-US" sz="1700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r>
              <a:rPr lang="ru-RU" sz="17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Прошло </a:t>
            </a:r>
            <a:r>
              <a:rPr lang="en-US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80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ru-RU" sz="17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лет, а мы до сих пор не можем точно назвать количество безвозвратных потерь 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четырех </a:t>
            </a:r>
            <a:r>
              <a:rPr lang="ru-RU" sz="17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фронтов Красной </a:t>
            </a:r>
            <a:r>
              <a:rPr lang="ru-RU" sz="17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Армии</a:t>
            </a:r>
            <a:r>
              <a:rPr lang="ru-RU" sz="17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</a:t>
            </a:r>
            <a:endParaRPr lang="en-US" sz="17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314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92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99592" y="116633"/>
            <a:ext cx="74168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anose="020B0806030902050204" pitchFamily="34" charset="0"/>
              </a:rPr>
              <a:t>Значение операции «Багратион»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844824"/>
            <a:ext cx="9036496" cy="42780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ru-RU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Завершилась операция "Багратион" 29 августа 1944 года. Это было крупное поражение вермахта. Была разгромлена группа армий «Центр», группа армий «Север» поставлена под угрозу поражения. В результате летнего наступления 1944 года Красная А</a:t>
            </a:r>
            <a:r>
              <a:rPr lang="ru-RU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рмия </a:t>
            </a:r>
            <a:r>
              <a:rPr lang="ru-RU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продвинулась на запад более чем на 600 км. Были освобождены Беларусь, часть Прибалтики, восточные районы Польши. </a:t>
            </a:r>
            <a:endParaRPr lang="en-US" sz="2000" b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Bahnschrift SemiBold Condensed" panose="020B0502040204020203" pitchFamily="34" charset="0"/>
            </a:endParaRPr>
          </a:p>
          <a:p>
            <a:endParaRPr lang="ru-RU" sz="2000" b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Bahnschrift SemiBold Condensed" panose="020B0502040204020203" pitchFamily="34" charset="0"/>
            </a:endParaRPr>
          </a:p>
          <a:p>
            <a:r>
              <a:rPr lang="ru-RU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Всё </a:t>
            </a:r>
            <a:r>
              <a:rPr lang="ru-RU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это говорит о продуманности наступления, </a:t>
            </a:r>
            <a:r>
              <a:rPr lang="ru-RU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высоких полководческих </a:t>
            </a:r>
            <a:r>
              <a:rPr lang="ru-RU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качествах советского командования, храбрости и героизме советских солдат. </a:t>
            </a:r>
            <a:endParaRPr lang="ru-RU" sz="2000" b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Bahnschrift SemiBold Condensed" panose="020B0502040204020203" pitchFamily="34" charset="0"/>
            </a:endParaRPr>
          </a:p>
          <a:p>
            <a:r>
              <a:rPr lang="ru-RU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Операция «Багратион» стала триумфом советского военного искусства</a:t>
            </a:r>
            <a:r>
              <a:rPr lang="ru-RU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.</a:t>
            </a:r>
          </a:p>
          <a:p>
            <a:endParaRPr lang="ru-RU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ahnschrift SemiBold Condensed" panose="020B0502040204020203" pitchFamily="34" charset="0"/>
            </a:endParaRPr>
          </a:p>
          <a:p>
            <a:r>
              <a:rPr lang="ru-RU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  </a:t>
            </a:r>
            <a:r>
              <a:rPr lang="ru-RU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Успешное завершение операции позволило на несколько месяцев приблизить победу советского народа в Великой Отечественной войне. </a:t>
            </a:r>
            <a:endParaRPr lang="en-US" sz="2000" b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Bahnschrift SemiBold Condensed" panose="020B0502040204020203" pitchFamily="34" charset="0"/>
            </a:endParaRPr>
          </a:p>
          <a:p>
            <a:endParaRPr lang="en-US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ahnschrift SemiBold Condensed" panose="020B0502040204020203" pitchFamily="34" charset="0"/>
            </a:endParaRPr>
          </a:p>
          <a:p>
            <a:endParaRPr lang="ru-RU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Bahnschrift SemiBold Condensed" panose="020B0502040204020203" pitchFamily="34" charset="0"/>
            </a:endParaRPr>
          </a:p>
          <a:p>
            <a:r>
              <a:rPr lang="ru-RU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ahnschrift SemiBold Condense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468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t="3357" r="2166" b="2019"/>
          <a:stretch/>
        </p:blipFill>
        <p:spPr>
          <a:xfrm>
            <a:off x="0" y="-1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57606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В память о героизме советских солдат и офицеров, проявленном в ходе наступательной операции </a:t>
            </a:r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«Багратион», завершившейся полным  освобождением </a:t>
            </a:r>
            <a:r>
              <a:rPr lang="ru-RU" b="1" dirty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Беларуси, в 1969 </a:t>
            </a:r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г. </a:t>
            </a:r>
            <a:r>
              <a:rPr lang="ru-RU" b="1" dirty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был воздвигнут </a:t>
            </a:r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мемориальный комплекс Курган Славы.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Курган </a:t>
            </a:r>
            <a:r>
              <a:rPr lang="ru-RU" b="1" dirty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Славы – один из основных военных мемориалов Беларуси</a:t>
            </a:r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, высотой </a:t>
            </a:r>
            <a:r>
              <a:rPr lang="ru-RU" b="1" dirty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более 70 </a:t>
            </a:r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метров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.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Этот </a:t>
            </a:r>
            <a:r>
              <a:rPr lang="ru-RU" sz="2000" b="1" dirty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монумент,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представляет собой </a:t>
            </a:r>
            <a:r>
              <a:rPr lang="ru-RU" sz="2000" b="1" dirty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обрамленные венком четыре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огромных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 штыка</a:t>
            </a:r>
            <a:r>
              <a:rPr lang="ru-RU" sz="2000" b="1" dirty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, вздымающиеся к небу и символизирующие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боевое </a:t>
            </a:r>
            <a:r>
              <a:rPr lang="ru-RU" sz="2000" b="1" dirty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содружество четырех фронтов,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освобождавших Беларусь</a:t>
            </a:r>
            <a:r>
              <a:rPr lang="ru-RU" sz="2000" b="1" dirty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. </a:t>
            </a:r>
            <a:endParaRPr lang="ru-RU" sz="2000" b="1" dirty="0" smtClean="0">
              <a:solidFill>
                <a:schemeClr val="bg1"/>
              </a:solidFill>
              <a:effectLst>
                <a:glow rad="101600">
                  <a:schemeClr val="bg2">
                    <a:lumMod val="50000"/>
                    <a:alpha val="60000"/>
                  </a:schemeClr>
                </a:glow>
              </a:effectLst>
              <a:latin typeface="Garamond" panose="02020404030301010803" pitchFamily="18" charset="0"/>
            </a:endParaRPr>
          </a:p>
          <a:p>
            <a:endParaRPr lang="ru-RU" sz="2000" b="1" dirty="0">
              <a:solidFill>
                <a:schemeClr val="bg1"/>
              </a:solidFill>
              <a:effectLst>
                <a:glow rad="101600">
                  <a:schemeClr val="bg2">
                    <a:lumMod val="50000"/>
                    <a:alpha val="60000"/>
                  </a:schemeClr>
                </a:glow>
              </a:effectLst>
              <a:latin typeface="Garamond" panose="02020404030301010803" pitchFamily="18" charset="0"/>
            </a:endParaRPr>
          </a:p>
          <a:p>
            <a:r>
              <a:rPr lang="ru-RU" sz="2000" b="1" dirty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Дата 3 июля — день освобождения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Минска — ежегодно </a:t>
            </a:r>
            <a:r>
              <a:rPr lang="ru-RU" sz="2000" b="1" dirty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отмечается как День Независимости</a:t>
            </a:r>
          </a:p>
          <a:p>
            <a:r>
              <a:rPr lang="ru-RU" sz="2000" b="1" dirty="0">
                <a:solidFill>
                  <a:schemeClr val="bg1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Республики Беларусь</a:t>
            </a:r>
          </a:p>
          <a:p>
            <a:endParaRPr lang="ru-RU" sz="16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0" y="28529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01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584776"/>
            <a:ext cx="8784976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endParaRPr lang="en-US" sz="1600" dirty="0" smtClean="0">
              <a:solidFill>
                <a:srgbClr val="009900"/>
              </a:solidFill>
            </a:endParaRPr>
          </a:p>
          <a:p>
            <a:r>
              <a:rPr lang="ru-RU" sz="1600" dirty="0" smtClean="0"/>
              <a:t>  </a:t>
            </a:r>
            <a:endParaRPr lang="ru-RU" sz="1600" b="1" i="1" dirty="0">
              <a:solidFill>
                <a:srgbClr val="0066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76111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6045968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А в </a:t>
            </a:r>
            <a:r>
              <a:rPr lang="ru-RU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июне 2014 г., был открыт </a:t>
            </a:r>
            <a:r>
              <a:rPr lang="ru-RU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 </a:t>
            </a:r>
            <a:r>
              <a:rPr lang="ru-RU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мемориал «Операция </a:t>
            </a:r>
            <a:r>
              <a:rPr lang="ru-RU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Багратион»,  в том месте, где 23 </a:t>
            </a:r>
            <a:r>
              <a:rPr lang="ru-RU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июня 1944 г. </a:t>
            </a:r>
            <a:r>
              <a:rPr lang="ru-RU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aramond" panose="02020404030301010803" pitchFamily="18" charset="0"/>
              </a:rPr>
              <a:t> и началась операция по освобождению Беларуси.</a:t>
            </a:r>
            <a:endParaRPr lang="ru-RU" sz="20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/>
          <a:stretch/>
        </p:blipFill>
        <p:spPr bwMode="auto">
          <a:xfrm>
            <a:off x="-108520" y="-99392"/>
            <a:ext cx="9361041" cy="6145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74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9712" y="37890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66"/>
          <a:stretch/>
        </p:blipFill>
        <p:spPr>
          <a:xfrm>
            <a:off x="0" y="3973706"/>
            <a:ext cx="6012160" cy="2884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09120"/>
            <a:ext cx="3419872" cy="2348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3"/>
          <a:stretch/>
        </p:blipFill>
        <p:spPr bwMode="auto">
          <a:xfrm>
            <a:off x="5220074" y="2276872"/>
            <a:ext cx="3923926" cy="2506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93838" cy="2704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b="7079"/>
          <a:stretch/>
        </p:blipFill>
        <p:spPr bwMode="auto">
          <a:xfrm>
            <a:off x="0" y="2484410"/>
            <a:ext cx="3347863" cy="1736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548" y="2"/>
            <a:ext cx="5167452" cy="2510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"/>
            <a:ext cx="2555776" cy="2537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21" y="2375936"/>
            <a:ext cx="2169343" cy="1672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666" y="3529955"/>
            <a:ext cx="3378462" cy="165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01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116633"/>
            <a:ext cx="8784976" cy="298543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В той страшной войне </a:t>
            </a:r>
            <a:r>
              <a:rPr lang="ru-RU" b="1" dirty="0" smtClean="0">
                <a:solidFill>
                  <a:srgbClr val="FF000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(1941-1945гг.), СССР </a:t>
            </a:r>
            <a:r>
              <a:rPr lang="ru-RU" b="1" dirty="0">
                <a:solidFill>
                  <a:srgbClr val="FF000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выстоял практически против всей Европы. </a:t>
            </a:r>
            <a:r>
              <a:rPr lang="ru-RU" b="1" dirty="0" smtClean="0">
                <a:solidFill>
                  <a:srgbClr val="FF000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Гитлер</a:t>
            </a:r>
            <a:r>
              <a:rPr lang="ru-RU" b="1" dirty="0">
                <a:solidFill>
                  <a:srgbClr val="FF000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, казалось, учел тогда все — и военно-экономический потенциал Советского Союза, и политико-экономическое положение внутри СССР. Но не принял во внимание самый главный момент</a:t>
            </a:r>
            <a:r>
              <a:rPr lang="ru-RU" b="1" dirty="0" smtClean="0">
                <a:solidFill>
                  <a:srgbClr val="FF000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:</a:t>
            </a:r>
          </a:p>
          <a:p>
            <a:r>
              <a:rPr lang="ru-RU" b="1" dirty="0" smtClean="0">
                <a:solidFill>
                  <a:srgbClr val="FF000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</a:p>
          <a:p>
            <a:r>
              <a:rPr lang="ru-RU" sz="3600" b="1" dirty="0" smtClean="0">
                <a:solidFill>
                  <a:srgbClr val="FF000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                 </a:t>
            </a:r>
            <a:r>
              <a:rPr lang="ru-RU" sz="4000" b="1" i="1" dirty="0" smtClean="0">
                <a:solidFill>
                  <a:srgbClr val="FF000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ЕДИНСТВО НАРОДА! </a:t>
            </a:r>
            <a:endParaRPr lang="ru-RU" sz="4000" b="1" i="1" dirty="0">
              <a:solidFill>
                <a:srgbClr val="FF0000"/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5805264"/>
            <a:ext cx="626469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1100" dirty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https://ru.wikipedia.org/wiki/</a:t>
            </a:r>
            <a:r>
              <a:rPr lang="ru-RU" sz="1100" dirty="0" err="1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Белорусская_операция</a:t>
            </a:r>
            <a:r>
              <a:rPr lang="ru-RU" sz="1100" dirty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_(1944)#</a:t>
            </a:r>
            <a:r>
              <a:rPr lang="ru-RU" sz="1100" dirty="0" err="1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Итоги_операции</a:t>
            </a:r>
            <a:endParaRPr lang="ru-RU" sz="1100" dirty="0">
              <a:effectLst>
                <a:glow rad="101600">
                  <a:schemeClr val="bg1">
                    <a:lumMod val="85000"/>
                    <a:alpha val="60000"/>
                  </a:schemeClr>
                </a:glow>
              </a:effectLst>
            </a:endParaRPr>
          </a:p>
          <a:p>
            <a:r>
              <a:rPr lang="en-US" sz="1100" dirty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patelnaya-operatsiyapptcloud.ru/</a:t>
            </a:r>
            <a:r>
              <a:rPr lang="en-US" sz="1100" dirty="0" err="1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raznoe</a:t>
            </a:r>
            <a:r>
              <a:rPr lang="en-US" sz="1100" dirty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/</a:t>
            </a:r>
            <a:r>
              <a:rPr lang="en-US" sz="1100" dirty="0" err="1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operatsiya-bagration-krupnomasshtabnaya-nastu</a:t>
            </a:r>
            <a:r>
              <a:rPr lang="en-US" sz="1100" dirty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 https://www.docme.su/doc/453499/</a:t>
            </a:r>
            <a:r>
              <a:rPr lang="en-US" sz="1100" dirty="0" err="1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operaciya</a:t>
            </a:r>
            <a:r>
              <a:rPr lang="en-US" sz="1100" dirty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-«</a:t>
            </a:r>
            <a:r>
              <a:rPr lang="en-US" sz="1100" dirty="0" err="1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bagration</a:t>
            </a:r>
            <a:r>
              <a:rPr lang="en-US" sz="1100" dirty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»</a:t>
            </a:r>
          </a:p>
          <a:p>
            <a:r>
              <a:rPr lang="en-US" sz="1100" dirty="0"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https://yandex.ru/images/search</a:t>
            </a:r>
          </a:p>
        </p:txBody>
      </p:sp>
    </p:spTree>
    <p:extLst>
      <p:ext uri="{BB962C8B-B14F-4D97-AF65-F5344CB8AC3E}">
        <p14:creationId xmlns:p14="http://schemas.microsoft.com/office/powerpoint/2010/main" val="210892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005065"/>
            <a:ext cx="8136904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endParaRPr lang="ru-RU" sz="8000" b="1" cap="all" dirty="0">
              <a:ln>
                <a:solidFill>
                  <a:srgbClr val="FFFF00"/>
                </a:solidFill>
              </a:ln>
              <a:solidFill>
                <a:srgbClr val="66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Mistral" panose="03090702030407020403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4813994"/>
            <a:ext cx="8640960" cy="1200329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1"/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rgbClr val="6600FF"/>
                </a:solidFill>
                <a:latin typeface="Franklin Gothic Demi Cond" panose="020B0706030402020204" pitchFamily="34" charset="0"/>
              </a:rPr>
              <a:t> </a:t>
            </a:r>
            <a:endParaRPr lang="ru-RU" sz="3600" dirty="0">
              <a:ln>
                <a:solidFill>
                  <a:srgbClr val="FFC000"/>
                </a:solidFill>
              </a:ln>
              <a:solidFill>
                <a:srgbClr val="6600FF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b="8883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63688" y="116632"/>
            <a:ext cx="7380312" cy="34009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9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Britannic Bold" panose="020B0903060703020204" pitchFamily="34" charset="0"/>
              </a:rPr>
              <a:t>     </a:t>
            </a:r>
            <a:r>
              <a:rPr lang="en-US" sz="9900" b="1" cap="none" spc="0" dirty="0" smtClean="0">
                <a:ln w="1905">
                  <a:solidFill>
                    <a:srgbClr val="FFCC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Britannic Bold" panose="020B0903060703020204" pitchFamily="34" charset="0"/>
              </a:rPr>
              <a:t>8</a:t>
            </a:r>
            <a:r>
              <a:rPr lang="ru-RU" sz="9900" b="1" cap="none" spc="0" dirty="0" smtClean="0">
                <a:ln w="1905">
                  <a:solidFill>
                    <a:srgbClr val="FFCC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Britannic Bold" panose="020B0903060703020204" pitchFamily="34" charset="0"/>
              </a:rPr>
              <a:t>0</a:t>
            </a:r>
            <a:r>
              <a:rPr lang="en-US" sz="9900" b="1" cap="none" spc="0" dirty="0" smtClean="0">
                <a:ln w="1905">
                  <a:solidFill>
                    <a:srgbClr val="FFCC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Britannic Bold" panose="020B0903060703020204" pitchFamily="34" charset="0"/>
              </a:rPr>
              <a:t> </a:t>
            </a:r>
            <a:r>
              <a:rPr lang="ru-RU" sz="9900" b="1" dirty="0" smtClean="0">
                <a:ln w="1905">
                  <a:solidFill>
                    <a:srgbClr val="FFCC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60000" endA="900" endPos="58000" dir="5400000" sy="-100000" algn="bl" rotWithShape="0"/>
                </a:effectLst>
                <a:latin typeface="Arial Black" panose="020B0A04020102020204" pitchFamily="34" charset="0"/>
              </a:rPr>
              <a:t>лет</a:t>
            </a:r>
            <a:endParaRPr lang="en-US" sz="3600" b="1" dirty="0" smtClean="0">
              <a:ln w="1905">
                <a:solidFill>
                  <a:srgbClr val="FFCC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  <a:reflection blurRad="6350" stA="60000" endA="900" endPos="58000" dir="5400000" sy="-100000" algn="bl" rotWithShape="0"/>
              </a:effectLst>
              <a:latin typeface="Britannic Bold" panose="020B0903060703020204" pitchFamily="34" charset="0"/>
            </a:endParaRPr>
          </a:p>
          <a:p>
            <a:pPr algn="ctr"/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          </a:t>
            </a:r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со дня освобождения </a:t>
            </a:r>
            <a:r>
              <a:rPr lang="en-US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    	</a:t>
            </a:r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Беларуси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         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о</a:t>
            </a:r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т </a:t>
            </a:r>
            <a:r>
              <a:rPr lang="ru-RU" sz="2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немецко</a:t>
            </a:r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–фашистских </a:t>
            </a:r>
            <a:r>
              <a:rPr lang="en-US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      	</a:t>
            </a:r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захватчиков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lumMod val="85000"/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Параллелограмм 8"/>
          <p:cNvSpPr/>
          <p:nvPr/>
        </p:nvSpPr>
        <p:spPr>
          <a:xfrm>
            <a:off x="1835696" y="3429000"/>
            <a:ext cx="45719" cy="45719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411760" y="5594093"/>
            <a:ext cx="4680520" cy="92333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perspectiveLeft"/>
              <a:lightRig rig="threePt" dir="t"/>
            </a:scene3d>
          </a:bodyPr>
          <a:lstStyle/>
          <a:p>
            <a:r>
              <a:rPr lang="en-US" sz="5400" b="1" dirty="0" smtClean="0">
                <a:ln w="1905">
                  <a:solidFill>
                    <a:srgbClr val="FF0000"/>
                  </a:solidFill>
                </a:ln>
                <a:solidFill>
                  <a:srgbClr val="FFCC00"/>
                </a:solidFill>
                <a:effectLst>
                  <a:glow rad="101600">
                    <a:schemeClr val="bg1">
                      <a:lumMod val="85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latin typeface="Britannic Bold" panose="020B0903060703020204" pitchFamily="34" charset="0"/>
              </a:rPr>
              <a:t>1941-1944</a:t>
            </a:r>
            <a:endParaRPr lang="ru-RU" sz="5400" b="1" dirty="0">
              <a:ln w="1905">
                <a:solidFill>
                  <a:srgbClr val="FF0000"/>
                </a:solidFill>
              </a:ln>
              <a:solidFill>
                <a:srgbClr val="FFCC00"/>
              </a:solidFill>
              <a:effectLst>
                <a:glow rad="101600">
                  <a:schemeClr val="bg1">
                    <a:lumMod val="85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221088"/>
            <a:ext cx="4211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</a:t>
            </a:r>
            <a:endParaRPr lang="ru-RU" sz="1600" dirty="0">
              <a:solidFill>
                <a:srgbClr val="FFC000"/>
              </a:solidFill>
              <a:effectLst>
                <a:glow rad="101600">
                  <a:srgbClr val="FF0000">
                    <a:alpha val="60000"/>
                  </a:srgb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005065"/>
            <a:ext cx="4680520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«Только </a:t>
            </a:r>
            <a:r>
              <a:rPr lang="ru-RU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тот народ, который чтит </a:t>
            </a:r>
            <a:r>
              <a:rPr lang="ru-RU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своих героев, может считаться великим».                     </a:t>
            </a:r>
          </a:p>
          <a:p>
            <a:r>
              <a:rPr lang="ru-RU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                                </a:t>
            </a:r>
            <a:r>
              <a:rPr lang="ru-RU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                               </a:t>
            </a:r>
            <a:r>
              <a:rPr lang="ru-RU" sz="1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К</a:t>
            </a:r>
            <a:r>
              <a:rPr lang="ru-RU" sz="12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. К. Рокоссовский </a:t>
            </a:r>
          </a:p>
        </p:txBody>
      </p:sp>
    </p:spTree>
    <p:extLst>
      <p:ext uri="{BB962C8B-B14F-4D97-AF65-F5344CB8AC3E}">
        <p14:creationId xmlns:p14="http://schemas.microsoft.com/office/powerpoint/2010/main" val="396028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32656"/>
            <a:ext cx="5472607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3200" b="1" dirty="0">
                <a:latin typeface="Cambria" panose="02040503050406030204" pitchFamily="18" charset="0"/>
              </a:rPr>
              <a:t> </a:t>
            </a:r>
            <a:r>
              <a:rPr lang="ru-RU" sz="3200" b="1" dirty="0" smtClean="0">
                <a:latin typeface="Cambria" panose="02040503050406030204" pitchFamily="18" charset="0"/>
              </a:rPr>
              <a:t>    </a:t>
            </a:r>
            <a:endParaRPr lang="ru-RU" sz="3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56" y="0"/>
            <a:ext cx="917825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</a:t>
            </a:r>
            <a:r>
              <a:rPr lang="ru-RU" sz="1600" b="1" dirty="0" smtClean="0"/>
              <a:t>Германское </a:t>
            </a:r>
            <a:r>
              <a:rPr lang="ru-RU" sz="1600" b="1" dirty="0"/>
              <a:t>командование, не зная, на каком направлении последует следующий удар Красной </a:t>
            </a:r>
            <a:r>
              <a:rPr lang="ru-RU" sz="1600" b="1" dirty="0" smtClean="0"/>
              <a:t>Армии</a:t>
            </a:r>
            <a:r>
              <a:rPr lang="ru-RU" sz="1600" b="1" dirty="0"/>
              <a:t>, предположило, что советские войска продолжат уже начатое наступление в сторону Карпат, чтобы захватить румынские месторождения и лишить Германию единственного источника нефти. Адольф Гитлер решил усилить группу армий "Северная Украина", оборонявшую южную часть фронта. Часть войск была переброшена с белорусского выступа: немцы сочли, что глубоко эшелонированная линия обороны, построенная на этом участке, и труднодоступная местность остановят советские </a:t>
            </a:r>
            <a:r>
              <a:rPr lang="ru-RU" sz="1600" b="1" dirty="0" smtClean="0"/>
              <a:t>войска. Города </a:t>
            </a:r>
            <a:r>
              <a:rPr lang="ru-RU" sz="1600" b="1" dirty="0"/>
              <a:t>Витебск, Орша, Могилев, Бобруйск, Борисов, Минск специальным приказом Гитлера были объявлены укрепленными районами – крепостями, которые должны были удерживаться в любом случае, даже при полном окружении. </a:t>
            </a:r>
          </a:p>
          <a:p>
            <a:r>
              <a:rPr lang="ru-RU" dirty="0" smtClean="0"/>
              <a:t>.</a:t>
            </a:r>
            <a:r>
              <a:rPr lang="ru-RU" b="1" dirty="0" smtClean="0"/>
              <a:t>. </a:t>
            </a:r>
          </a:p>
          <a:p>
            <a:endParaRPr lang="ru-RU" dirty="0" smtClean="0"/>
          </a:p>
          <a:p>
            <a:r>
              <a:rPr lang="ru-RU" dirty="0" smtClean="0"/>
              <a:t>   	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71192"/>
            <a:ext cx="4716016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46" y="2564904"/>
            <a:ext cx="4757598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75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068" y="1340768"/>
            <a:ext cx="6666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en-US" sz="4800" dirty="0" smtClean="0">
                <a:solidFill>
                  <a:schemeClr val="bg2">
                    <a:lumMod val="50000"/>
                  </a:schemeClr>
                </a:solidFill>
              </a:rPr>
              <a:t>     </a:t>
            </a:r>
            <a:endParaRPr lang="ru-RU" sz="4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5068" y="116632"/>
            <a:ext cx="8851428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3200" b="1" dirty="0" smtClean="0">
                <a:latin typeface="Cambria" panose="02040503050406030204" pitchFamily="18" charset="0"/>
              </a:rPr>
              <a:t>        </a:t>
            </a:r>
            <a:endParaRPr lang="ru-RU" sz="1400" dirty="0"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518" y="188640"/>
            <a:ext cx="2743578" cy="3005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0" y="3717032"/>
            <a:ext cx="9144000" cy="34206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Общий план  </a:t>
            </a:r>
            <a:r>
              <a:rPr lang="ru-RU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операции по освобождению Беларуси </a:t>
            </a:r>
            <a:r>
              <a:rPr lang="ru-RU" sz="1500" dirty="0">
                <a:latin typeface="Georgia" panose="02040502050405020303" pitchFamily="18" charset="0"/>
              </a:rPr>
              <a:t>был </a:t>
            </a:r>
            <a:r>
              <a:rPr lang="ru-RU" sz="1500" dirty="0" smtClean="0">
                <a:latin typeface="Georgia" panose="02040502050405020303" pitchFamily="18" charset="0"/>
              </a:rPr>
              <a:t>разработан </a:t>
            </a:r>
            <a:r>
              <a:rPr lang="ru-RU" sz="1500" dirty="0">
                <a:latin typeface="Georgia" panose="02040502050405020303" pitchFamily="18" charset="0"/>
              </a:rPr>
              <a:t>под руководством генерала армии, заместителя Генерального штаба РККА, </a:t>
            </a:r>
            <a:r>
              <a:rPr lang="ru-RU" sz="1500" dirty="0">
                <a:effectLst/>
                <a:latin typeface="Georgia" panose="02040502050405020303" pitchFamily="18" charset="0"/>
              </a:rPr>
              <a:t>уроженца города </a:t>
            </a:r>
            <a:r>
              <a:rPr lang="ru-RU" sz="1500" b="1" dirty="0" smtClean="0">
                <a:effectLst/>
                <a:latin typeface="Georgia" panose="02040502050405020303" pitchFamily="18" charset="0"/>
              </a:rPr>
              <a:t>Гродно Алексея Иннокентьевича </a:t>
            </a:r>
            <a:r>
              <a:rPr lang="en-US" sz="1500" b="1" dirty="0" smtClean="0">
                <a:effectLst/>
                <a:latin typeface="Georgia" panose="02040502050405020303" pitchFamily="18" charset="0"/>
              </a:rPr>
              <a:t> </a:t>
            </a:r>
            <a:r>
              <a:rPr lang="ru-RU" sz="1500" b="1" dirty="0">
                <a:effectLst/>
                <a:latin typeface="Georgia" panose="02040502050405020303" pitchFamily="18" charset="0"/>
              </a:rPr>
              <a:t>Антонова</a:t>
            </a:r>
            <a:r>
              <a:rPr lang="ru-RU" sz="1500" b="1" dirty="0" smtClean="0">
                <a:latin typeface="Georgia" panose="02040502050405020303" pitchFamily="18" charset="0"/>
              </a:rPr>
              <a:t>.</a:t>
            </a:r>
            <a:r>
              <a:rPr lang="en-US" sz="1500" b="1" dirty="0" smtClean="0">
                <a:latin typeface="Georgia" panose="02040502050405020303" pitchFamily="18" charset="0"/>
              </a:rPr>
              <a:t> </a:t>
            </a:r>
            <a:r>
              <a:rPr lang="ru-RU" sz="1500" dirty="0">
                <a:latin typeface="Georgia" panose="02040502050405020303" pitchFamily="18" charset="0"/>
              </a:rPr>
              <a:t>Генерал, изучив дислокацию и состояние немецких войск, ситуацию на фронтах, предложил ударить именно по </a:t>
            </a:r>
            <a:r>
              <a:rPr lang="ru-RU" sz="1500" dirty="0">
                <a:effectLst/>
                <a:latin typeface="Georgia" panose="02040502050405020303" pitchFamily="18" charset="0"/>
              </a:rPr>
              <a:t>белорусскому направлению</a:t>
            </a:r>
            <a:r>
              <a:rPr lang="ru-RU" sz="1500" dirty="0">
                <a:latin typeface="Georgia" panose="02040502050405020303" pitchFamily="18" charset="0"/>
              </a:rPr>
              <a:t>. Согласовав предложение со Ставкой, Антонов с участием специалистов Генштаба приступил к разработке гениального замысла. К 14 мая разработка операции </a:t>
            </a:r>
            <a:r>
              <a:rPr lang="ru-RU" sz="1500" dirty="0" smtClean="0">
                <a:latin typeface="Georgia" panose="02040502050405020303" pitchFamily="18" charset="0"/>
              </a:rPr>
              <a:t>по освобождени</a:t>
            </a:r>
            <a:r>
              <a:rPr lang="ru-RU" sz="1500" dirty="0">
                <a:latin typeface="Georgia" panose="02040502050405020303" pitchFamily="18" charset="0"/>
              </a:rPr>
              <a:t>ю</a:t>
            </a:r>
            <a:r>
              <a:rPr lang="ru-RU" sz="1500" dirty="0" smtClean="0">
                <a:latin typeface="Georgia" panose="02040502050405020303" pitchFamily="18" charset="0"/>
              </a:rPr>
              <a:t> Беларуси была </a:t>
            </a:r>
            <a:r>
              <a:rPr lang="ru-RU" sz="1500" dirty="0">
                <a:latin typeface="Georgia" panose="02040502050405020303" pitchFamily="18" charset="0"/>
              </a:rPr>
              <a:t>завершена. 20 мая 1944 года план  операции был оформлен документально. </a:t>
            </a:r>
            <a:r>
              <a:rPr lang="ru-RU" sz="1500" dirty="0" smtClean="0">
                <a:latin typeface="Georgia" panose="02040502050405020303" pitchFamily="18" charset="0"/>
              </a:rPr>
              <a:t>Заслуга </a:t>
            </a:r>
            <a:r>
              <a:rPr lang="ru-RU" sz="1500" dirty="0">
                <a:latin typeface="Georgia" panose="02040502050405020303" pitchFamily="18" charset="0"/>
              </a:rPr>
              <a:t>Антонова была и в организации большой дезинформационной кампании, которая была построена по всем военным канонам</a:t>
            </a:r>
            <a:r>
              <a:rPr lang="ru-RU" sz="1500" dirty="0" smtClean="0">
                <a:latin typeface="Georgia" panose="02040502050405020303" pitchFamily="18" charset="0"/>
              </a:rPr>
              <a:t>.</a:t>
            </a:r>
            <a:r>
              <a:rPr lang="en-US" sz="1500" dirty="0" smtClean="0">
                <a:latin typeface="Georgia" panose="02040502050405020303" pitchFamily="18" charset="0"/>
              </a:rPr>
              <a:t> </a:t>
            </a:r>
            <a:r>
              <a:rPr lang="ru-RU" sz="1500" dirty="0">
                <a:latin typeface="Georgia" panose="02040502050405020303" pitchFamily="18" charset="0"/>
              </a:rPr>
              <a:t>За участие в разработке решающих операций генерал армии </a:t>
            </a:r>
            <a:r>
              <a:rPr lang="ru-RU" sz="15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Антонов 4 июня 1945 г</a:t>
            </a:r>
            <a:r>
              <a:rPr lang="ru-RU" sz="15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. </a:t>
            </a:r>
            <a:r>
              <a:rPr lang="ru-RU" sz="15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был награжден орденом «Победа» – высшим военным орденом СССР – «за планирование боевых операций и координирование действий  фронтов</a:t>
            </a:r>
            <a:r>
              <a:rPr lang="ru-RU" sz="15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»</a:t>
            </a:r>
            <a:r>
              <a:rPr lang="ru-RU" sz="1500" dirty="0" smtClean="0">
                <a:latin typeface="Georgia" panose="02040502050405020303" pitchFamily="18" charset="0"/>
              </a:rPr>
              <a:t>. </a:t>
            </a:r>
            <a:r>
              <a:rPr lang="ru-RU" sz="1400" dirty="0" smtClean="0">
                <a:latin typeface="Georgia" panose="02040502050405020303" pitchFamily="18" charset="0"/>
              </a:rPr>
              <a:t>(</a:t>
            </a:r>
            <a:r>
              <a:rPr lang="ru-RU" sz="1500" i="1" dirty="0">
                <a:latin typeface="Georgia" panose="02040502050405020303" pitchFamily="18" charset="0"/>
              </a:rPr>
              <a:t>А</a:t>
            </a:r>
            <a:r>
              <a:rPr lang="ru-RU" sz="1500" i="1" dirty="0" smtClean="0">
                <a:latin typeface="Georgia" panose="02040502050405020303" pitchFamily="18" charset="0"/>
              </a:rPr>
              <a:t>нтонов – единственный советский военачальник удостоился ордена Победы в звании генерала армии. Кавалеры данного ордена, которые получали его в 1944-1945, были в звании маршалов.)</a:t>
            </a:r>
            <a:endParaRPr lang="ru-RU" sz="1500" i="1" dirty="0">
              <a:latin typeface="Georgia" panose="02040502050405020303" pitchFamily="18" charset="0"/>
            </a:endParaRPr>
          </a:p>
          <a:p>
            <a:r>
              <a:rPr lang="ru-RU" sz="1400" b="1" dirty="0" smtClean="0">
                <a:latin typeface="Georgia" panose="02040502050405020303" pitchFamily="18" charset="0"/>
              </a:rPr>
              <a:t> </a:t>
            </a:r>
            <a:endParaRPr lang="ru-RU" sz="1400" dirty="0"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483" y="116632"/>
            <a:ext cx="3403896" cy="351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22"/>
            <a:ext cx="2907752" cy="341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3194248"/>
            <a:ext cx="2880320" cy="4308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Антонов Алексей Иннокентьевич </a:t>
            </a:r>
          </a:p>
          <a:p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               </a:t>
            </a:r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(</a:t>
            </a: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1896–1962</a:t>
            </a: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0202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3568" y="188640"/>
            <a:ext cx="7992888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32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                   </a:t>
            </a:r>
            <a:endParaRPr lang="ru-RU" dirty="0">
              <a:solidFill>
                <a:srgbClr val="3333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50"/>
            <a:ext cx="9143999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92280" y="1268760"/>
            <a:ext cx="2051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3" y="3549208"/>
            <a:ext cx="8208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3200" dirty="0"/>
          </a:p>
        </p:txBody>
      </p:sp>
      <p:sp>
        <p:nvSpPr>
          <p:cNvPr id="5" name="AutoShape 2" descr="https://upload.wikimedia.org/wikipedia/commons/thumb/7/72/%D0%91%D0%B5%D0%BB%D0%BE%D1%80%D1%83%D1%81%D1%81%D0%BA%D0%B0%D1%8F_%D0%BE%D0%BF%D0%B5%D1%80%D0%B0%D1%86%D0%B8%D1%8F_1944_%D0%B3%D0%BE%D0%B4.jpg/400px-%D0%91%D0%B5%D0%BB%D0%BE%D1%80%D1%83%D1%81%D1%81%D0%BA%D0%B0%D1%8F_%D0%BE%D0%BF%D0%B5%D1%80%D0%B0%D1%86%D0%B8%D1%8F_1944_%D0%B3%D0%BE%D0%B4.jpg"/>
          <p:cNvSpPr>
            <a:spLocks noChangeAspect="1" noChangeArrowheads="1"/>
          </p:cNvSpPr>
          <p:nvPr/>
        </p:nvSpPr>
        <p:spPr bwMode="auto">
          <a:xfrm>
            <a:off x="155575" y="-1333500"/>
            <a:ext cx="3810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upload.wikimedia.org/wikipedia/commons/thumb/7/72/%D0%91%D0%B5%D0%BB%D0%BE%D1%80%D1%83%D1%81%D1%81%D0%BA%D0%B0%D1%8F_%D0%BE%D0%BF%D0%B5%D1%80%D0%B0%D1%86%D0%B8%D1%8F_1944_%D0%B3%D0%BE%D0%B4.jpg/400px-%D0%91%D0%B5%D0%BB%D0%BE%D1%80%D1%83%D1%81%D1%81%D0%BA%D0%B0%D1%8F_%D0%BE%D0%BF%D0%B5%D1%80%D0%B0%D1%86%D0%B8%D1%8F_1944_%D0%B3%D0%BE%D0%B4.jpg"/>
          <p:cNvSpPr>
            <a:spLocks noChangeAspect="1" noChangeArrowheads="1"/>
          </p:cNvSpPr>
          <p:nvPr/>
        </p:nvSpPr>
        <p:spPr bwMode="auto">
          <a:xfrm>
            <a:off x="307975" y="-1181100"/>
            <a:ext cx="3810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603"/>
          <a:stretch/>
        </p:blipFill>
        <p:spPr>
          <a:xfrm>
            <a:off x="0" y="2060848"/>
            <a:ext cx="914399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1950"/>
            <a:ext cx="91439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effectLst/>
              </a:rPr>
              <a:t>При подготовке Б</a:t>
            </a:r>
            <a:r>
              <a:rPr lang="ru-RU" sz="1600" b="1" dirty="0" smtClean="0">
                <a:effectLst/>
              </a:rPr>
              <a:t>елорусской операции </a:t>
            </a:r>
            <a:r>
              <a:rPr lang="ru-RU" sz="1600" b="1" dirty="0">
                <a:effectLst/>
              </a:rPr>
              <a:t>советское командование успешно решило сложную проблему обеспечения оперативно-стратегической внезапности. Был проведён ряд мероприятий по дезинформации противника с целью убеждения руководства вермахта в том, что советские войска будут наносить главный удар не в Беларуси, а на Украине. В районе 3-го Украинского фронта имитировалось сосредоточение войск для наступления. Этот район насыщался макетами танков и орудий зенитной артиллерии. </a:t>
            </a:r>
            <a:r>
              <a:rPr lang="ru-RU" sz="1600" b="1" dirty="0">
                <a:effectLst/>
              </a:rPr>
              <a:t>Для большей убедительности над территорией, где имитировалось скопление войск и военной техники, патрулировали истребители, сохранялась </a:t>
            </a:r>
            <a:r>
              <a:rPr lang="ru-RU" sz="1600" b="1" dirty="0" smtClean="0">
                <a:effectLst/>
              </a:rPr>
              <a:t>секретность готовившейся </a:t>
            </a:r>
            <a:r>
              <a:rPr lang="ru-RU" sz="1600" b="1" dirty="0">
                <a:effectLst/>
              </a:rPr>
              <a:t>б</a:t>
            </a:r>
            <a:r>
              <a:rPr lang="ru-RU" sz="1600" b="1" dirty="0" smtClean="0">
                <a:effectLst/>
              </a:rPr>
              <a:t>елорусской </a:t>
            </a:r>
            <a:r>
              <a:rPr lang="ru-RU" sz="1600" b="1" dirty="0">
                <a:effectLst/>
              </a:rPr>
              <a:t>операции. </a:t>
            </a:r>
            <a:endParaRPr lang="ru-RU" sz="1600" b="1" dirty="0" smtClean="0">
              <a:effectLst/>
            </a:endParaRPr>
          </a:p>
          <a:p>
            <a:r>
              <a:rPr lang="ru-RU" sz="1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На </a:t>
            </a:r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белорусском направлении был введен режим полного радиомолчания, развертывание войск велось в отдалении от фронта, имитировалось строительство долговременной </a:t>
            </a:r>
            <a:r>
              <a:rPr lang="ru-RU" sz="1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обороны. Несмотря </a:t>
            </a:r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на это, немцы имели представление о том, что в Белоруссии что-то готовится. Однако немецкие аналитики полагали, что речь идет об отвлекающем ударе, маскирующем генеральное наступление на Украине</a:t>
            </a:r>
            <a:r>
              <a:rPr lang="ru-RU" sz="16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.</a:t>
            </a:r>
          </a:p>
          <a:p>
            <a:endParaRPr lang="ru-RU" sz="1600" b="1" dirty="0">
              <a:effectLst/>
            </a:endParaRPr>
          </a:p>
          <a:p>
            <a:endParaRPr lang="ru-RU" sz="1600" dirty="0" smtClean="0">
              <a:effectLst/>
            </a:endParaRPr>
          </a:p>
          <a:p>
            <a:endParaRPr lang="ru-RU" sz="1600" dirty="0">
              <a:effectLst/>
            </a:endParaRPr>
          </a:p>
          <a:p>
            <a:endParaRPr lang="ru-RU" sz="1600" dirty="0"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378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5220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 </a:t>
            </a:r>
            <a:r>
              <a:rPr lang="ru-RU" sz="1000" dirty="0" smtClean="0"/>
              <a:t>  </a:t>
            </a:r>
            <a:endParaRPr lang="ru-RU" sz="1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56176" y="4869160"/>
            <a:ext cx="28803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 </a:t>
            </a:r>
            <a:endParaRPr lang="ru-RU" sz="1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b="2260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545" y="3476656"/>
            <a:ext cx="3612951" cy="32289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52120" y="400110"/>
            <a:ext cx="3096344" cy="3385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ru-RU" sz="1600" dirty="0" smtClean="0"/>
              <a:t>23 июля-29 августа 1944 года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1261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188640"/>
            <a:ext cx="8856984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/>
              <a:t>С</a:t>
            </a:r>
            <a:r>
              <a:rPr lang="ru-RU" sz="1700" dirty="0" smtClean="0"/>
              <a:t>тратегическая операция </a:t>
            </a:r>
            <a:r>
              <a:rPr lang="ru-RU" sz="1700" dirty="0"/>
              <a:t>по окончательному освобождению </a:t>
            </a:r>
            <a:r>
              <a:rPr lang="ru-RU" sz="1700" dirty="0" smtClean="0"/>
              <a:t>Беларуси получила кодовое </a:t>
            </a:r>
            <a:r>
              <a:rPr lang="ru-RU" sz="1700" dirty="0"/>
              <a:t>названием </a:t>
            </a:r>
            <a:r>
              <a:rPr lang="ru-RU" sz="2400" b="1" i="1" dirty="0">
                <a:effectLst/>
              </a:rPr>
              <a:t>"Багратион"</a:t>
            </a:r>
            <a:r>
              <a:rPr lang="ru-RU" sz="1700" i="1" dirty="0" smtClean="0">
                <a:effectLst/>
              </a:rPr>
              <a:t>. </a:t>
            </a:r>
            <a:r>
              <a:rPr lang="ru-RU" sz="1700" dirty="0"/>
              <a:t>Операция </a:t>
            </a:r>
            <a:r>
              <a:rPr lang="ru-RU" sz="1700" dirty="0" smtClean="0"/>
              <a:t> </a:t>
            </a:r>
            <a:r>
              <a:rPr lang="ru-RU" sz="1700" dirty="0"/>
              <a:t>стала частью серии наступлений 1944 г. В историю они вошли как </a:t>
            </a:r>
            <a:r>
              <a:rPr lang="ru-RU" sz="1700" b="1" dirty="0"/>
              <a:t>«</a:t>
            </a:r>
            <a:r>
              <a:rPr lang="ru-RU" sz="1700" b="1" dirty="0">
                <a:effectLst/>
              </a:rPr>
              <a:t>десять сталинских ударов</a:t>
            </a:r>
            <a:r>
              <a:rPr lang="ru-RU" sz="1700" b="1" dirty="0"/>
              <a:t>».  </a:t>
            </a:r>
            <a:r>
              <a:rPr lang="ru-RU" sz="1700" dirty="0"/>
              <a:t>Замысел </a:t>
            </a:r>
            <a:r>
              <a:rPr lang="ru-RU" sz="1700" dirty="0" smtClean="0"/>
              <a:t>операции </a:t>
            </a:r>
            <a:r>
              <a:rPr lang="ru-RU" sz="1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ru-RU" sz="1700" dirty="0"/>
              <a:t>заключался в том, чтобы несколькими мощными, глубокими ударами четырех фронтов прорвать оборону противника сразу на шести направлениях. Затем, развивая наступление, ликвидировать в районе </a:t>
            </a:r>
            <a:r>
              <a:rPr lang="ru-RU" sz="1700" b="1" dirty="0"/>
              <a:t>Минска</a:t>
            </a:r>
            <a:r>
              <a:rPr lang="ru-RU" sz="1700" dirty="0"/>
              <a:t> главные силы группы армий </a:t>
            </a:r>
            <a:r>
              <a:rPr lang="ru-RU" sz="1700" b="1" dirty="0"/>
              <a:t>"Центр". </a:t>
            </a:r>
            <a:r>
              <a:rPr lang="ru-RU" sz="1700" dirty="0"/>
              <a:t>Далее советские войска должны были войти в </a:t>
            </a:r>
            <a:r>
              <a:rPr lang="ru-RU" sz="1700" b="1" dirty="0"/>
              <a:t>Польшу</a:t>
            </a:r>
            <a:r>
              <a:rPr lang="ru-RU" sz="1700" dirty="0"/>
              <a:t> и выйти на рубеж </a:t>
            </a:r>
            <a:r>
              <a:rPr lang="ru-RU" sz="1700" b="1" dirty="0"/>
              <a:t>Каунас — </a:t>
            </a:r>
            <a:r>
              <a:rPr lang="ru-RU" sz="1700" b="1" dirty="0" err="1"/>
              <a:t>Белосток</a:t>
            </a:r>
            <a:r>
              <a:rPr lang="ru-RU" sz="1700" b="1" dirty="0"/>
              <a:t> — Люблин</a:t>
            </a:r>
            <a:r>
              <a:rPr lang="ru-RU" sz="1700" dirty="0"/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79630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2"/>
          <a:stretch/>
        </p:blipFill>
        <p:spPr>
          <a:xfrm>
            <a:off x="4785596" y="3890665"/>
            <a:ext cx="2187910" cy="2850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48" y="3890665"/>
            <a:ext cx="2175494" cy="2850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827584" y="2250743"/>
            <a:ext cx="7317010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anose="020B0806030902050204" pitchFamily="34" charset="0"/>
              </a:rPr>
              <a:t>Координацию </a:t>
            </a:r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anose="020B0806030902050204" pitchFamily="34" charset="0"/>
              </a:rPr>
              <a:t>действий фронтов осуществляли 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anose="020B0806030902050204" pitchFamily="34" charset="0"/>
              </a:rPr>
              <a:t>представители </a:t>
            </a:r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anose="020B0806030902050204" pitchFamily="34" charset="0"/>
              </a:rPr>
              <a:t>Ставки  Верховного Главнокомандования </a:t>
            </a:r>
          </a:p>
          <a:p>
            <a:pPr algn="ctr"/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5949280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-4" y="4347972"/>
            <a:ext cx="2274052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ru-RU" sz="1400" b="1" i="1" dirty="0" smtClean="0"/>
              <a:t>Маршал Советского</a:t>
            </a:r>
          </a:p>
          <a:p>
            <a:r>
              <a:rPr lang="ru-RU" sz="1400" b="1" i="1" dirty="0" smtClean="0"/>
              <a:t>Союза </a:t>
            </a:r>
          </a:p>
          <a:p>
            <a:r>
              <a:rPr lang="ru-RU" sz="1600" dirty="0" smtClean="0"/>
              <a:t> </a:t>
            </a:r>
            <a:r>
              <a:rPr lang="ru-RU" sz="1600" b="1" i="1" dirty="0" smtClean="0">
                <a:effectLst/>
              </a:rPr>
              <a:t>Георгий</a:t>
            </a:r>
          </a:p>
          <a:p>
            <a:r>
              <a:rPr lang="ru-RU" sz="1600" b="1" i="1" dirty="0" smtClean="0">
                <a:effectLst/>
              </a:rPr>
              <a:t> Константинович </a:t>
            </a:r>
          </a:p>
          <a:p>
            <a:r>
              <a:rPr lang="ru-RU" sz="1600" b="1" i="1" dirty="0" smtClean="0">
                <a:effectLst/>
              </a:rPr>
              <a:t> Жуков</a:t>
            </a:r>
            <a:endParaRPr lang="ru-RU" sz="1600" b="1" i="1" dirty="0"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7164286" y="4347973"/>
            <a:ext cx="1979713" cy="12618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ru-RU" sz="1400" b="1" i="1" dirty="0"/>
              <a:t>Маршал Советского</a:t>
            </a:r>
          </a:p>
          <a:p>
            <a:r>
              <a:rPr lang="ru-RU" sz="1400" b="1" i="1" dirty="0" smtClean="0"/>
              <a:t>Союза</a:t>
            </a:r>
          </a:p>
          <a:p>
            <a:r>
              <a:rPr lang="ru-RU" sz="1600" b="1" i="1" dirty="0" smtClean="0">
                <a:effectLst/>
              </a:rPr>
              <a:t>Александр   Михайлович  Василевский</a:t>
            </a:r>
            <a:endParaRPr lang="ru-RU" sz="1600" b="1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3156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5736" y="5085184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</a:t>
            </a:r>
            <a:endParaRPr lang="ru-RU" sz="32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18864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8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3200" b="1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937"/>
            <a:ext cx="9143999" cy="6857999"/>
          </a:xfrm>
          <a:prstGeom prst="rect">
            <a:avLst/>
          </a:prstGeom>
        </p:spPr>
      </p:pic>
      <p:sp>
        <p:nvSpPr>
          <p:cNvPr id="3" name="AutoShape 2" descr="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 descr="Захаров Георгий Федорович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27" y="3527827"/>
            <a:ext cx="2249296" cy="29434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46205"/>
            <a:ext cx="2177207" cy="29099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82" y="1760463"/>
            <a:ext cx="2229834" cy="30367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48" y="116908"/>
            <a:ext cx="2249296" cy="296186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87824" y="4771746"/>
            <a:ext cx="295232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Р</a:t>
            </a:r>
            <a:r>
              <a:rPr lang="ru-RU" sz="1200" b="1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окоссовский</a:t>
            </a:r>
            <a:r>
              <a:rPr lang="en-US" sz="1200" b="1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ru-RU" sz="1200" b="1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Константин </a:t>
            </a:r>
            <a:r>
              <a:rPr lang="ru-RU" sz="1200" b="1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Константинович</a:t>
            </a:r>
            <a:r>
              <a:rPr lang="ru-RU" sz="11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, </a:t>
            </a:r>
            <a:r>
              <a:rPr lang="ru-RU" sz="11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генерал армий, командующий  </a:t>
            </a:r>
            <a:r>
              <a:rPr lang="ru-RU" sz="11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1-м Белорусским фронтом.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86916" y="3056185"/>
            <a:ext cx="345708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200" b="1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+mj-lt"/>
              </a:rPr>
              <a:t>Черняхо́вский</a:t>
            </a:r>
            <a:r>
              <a:rPr lang="en-US" sz="1200" b="1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+mj-lt"/>
              </a:rPr>
              <a:t> </a:t>
            </a:r>
            <a:r>
              <a:rPr lang="vi-VN" sz="1200" b="1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+mj-lt"/>
              </a:rPr>
              <a:t>Ива́н </a:t>
            </a:r>
            <a:r>
              <a:rPr lang="vi-VN" sz="1200" b="1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+mj-lt"/>
              </a:rPr>
              <a:t>Дани́лович</a:t>
            </a:r>
            <a:r>
              <a:rPr lang="ru-RU" sz="11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, генерал-полковник, командующий </a:t>
            </a:r>
            <a:r>
              <a:rPr lang="ru-RU" sz="1100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3-м Белорусским фронтом</a:t>
            </a:r>
            <a:endParaRPr lang="ru-RU" sz="1100" dirty="0"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" y="3078778"/>
            <a:ext cx="345707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200" b="1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+mj-lt"/>
              </a:rPr>
              <a:t>Баграмя́н</a:t>
            </a:r>
            <a:r>
              <a:rPr lang="en-US" sz="1200" b="1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+mj-lt"/>
              </a:rPr>
              <a:t> </a:t>
            </a:r>
            <a:r>
              <a:rPr lang="vi-VN" sz="1200" b="1" dirty="0" smtClean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+mj-lt"/>
              </a:rPr>
              <a:t>Ива́н </a:t>
            </a:r>
            <a:r>
              <a:rPr lang="vi-VN" sz="1200" b="1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+mj-lt"/>
              </a:rPr>
              <a:t>Христофо́рович</a:t>
            </a:r>
            <a:r>
              <a:rPr lang="ru-RU" sz="11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</a:t>
            </a:r>
            <a:r>
              <a:rPr lang="ru-RU" sz="11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генерал армий командующий </a:t>
            </a:r>
            <a:r>
              <a:rPr lang="ru-RU" sz="11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1-м Прибалтийским фронтом </a:t>
            </a:r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-5" y="6453336"/>
            <a:ext cx="38519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Захаров</a:t>
            </a:r>
            <a:r>
              <a:rPr lang="ru-RU" sz="11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,</a:t>
            </a:r>
            <a:r>
              <a:rPr lang="en-US" sz="11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ru-RU" sz="11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Георгий Фёдорович </a:t>
            </a:r>
            <a:r>
              <a:rPr lang="ru-RU" sz="11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генерал-полковник, </a:t>
            </a:r>
          </a:p>
          <a:p>
            <a:r>
              <a:rPr lang="ru-RU" sz="11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командующий </a:t>
            </a:r>
            <a:r>
              <a:rPr lang="ru-RU" sz="11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2-м Белорусским фронтом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824" y="3613141"/>
            <a:ext cx="2130576" cy="28401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148064" y="6309320"/>
            <a:ext cx="399593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            </a:t>
            </a:r>
            <a:r>
              <a:rPr lang="ru-RU" sz="11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Григорьев,</a:t>
            </a:r>
            <a:r>
              <a:rPr lang="en-US" sz="11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ru-RU" sz="11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Виссарион Виссарионович</a:t>
            </a:r>
            <a:r>
              <a:rPr lang="ru-RU" sz="11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ru-RU" sz="9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капитан 1-го ранга,</a:t>
            </a:r>
            <a:r>
              <a:rPr lang="en-US" sz="9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ru-RU" sz="9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командующий </a:t>
            </a:r>
            <a:r>
              <a:rPr lang="ru-RU" sz="11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Днепровской военной </a:t>
            </a:r>
            <a:r>
              <a:rPr lang="ru-RU" sz="11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 	флотилией</a:t>
            </a:r>
            <a:endParaRPr lang="ru-RU" sz="11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45044" y="188641"/>
            <a:ext cx="4187196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    </a:t>
            </a:r>
            <a:r>
              <a:rPr lang="ru-RU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Войсками фронтов командовали </a:t>
            </a:r>
            <a:r>
              <a:rPr lang="en-US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ritannic Bold" panose="020B0903060703020204" pitchFamily="34" charset="0"/>
              </a:rPr>
              <a:t> </a:t>
            </a:r>
            <a:r>
              <a:rPr lang="ru-RU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прославленные   советские военачальники </a:t>
            </a:r>
            <a:endParaRPr lang="ru-RU" b="1" dirty="0">
              <a:effectLst>
                <a:glow rad="101600">
                  <a:schemeClr val="bg1">
                    <a:alpha val="6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13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6632"/>
            <a:ext cx="8964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/>
          </a:p>
          <a:p>
            <a:endParaRPr lang="ru-RU" dirty="0" smtClean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8" r="429" b="52845"/>
          <a:stretch/>
        </p:blipFill>
        <p:spPr>
          <a:xfrm>
            <a:off x="709195" y="1377748"/>
            <a:ext cx="7447319" cy="2135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58585" y="292387"/>
            <a:ext cx="75578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anose="020B0806030902050204" pitchFamily="34" charset="0"/>
              </a:rPr>
              <a:t>Соотношение сил до начала операции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877162"/>
            <a:ext cx="8640960" cy="60016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Наступавшим </a:t>
            </a:r>
            <a:r>
              <a:rPr lang="ru-RU" sz="1600" dirty="0"/>
              <a:t>войскам </a:t>
            </a:r>
            <a:r>
              <a:rPr lang="ru-RU" sz="1600" b="1" dirty="0"/>
              <a:t>1-го, 2-го и 3-го Белорусских </a:t>
            </a:r>
            <a:r>
              <a:rPr lang="ru-RU" sz="1600" dirty="0"/>
              <a:t>и </a:t>
            </a:r>
            <a:r>
              <a:rPr lang="ru-RU" sz="1600" b="1" dirty="0"/>
              <a:t>1-го Прибалтийского</a:t>
            </a:r>
            <a:r>
              <a:rPr lang="ru-RU" sz="1600" dirty="0"/>
              <a:t> фронтов Красной </a:t>
            </a:r>
            <a:r>
              <a:rPr lang="ru-RU" sz="1600" dirty="0" smtClean="0"/>
              <a:t>Армии </a:t>
            </a:r>
            <a:r>
              <a:rPr lang="ru-RU" sz="1600" dirty="0"/>
              <a:t>противостояли крупнейшая немецкая группа армий </a:t>
            </a:r>
            <a:r>
              <a:rPr lang="ru-RU" sz="1600" b="1" dirty="0"/>
              <a:t>«Центр», </a:t>
            </a:r>
            <a:r>
              <a:rPr lang="ru-RU" sz="1600" dirty="0"/>
              <a:t>часть правофланговых соединений группы армий </a:t>
            </a:r>
            <a:r>
              <a:rPr lang="ru-RU" sz="1600" b="1" dirty="0"/>
              <a:t>«Север» </a:t>
            </a:r>
            <a:r>
              <a:rPr lang="ru-RU" sz="1600" dirty="0"/>
              <a:t>и левофланговых соединений группы армий </a:t>
            </a:r>
            <a:r>
              <a:rPr lang="ru-RU" sz="1600" b="1" dirty="0"/>
              <a:t>«Северная Украина</a:t>
            </a:r>
            <a:r>
              <a:rPr lang="ru-RU" sz="1600" b="1" dirty="0" smtClean="0"/>
              <a:t>». </a:t>
            </a:r>
            <a:endParaRPr lang="ru-RU" sz="1600" dirty="0"/>
          </a:p>
          <a:p>
            <a:r>
              <a:rPr lang="ru-RU" sz="2000" b="1" dirty="0" smtClean="0"/>
              <a:t>Вражеская группировка состояла из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63 дивизий и трех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бригад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1,2 млн чел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.),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9,6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тыс. орудий и минометов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900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танков и штурмовых орудий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1,4 тыс.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самолетов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ru-RU" sz="1600" dirty="0" smtClean="0"/>
          </a:p>
          <a:p>
            <a:r>
              <a:rPr lang="ru-RU" sz="1200" b="1" dirty="0" smtClean="0">
                <a:effectLst/>
                <a:latin typeface="Arial Black" panose="020B0A04020102020204" pitchFamily="34" charset="0"/>
              </a:rPr>
              <a:t>Тем самым было сформировано решительное численное превосходство перед германской группировкой.</a:t>
            </a:r>
          </a:p>
          <a:p>
            <a:endParaRPr lang="ru-RU" sz="1600" b="1" i="1" dirty="0" smtClean="0"/>
          </a:p>
          <a:p>
            <a:endParaRPr lang="ru-RU" sz="12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052736"/>
            <a:ext cx="7522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</a:t>
            </a:r>
            <a:r>
              <a:rPr lang="ru-RU" dirty="0" smtClean="0"/>
              <a:t>Советская </a:t>
            </a:r>
            <a:r>
              <a:rPr lang="ru-RU" dirty="0"/>
              <a:t>армия располагала на </a:t>
            </a:r>
            <a:r>
              <a:rPr lang="ru-RU" dirty="0" smtClean="0"/>
              <a:t>белорусском</a:t>
            </a:r>
            <a:r>
              <a:rPr lang="en-US" dirty="0" smtClean="0"/>
              <a:t> </a:t>
            </a:r>
            <a:r>
              <a:rPr lang="ru-RU" dirty="0" smtClean="0"/>
              <a:t>направлении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05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6923</TotalTime>
  <Words>2119</Words>
  <Application>Microsoft Office PowerPoint</Application>
  <PresentationFormat>Экран (4:3)</PresentationFormat>
  <Paragraphs>151</Paragraphs>
  <Slides>27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Роль белорусских    партизан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881</cp:revision>
  <dcterms:created xsi:type="dcterms:W3CDTF">2023-05-19T14:27:36Z</dcterms:created>
  <dcterms:modified xsi:type="dcterms:W3CDTF">2024-05-07T07:53:15Z</dcterms:modified>
</cp:coreProperties>
</file>