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2"/>
  </p:notesMasterIdLst>
  <p:sldIdLst>
    <p:sldId id="291" r:id="rId2"/>
    <p:sldId id="271" r:id="rId3"/>
    <p:sldId id="279" r:id="rId4"/>
    <p:sldId id="281" r:id="rId5"/>
    <p:sldId id="282" r:id="rId6"/>
    <p:sldId id="294" r:id="rId7"/>
    <p:sldId id="283" r:id="rId8"/>
    <p:sldId id="284" r:id="rId9"/>
    <p:sldId id="280" r:id="rId10"/>
    <p:sldId id="285" r:id="rId11"/>
    <p:sldId id="293" r:id="rId12"/>
    <p:sldId id="272" r:id="rId13"/>
    <p:sldId id="273" r:id="rId14"/>
    <p:sldId id="288" r:id="rId15"/>
    <p:sldId id="289" r:id="rId16"/>
    <p:sldId id="278" r:id="rId17"/>
    <p:sldId id="274" r:id="rId18"/>
    <p:sldId id="267" r:id="rId19"/>
    <p:sldId id="277" r:id="rId20"/>
    <p:sldId id="29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3" d="100"/>
          <a:sy n="53" d="100"/>
        </p:scale>
        <p:origin x="-1190" y="-4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0C3C66-49FC-49DD-AAF0-28BAF7C82BCD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7CF33-0CFC-4228-953F-77B8AA8183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339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867C-0A3A-4E93-9BB0-1DB1CEDE3379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DC17F44-90FC-491D-8921-FF89092EDEC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med">
    <p:pull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867C-0A3A-4E93-9BB0-1DB1CEDE3379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7F44-90FC-491D-8921-FF89092ED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867C-0A3A-4E93-9BB0-1DB1CEDE3379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7F44-90FC-491D-8921-FF89092ED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867C-0A3A-4E93-9BB0-1DB1CEDE3379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7F44-90FC-491D-8921-FF89092ED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867C-0A3A-4E93-9BB0-1DB1CEDE3379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7F44-90FC-491D-8921-FF89092EDEC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pull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867C-0A3A-4E93-9BB0-1DB1CEDE3379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7F44-90FC-491D-8921-FF89092ED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867C-0A3A-4E93-9BB0-1DB1CEDE3379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7F44-90FC-491D-8921-FF89092ED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867C-0A3A-4E93-9BB0-1DB1CEDE3379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7F44-90FC-491D-8921-FF89092ED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867C-0A3A-4E93-9BB0-1DB1CEDE3379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7F44-90FC-491D-8921-FF89092ED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867C-0A3A-4E93-9BB0-1DB1CEDE3379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7F44-90FC-491D-8921-FF89092EDEC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med">
    <p:pull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867C-0A3A-4E93-9BB0-1DB1CEDE3379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7F44-90FC-491D-8921-FF89092EDEC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med">
    <p:pull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7922867C-0A3A-4E93-9BB0-1DB1CEDE3379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EDC17F44-90FC-491D-8921-FF89092EDEC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med">
    <p:pull dir="u"/>
  </p:transition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22702"/>
            <a:ext cx="5328592" cy="511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16633"/>
            <a:ext cx="8892480" cy="612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rgbClr val="0070C0"/>
                </a:solidFill>
                <a:latin typeface="Georgia" panose="02040502050405020303" pitchFamily="18" charset="0"/>
                <a:ea typeface="Calibri"/>
                <a:cs typeface="Times New Roman"/>
              </a:rPr>
              <a:t>Сказка </a:t>
            </a:r>
            <a:r>
              <a:rPr lang="ru-RU" sz="3200" b="1" dirty="0" smtClean="0">
                <a:solidFill>
                  <a:srgbClr val="0070C0"/>
                </a:solidFill>
                <a:latin typeface="Georgia" panose="02040502050405020303" pitchFamily="18" charset="0"/>
                <a:ea typeface="Calibri"/>
                <a:cs typeface="Times New Roman"/>
              </a:rPr>
              <a:t>«</a:t>
            </a:r>
            <a:r>
              <a:rPr lang="ru-RU" sz="3200" b="1" dirty="0">
                <a:solidFill>
                  <a:srgbClr val="0070C0"/>
                </a:solidFill>
                <a:latin typeface="Georgia" panose="02040502050405020303" pitchFamily="18" charset="0"/>
                <a:ea typeface="Calibri"/>
                <a:cs typeface="Times New Roman"/>
              </a:rPr>
              <a:t>Соль </a:t>
            </a:r>
            <a:r>
              <a:rPr lang="ru-RU" sz="3200" b="1" dirty="0" smtClean="0">
                <a:solidFill>
                  <a:srgbClr val="0070C0"/>
                </a:solidFill>
                <a:latin typeface="Georgia" panose="02040502050405020303" pitchFamily="18" charset="0"/>
                <a:ea typeface="Calibri"/>
                <a:cs typeface="Times New Roman"/>
              </a:rPr>
              <a:t>дороже золота»</a:t>
            </a:r>
            <a:endParaRPr lang="ru-RU" sz="3200" b="1" dirty="0">
              <a:solidFill>
                <a:srgbClr val="0070C0"/>
              </a:solidFill>
              <a:latin typeface="Georgia" panose="02040502050405020303" pitchFamily="18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0185713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0"/>
            <a:ext cx="89289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Georgia" panose="02040502050405020303" pitchFamily="18" charset="0"/>
              </a:rPr>
              <a:t>Суточная норма соли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2643182"/>
            <a:ext cx="3960438" cy="35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476672"/>
            <a:ext cx="496855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Georgia" panose="02040502050405020303" pitchFamily="18" charset="0"/>
              </a:rPr>
              <a:t>«Суточная норма потребления для взрослых — 5–6 г (полная чайная ложка). Пожилым и беременным соли, как правило, требуется меньше, потому что у них есть склонность к отекам, артериальной гипертензии, </a:t>
            </a:r>
            <a:r>
              <a:rPr lang="ru-RU" b="1" dirty="0" err="1">
                <a:latin typeface="Georgia" panose="02040502050405020303" pitchFamily="18" charset="0"/>
              </a:rPr>
              <a:t>гестозу</a:t>
            </a:r>
            <a:r>
              <a:rPr lang="ru-RU" b="1" dirty="0">
                <a:latin typeface="Georgia" panose="02040502050405020303" pitchFamily="18" charset="0"/>
              </a:rPr>
              <a:t> (состояние, развивающееся во второй половине беременности). То есть для здорового человека 5 г — допустимая норма, а при склонности к отечности это количество должно быть ограничено до 3,5 г в сутки.</a:t>
            </a:r>
          </a:p>
          <a:p>
            <a:r>
              <a:rPr lang="ru-RU" b="1" dirty="0">
                <a:latin typeface="Georgia" panose="02040502050405020303" pitchFamily="18" charset="0"/>
              </a:rPr>
              <a:t>Принято считать, что соль улучшает вкус блюд. Но исследования говорят и об обратном: при чрезмерном употреблении соли искажается восприятие вкуса, снижается чувствительность </a:t>
            </a:r>
            <a:r>
              <a:rPr lang="ru-RU" b="1" dirty="0" smtClean="0">
                <a:latin typeface="Georgia" panose="02040502050405020303" pitchFamily="18" charset="0"/>
              </a:rPr>
              <a:t>рецепторов. </a:t>
            </a:r>
            <a:r>
              <a:rPr lang="ru-RU" b="1" dirty="0">
                <a:latin typeface="Georgia" panose="02040502050405020303" pitchFamily="18" charset="0"/>
              </a:rPr>
              <a:t>Получается, что </a:t>
            </a:r>
            <a:r>
              <a:rPr lang="ru-RU" b="1" dirty="0" smtClean="0">
                <a:latin typeface="Georgia" panose="02040502050405020303" pitchFamily="18" charset="0"/>
              </a:rPr>
              <a:t>этот </a:t>
            </a:r>
            <a:r>
              <a:rPr lang="ru-RU" b="1" dirty="0">
                <a:latin typeface="Georgia" panose="02040502050405020303" pitchFamily="18" charset="0"/>
              </a:rPr>
              <a:t>продукт, с одной стороны, жизненно необходим организму, с другой — способен нанести существенный вред.</a:t>
            </a:r>
          </a:p>
        </p:txBody>
      </p:sp>
    </p:spTree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0"/>
            <a:ext cx="90364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Georgia" panose="02040502050405020303" pitchFamily="18" charset="0"/>
              </a:rPr>
              <a:t>Польза соли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394716"/>
            <a:ext cx="8964488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Georgia" panose="02040502050405020303" pitchFamily="18" charset="0"/>
              </a:rPr>
              <a:t>Соль </a:t>
            </a:r>
            <a:r>
              <a:rPr lang="ru-RU" b="1" dirty="0" smtClean="0">
                <a:latin typeface="Georgia" panose="02040502050405020303" pitchFamily="18" charset="0"/>
              </a:rPr>
              <a:t>играет </a:t>
            </a:r>
            <a:r>
              <a:rPr lang="ru-RU" b="1" dirty="0">
                <a:latin typeface="Georgia" panose="02040502050405020303" pitchFamily="18" charset="0"/>
              </a:rPr>
              <a:t>важную роль для здоровья, участвуя в электролитном балансе, мышечных сокращениях и борьбе с микробами. Соль важна для многих функций организма, в том числе она поддерживает гидратацию и восполняет дефицит йода :</a:t>
            </a:r>
          </a:p>
          <a:p>
            <a:pPr>
              <a:buFont typeface="+mj-lt"/>
              <a:buAutoNum type="arabicPeriod"/>
            </a:pPr>
            <a:r>
              <a:rPr lang="ru-RU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 Помогает </a:t>
            </a:r>
            <a:r>
              <a:rPr lang="ru-RU" b="1" dirty="0">
                <a:solidFill>
                  <a:srgbClr val="0070C0"/>
                </a:solidFill>
                <a:latin typeface="Georgia" panose="02040502050405020303" pitchFamily="18" charset="0"/>
              </a:rPr>
              <a:t>восстановиться.</a:t>
            </a:r>
            <a:r>
              <a:rPr lang="ru-RU" b="1" dirty="0">
                <a:latin typeface="Georgia" panose="02040502050405020303" pitchFamily="18" charset="0"/>
              </a:rPr>
              <a:t> Натрий участвует в мышечных сокращениях, и его потеря с потом или жидкостью может спровоцировать мышечные </a:t>
            </a:r>
            <a:r>
              <a:rPr lang="ru-RU" b="1" dirty="0" smtClean="0">
                <a:latin typeface="Georgia" panose="02040502050405020303" pitchFamily="18" charset="0"/>
              </a:rPr>
              <a:t>спазмы.</a:t>
            </a:r>
            <a:endParaRPr lang="ru-RU" b="1" dirty="0">
              <a:latin typeface="Georgia" panose="02040502050405020303" pitchFamily="18" charset="0"/>
            </a:endParaRPr>
          </a:p>
          <a:p>
            <a:pPr>
              <a:buFont typeface="+mj-lt"/>
              <a:buAutoNum type="arabicPeriod"/>
            </a:pPr>
            <a:r>
              <a:rPr lang="ru-RU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 Способствует </a:t>
            </a:r>
            <a:r>
              <a:rPr lang="ru-RU" b="1" dirty="0">
                <a:solidFill>
                  <a:srgbClr val="0070C0"/>
                </a:solidFill>
                <a:latin typeface="Georgia" panose="02040502050405020303" pitchFamily="18" charset="0"/>
              </a:rPr>
              <a:t>электролитному балансу </a:t>
            </a:r>
            <a:r>
              <a:rPr lang="ru-RU" b="1" dirty="0" smtClean="0">
                <a:latin typeface="Georgia" panose="02040502050405020303" pitchFamily="18" charset="0"/>
              </a:rPr>
              <a:t>. </a:t>
            </a:r>
            <a:r>
              <a:rPr lang="ru-RU" b="1" dirty="0">
                <a:latin typeface="Georgia" panose="02040502050405020303" pitchFamily="18" charset="0"/>
              </a:rPr>
              <a:t>Электролиты — это атомы, находящиеся в телесной жидкости, которые несут электрический заряд и необходимы для всего, от нервных импульсов до баланса жидкости.</a:t>
            </a:r>
          </a:p>
          <a:p>
            <a:pPr>
              <a:buFont typeface="+mj-lt"/>
              <a:buAutoNum type="arabicPeriod"/>
            </a:pPr>
            <a:r>
              <a:rPr lang="ru-RU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 Регулирует </a:t>
            </a:r>
            <a:r>
              <a:rPr lang="ru-RU" b="1" dirty="0">
                <a:solidFill>
                  <a:srgbClr val="0070C0"/>
                </a:solidFill>
                <a:latin typeface="Georgia" panose="02040502050405020303" pitchFamily="18" charset="0"/>
              </a:rPr>
              <a:t>кровяное давление </a:t>
            </a:r>
            <a:r>
              <a:rPr lang="ru-RU" b="1" dirty="0">
                <a:latin typeface="Georgia" panose="02040502050405020303" pitchFamily="18" charset="0"/>
              </a:rPr>
              <a:t>и </a:t>
            </a:r>
            <a:r>
              <a:rPr lang="ru-RU" b="1" dirty="0">
                <a:solidFill>
                  <a:srgbClr val="0070C0"/>
                </a:solidFill>
                <a:latin typeface="Georgia" panose="02040502050405020303" pitchFamily="18" charset="0"/>
              </a:rPr>
              <a:t>поддерживает нервную </a:t>
            </a:r>
            <a:r>
              <a:rPr lang="ru-RU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систему</a:t>
            </a:r>
            <a:r>
              <a:rPr lang="ru-RU" b="1" dirty="0" smtClean="0">
                <a:latin typeface="Georgia" panose="02040502050405020303" pitchFamily="18" charset="0"/>
              </a:rPr>
              <a:t>. </a:t>
            </a:r>
            <a:r>
              <a:rPr lang="ru-RU" b="1" dirty="0">
                <a:latin typeface="Georgia" panose="02040502050405020303" pitchFamily="18" charset="0"/>
              </a:rPr>
              <a:t>Соль сохраняет воду в организме, а она, в свою очередь, необходима для всех нервных процессов</a:t>
            </a:r>
            <a:r>
              <a:rPr lang="ru-RU" b="1" dirty="0" smtClean="0">
                <a:latin typeface="Georgia" panose="02040502050405020303" pitchFamily="18" charset="0"/>
              </a:rPr>
              <a:t>.</a:t>
            </a:r>
          </a:p>
          <a:p>
            <a:pPr>
              <a:buFont typeface="+mj-lt"/>
              <a:buAutoNum type="arabicPeriod"/>
            </a:pPr>
            <a:r>
              <a:rPr lang="ru-RU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 Оказывает </a:t>
            </a:r>
            <a:r>
              <a:rPr lang="ru-RU" b="1" dirty="0">
                <a:solidFill>
                  <a:srgbClr val="0070C0"/>
                </a:solidFill>
                <a:latin typeface="Georgia" panose="02040502050405020303" pitchFamily="18" charset="0"/>
              </a:rPr>
              <a:t>антибактериальное </a:t>
            </a:r>
            <a:r>
              <a:rPr lang="ru-RU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действие</a:t>
            </a:r>
            <a:r>
              <a:rPr lang="ru-RU" b="1" dirty="0" smtClean="0">
                <a:latin typeface="Georgia" panose="02040502050405020303" pitchFamily="18" charset="0"/>
              </a:rPr>
              <a:t>. Соль </a:t>
            </a:r>
            <a:r>
              <a:rPr lang="ru-RU" b="1" dirty="0">
                <a:latin typeface="Georgia" panose="02040502050405020303" pitchFamily="18" charset="0"/>
              </a:rPr>
              <a:t>тормозит гнилостные процессы в пищеварительной системе. Восполняет дефицит </a:t>
            </a:r>
            <a:r>
              <a:rPr lang="ru-RU" b="1" dirty="0" smtClean="0">
                <a:latin typeface="Georgia" panose="02040502050405020303" pitchFamily="18" charset="0"/>
              </a:rPr>
              <a:t>йода. </a:t>
            </a:r>
            <a:r>
              <a:rPr lang="ru-RU" b="1" dirty="0">
                <a:latin typeface="Georgia" panose="02040502050405020303" pitchFamily="18" charset="0"/>
              </a:rPr>
              <a:t>Длительная нехватка йода может спровоцировать болезни ЖКТ, сердечно-сосудистой и костной систем, неврологических нарушений, а у детей может привести к отставанию в развитии</a:t>
            </a:r>
            <a:r>
              <a:rPr lang="ru-RU" b="1" dirty="0" smtClean="0">
                <a:latin typeface="Georgia" panose="02040502050405020303" pitchFamily="18" charset="0"/>
              </a:rPr>
              <a:t>.</a:t>
            </a:r>
          </a:p>
          <a:p>
            <a:pPr>
              <a:buFont typeface="+mj-lt"/>
              <a:buAutoNum type="arabicPeriod"/>
            </a:pPr>
            <a:r>
              <a:rPr lang="ru-RU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 Поддерживает </a:t>
            </a:r>
            <a:r>
              <a:rPr lang="ru-RU" b="1" dirty="0">
                <a:solidFill>
                  <a:srgbClr val="0070C0"/>
                </a:solidFill>
                <a:latin typeface="Georgia" panose="02040502050405020303" pitchFamily="18" charset="0"/>
              </a:rPr>
              <a:t>гидратацию</a:t>
            </a:r>
            <a:r>
              <a:rPr lang="ru-RU" b="1" dirty="0">
                <a:latin typeface="Georgia" panose="02040502050405020303" pitchFamily="18" charset="0"/>
              </a:rPr>
              <a:t>, сохраняя влагу в клетках. Недостаток жидкости в мышцах и тканях чреват ощущением хронической усталости, спазмами и нехваткой сил </a:t>
            </a:r>
            <a:r>
              <a:rPr lang="ru-RU" b="1" dirty="0" smtClean="0">
                <a:latin typeface="Georgia" panose="02040502050405020303" pitchFamily="18" charset="0"/>
              </a:rPr>
              <a:t>.</a:t>
            </a:r>
            <a:endParaRPr lang="ru-RU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388283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728723"/>
            <a:ext cx="8856984" cy="4171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latin typeface="Georgia" panose="02040502050405020303" pitchFamily="18" charset="0"/>
                <a:ea typeface="Calibri"/>
                <a:cs typeface="Times New Roman"/>
              </a:rPr>
              <a:t>Соль </a:t>
            </a:r>
            <a:r>
              <a:rPr lang="ru-RU" b="1" dirty="0">
                <a:latin typeface="Georgia" panose="02040502050405020303" pitchFamily="18" charset="0"/>
                <a:ea typeface="Calibri"/>
                <a:cs typeface="Times New Roman"/>
              </a:rPr>
              <a:t>может стать вдвойне, втройне полезнее за счет обогащающих компонентов, и эту ее способность широко используют ученые.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Georgia" panose="02040502050405020303" pitchFamily="18" charset="0"/>
                <a:ea typeface="Calibri"/>
                <a:cs typeface="Times New Roman"/>
              </a:rPr>
              <a:t>В продаже имеется соль со фтором, эффективно предупреждающая кариес. Использовать ее можно и в пищу, и наружно: чтобы сохранить здоровье и белизну зубов (особенно для курильщиков и «</a:t>
            </a:r>
            <a:r>
              <a:rPr lang="ru-RU" b="1" dirty="0" err="1">
                <a:latin typeface="Georgia" panose="02040502050405020303" pitchFamily="18" charset="0"/>
                <a:ea typeface="Calibri"/>
                <a:cs typeface="Times New Roman"/>
              </a:rPr>
              <a:t>кофеманов</a:t>
            </a:r>
            <a:r>
              <a:rPr lang="ru-RU" b="1" dirty="0">
                <a:latin typeface="Georgia" panose="02040502050405020303" pitchFamily="18" charset="0"/>
                <a:ea typeface="Calibri"/>
                <a:cs typeface="Times New Roman"/>
              </a:rPr>
              <a:t>»), два раза в месяц нанесите на зубную щетку не пасту, а фторированную соль, и почистите зубы, как обычно, затем тщательно прополощите рот. Не беда, что «мятной свежести» не ощутили, зато ощутите пользу</a:t>
            </a:r>
            <a:r>
              <a:rPr lang="ru-RU" b="1" dirty="0" smtClean="0">
                <a:latin typeface="Georgia" panose="02040502050405020303" pitchFamily="18" charset="0"/>
                <a:ea typeface="Calibri"/>
                <a:cs typeface="Times New Roman"/>
              </a:rPr>
              <a:t>!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effectLst/>
                <a:latin typeface="Georgia" panose="02040502050405020303" pitchFamily="18" charset="0"/>
                <a:ea typeface="Calibri"/>
                <a:cs typeface="Times New Roman"/>
              </a:rPr>
              <a:t> </a:t>
            </a:r>
            <a:r>
              <a:rPr lang="ru-RU" b="1" dirty="0" smtClean="0">
                <a:effectLst/>
                <a:latin typeface="Georgia" panose="02040502050405020303" pitchFamily="18" charset="0"/>
                <a:ea typeface="Calibri"/>
                <a:cs typeface="Times New Roman"/>
              </a:rPr>
              <a:t>Для людей, склонных к полноте, выпускается соль с пониженным содержанием натрия, которая активизирует деятельность почек и сердца, способствует выведению из организма шлаков.</a:t>
            </a:r>
            <a:endParaRPr lang="ru-RU" b="1" dirty="0">
              <a:effectLst/>
              <a:latin typeface="Georgia" panose="02040502050405020303" pitchFamily="18" charset="0"/>
              <a:ea typeface="Calibri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797152"/>
            <a:ext cx="4608512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16632"/>
            <a:ext cx="8784976" cy="612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rgbClr val="0070C0"/>
                </a:solidFill>
                <a:latin typeface="Georgia" panose="02040502050405020303" pitchFamily="18" charset="0"/>
                <a:ea typeface="Calibri"/>
                <a:cs typeface="Times New Roman"/>
              </a:rPr>
              <a:t>Лечение без лекарств.</a:t>
            </a:r>
          </a:p>
        </p:txBody>
      </p:sp>
    </p:spTree>
    <p:extLst>
      <p:ext uri="{BB962C8B-B14F-4D97-AF65-F5344CB8AC3E}">
        <p14:creationId xmlns:p14="http://schemas.microsoft.com/office/powerpoint/2010/main" val="2997368913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764703"/>
            <a:ext cx="8928992" cy="441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Georgia" panose="02040502050405020303" pitchFamily="18" charset="0"/>
                <a:ea typeface="Calibri"/>
                <a:cs typeface="Times New Roman"/>
              </a:rPr>
              <a:t>Так </a:t>
            </a:r>
            <a:r>
              <a:rPr lang="ru-RU" b="1" dirty="0">
                <a:latin typeface="Georgia" panose="02040502050405020303" pitchFamily="18" charset="0"/>
                <a:ea typeface="Calibri"/>
                <a:cs typeface="Times New Roman"/>
              </a:rPr>
              <a:t>в </a:t>
            </a:r>
            <a:r>
              <a:rPr lang="ru-RU" b="1" dirty="0" smtClean="0">
                <a:latin typeface="Georgia" panose="02040502050405020303" pitchFamily="18" charset="0"/>
                <a:ea typeface="Calibri"/>
                <a:cs typeface="Times New Roman"/>
              </a:rPr>
              <a:t>медиц</a:t>
            </a:r>
            <a:r>
              <a:rPr lang="ru-RU" b="1" dirty="0">
                <a:latin typeface="Georgia" panose="02040502050405020303" pitchFamily="18" charset="0"/>
                <a:ea typeface="Calibri"/>
                <a:cs typeface="Times New Roman"/>
              </a:rPr>
              <a:t>и</a:t>
            </a:r>
            <a:r>
              <a:rPr lang="ru-RU" b="1" dirty="0" smtClean="0">
                <a:latin typeface="Georgia" panose="02040502050405020303" pitchFamily="18" charset="0"/>
                <a:ea typeface="Calibri"/>
                <a:cs typeface="Times New Roman"/>
              </a:rPr>
              <a:t>не </a:t>
            </a:r>
            <a:r>
              <a:rPr lang="ru-RU" b="1" dirty="0">
                <a:latin typeface="Georgia" panose="02040502050405020303" pitchFamily="18" charset="0"/>
                <a:ea typeface="Calibri"/>
                <a:cs typeface="Times New Roman"/>
              </a:rPr>
              <a:t>называют дефицит йода в организме. И таким «скрытый голодом» страдают более 1,5 млрд. жителей планеты. </a:t>
            </a:r>
          </a:p>
          <a:p>
            <a:r>
              <a:rPr lang="ru-RU" b="1" dirty="0">
                <a:latin typeface="Georgia" panose="02040502050405020303" pitchFamily="18" charset="0"/>
                <a:ea typeface="Calibri"/>
                <a:cs typeface="Times New Roman"/>
              </a:rPr>
              <a:t>Коварная болезнь поначалу не проявляется внешне: раздражительность, головные боли, депрессию списывают на усталость. Дальше грозит </a:t>
            </a:r>
            <a:r>
              <a:rPr lang="ru-RU" b="1" dirty="0" smtClean="0">
                <a:latin typeface="Georgia" panose="02040502050405020303" pitchFamily="18" charset="0"/>
                <a:ea typeface="Calibri"/>
                <a:cs typeface="Times New Roman"/>
              </a:rPr>
              <a:t>ослабление </a:t>
            </a:r>
            <a:r>
              <a:rPr lang="ru-RU" b="1" dirty="0">
                <a:latin typeface="Georgia" panose="02040502050405020303" pitchFamily="18" charset="0"/>
                <a:ea typeface="Calibri"/>
                <a:cs typeface="Times New Roman"/>
              </a:rPr>
              <a:t>памяти, гипертония, снижение иммунитета</a:t>
            </a:r>
            <a:r>
              <a:rPr lang="ru-RU" b="1" dirty="0" smtClean="0">
                <a:latin typeface="Georgia" panose="02040502050405020303" pitchFamily="18" charset="0"/>
                <a:ea typeface="Calibri"/>
                <a:cs typeface="Times New Roman"/>
              </a:rPr>
              <a:t>… Необходимо </a:t>
            </a:r>
            <a:r>
              <a:rPr lang="ru-RU" b="1" dirty="0">
                <a:latin typeface="Georgia" panose="02040502050405020303" pitchFamily="18" charset="0"/>
                <a:ea typeface="Calibri"/>
                <a:cs typeface="Times New Roman"/>
              </a:rPr>
              <a:t>пополнить запас йода, и помогают в этом не только лекарства, но и продукты питания, насыщенные им. </a:t>
            </a:r>
          </a:p>
          <a:p>
            <a:r>
              <a:rPr lang="ru-RU" b="1" dirty="0">
                <a:latin typeface="Georgia" panose="02040502050405020303" pitchFamily="18" charset="0"/>
                <a:ea typeface="Calibri"/>
                <a:cs typeface="Times New Roman"/>
              </a:rPr>
              <a:t>Исследования ученых показали, что именно соль – самый удобный проводник йода, так как:</a:t>
            </a:r>
          </a:p>
          <a:p>
            <a:r>
              <a:rPr lang="ru-RU" b="1" dirty="0" smtClean="0">
                <a:latin typeface="Georgia" panose="02040502050405020303" pitchFamily="18" charset="0"/>
                <a:ea typeface="Calibri"/>
                <a:cs typeface="Times New Roman"/>
              </a:rPr>
              <a:t>- потребляется </a:t>
            </a:r>
            <a:r>
              <a:rPr lang="ru-RU" b="1" dirty="0">
                <a:latin typeface="Georgia" panose="02040502050405020303" pitchFamily="18" charset="0"/>
                <a:ea typeface="Calibri"/>
                <a:cs typeface="Times New Roman"/>
              </a:rPr>
              <a:t>всеми людьми в течение всего года;</a:t>
            </a:r>
          </a:p>
          <a:p>
            <a:r>
              <a:rPr lang="ru-RU" b="1" dirty="0" smtClean="0">
                <a:latin typeface="Georgia" panose="02040502050405020303" pitchFamily="18" charset="0"/>
                <a:ea typeface="Calibri"/>
                <a:cs typeface="Times New Roman"/>
              </a:rPr>
              <a:t>- добавление </a:t>
            </a:r>
            <a:r>
              <a:rPr lang="ru-RU" b="1" dirty="0">
                <a:latin typeface="Georgia" panose="02040502050405020303" pitchFamily="18" charset="0"/>
                <a:ea typeface="Calibri"/>
                <a:cs typeface="Times New Roman"/>
              </a:rPr>
              <a:t>йода не меняет вкус и цвет соли;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latin typeface="Georgia" panose="02040502050405020303" pitchFamily="18" charset="0"/>
                <a:ea typeface="Calibri"/>
                <a:cs typeface="Times New Roman"/>
              </a:rPr>
              <a:t>- передозировка </a:t>
            </a:r>
            <a:r>
              <a:rPr lang="ru-RU" b="1" dirty="0">
                <a:latin typeface="Georgia" panose="02040502050405020303" pitchFamily="18" charset="0"/>
                <a:ea typeface="Calibri"/>
                <a:cs typeface="Times New Roman"/>
              </a:rPr>
              <a:t>йода при употреблении обогащенных им продуктов питания практически невозможна, поскольку содержание его в окружающей среде (воде, почве, пище</a:t>
            </a:r>
            <a:r>
              <a:rPr lang="ru-RU" b="1" dirty="0" smtClean="0">
                <a:latin typeface="Georgia" panose="02040502050405020303" pitchFamily="18" charset="0"/>
                <a:ea typeface="Calibri"/>
                <a:cs typeface="Times New Roman"/>
              </a:rPr>
              <a:t>) ничтожно </a:t>
            </a:r>
            <a:r>
              <a:rPr lang="ru-RU" b="1" dirty="0">
                <a:latin typeface="Georgia" panose="02040502050405020303" pitchFamily="18" charset="0"/>
                <a:ea typeface="Calibri"/>
                <a:cs typeface="Times New Roman"/>
              </a:rPr>
              <a:t>мало. К тому же неусвоенная его часть легко выводится из организма.</a:t>
            </a:r>
            <a:endParaRPr lang="ru-RU" b="1" dirty="0">
              <a:effectLst/>
              <a:latin typeface="Georgia" panose="02040502050405020303" pitchFamily="18" charset="0"/>
              <a:ea typeface="Calibri"/>
              <a:cs typeface="Times New Roman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5103764"/>
            <a:ext cx="2977927" cy="1637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116632"/>
            <a:ext cx="8712968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rgbClr val="0070C0"/>
                </a:solidFill>
                <a:latin typeface="Georgia" panose="02040502050405020303" pitchFamily="18" charset="0"/>
                <a:ea typeface="Calibri"/>
                <a:cs typeface="Times New Roman"/>
              </a:rPr>
              <a:t>«Скрытый голод»</a:t>
            </a:r>
            <a:endParaRPr lang="ru-RU" sz="3200" dirty="0">
              <a:solidFill>
                <a:srgbClr val="0070C0"/>
              </a:solidFill>
              <a:latin typeface="Georgia" panose="02040502050405020303" pitchFamily="18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70367453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620688"/>
            <a:ext cx="583264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Georgia" panose="02040502050405020303" pitchFamily="18" charset="0"/>
              </a:rPr>
              <a:t>• </a:t>
            </a:r>
            <a:r>
              <a:rPr lang="ru-RU" b="1" u="sng" dirty="0" smtClean="0">
                <a:latin typeface="Georgia" panose="02040502050405020303" pitchFamily="18" charset="0"/>
              </a:rPr>
              <a:t>В кулинарии </a:t>
            </a:r>
            <a:r>
              <a:rPr lang="ru-RU" b="1" dirty="0" smtClean="0">
                <a:latin typeface="Georgia" panose="02040502050405020303" pitchFamily="18" charset="0"/>
              </a:rPr>
              <a:t>(приправа, для консервирования, засолки)</a:t>
            </a:r>
          </a:p>
          <a:p>
            <a:r>
              <a:rPr lang="ru-RU" b="1" u="sng" dirty="0" smtClean="0">
                <a:latin typeface="Georgia" panose="02040502050405020303" pitchFamily="18" charset="0"/>
              </a:rPr>
              <a:t>• В медицине </a:t>
            </a:r>
            <a:r>
              <a:rPr lang="ru-RU" b="1" dirty="0" smtClean="0">
                <a:latin typeface="Georgia" panose="02040502050405020303" pitchFamily="18" charset="0"/>
              </a:rPr>
              <a:t>(ингаляции , полоскания, ванны с солью,</a:t>
            </a:r>
            <a:r>
              <a:rPr lang="en-US" b="1" dirty="0" smtClean="0">
                <a:latin typeface="Georgia" panose="02040502050405020303" pitchFamily="18" charset="0"/>
              </a:rPr>
              <a:t> </a:t>
            </a:r>
            <a:r>
              <a:rPr lang="ru-RU" b="1" dirty="0" smtClean="0">
                <a:latin typeface="Georgia" panose="02040502050405020303" pitchFamily="18" charset="0"/>
              </a:rPr>
              <a:t>соляные пещеры, компрессы, приготовление лекарств)</a:t>
            </a:r>
          </a:p>
          <a:p>
            <a:r>
              <a:rPr lang="ru-RU" b="1" dirty="0" smtClean="0">
                <a:latin typeface="Georgia" panose="02040502050405020303" pitchFamily="18" charset="0"/>
              </a:rPr>
              <a:t>• </a:t>
            </a:r>
            <a:r>
              <a:rPr lang="ru-RU" b="1" u="sng" dirty="0" smtClean="0">
                <a:latin typeface="Georgia" panose="02040502050405020303" pitchFamily="18" charset="0"/>
              </a:rPr>
              <a:t>В косметологии </a:t>
            </a:r>
            <a:r>
              <a:rPr lang="ru-RU" b="1" dirty="0" smtClean="0">
                <a:latin typeface="Georgia" panose="02040502050405020303" pitchFamily="18" charset="0"/>
              </a:rPr>
              <a:t>(ванночки для ногтей, маски для волос)</a:t>
            </a:r>
          </a:p>
          <a:p>
            <a:r>
              <a:rPr lang="ru-RU" b="1" dirty="0" smtClean="0">
                <a:latin typeface="Georgia" panose="02040502050405020303" pitchFamily="18" charset="0"/>
              </a:rPr>
              <a:t>• </a:t>
            </a:r>
            <a:r>
              <a:rPr lang="ru-RU" b="1" u="sng" dirty="0" smtClean="0">
                <a:latin typeface="Georgia" panose="02040502050405020303" pitchFamily="18" charset="0"/>
              </a:rPr>
              <a:t>В домашнем хозяйстве </a:t>
            </a:r>
            <a:r>
              <a:rPr lang="ru-RU" b="1" dirty="0" smtClean="0">
                <a:latin typeface="Georgia" panose="02040502050405020303" pitchFamily="18" charset="0"/>
              </a:rPr>
              <a:t>(стирка, очищающее средство)</a:t>
            </a:r>
          </a:p>
          <a:p>
            <a:r>
              <a:rPr lang="ru-RU" b="1" dirty="0" smtClean="0">
                <a:latin typeface="Georgia" panose="02040502050405020303" pitchFamily="18" charset="0"/>
              </a:rPr>
              <a:t>• </a:t>
            </a:r>
            <a:r>
              <a:rPr lang="ru-RU" b="1" u="sng" dirty="0" smtClean="0">
                <a:latin typeface="Georgia" panose="02040502050405020303" pitchFamily="18" charset="0"/>
              </a:rPr>
              <a:t>В городском хозяйстве </a:t>
            </a:r>
            <a:r>
              <a:rPr lang="ru-RU" b="1" dirty="0" smtClean="0">
                <a:latin typeface="Georgia" panose="02040502050405020303" pitchFamily="18" charset="0"/>
              </a:rPr>
              <a:t>(посыпание дорог зимой)</a:t>
            </a:r>
          </a:p>
          <a:p>
            <a:r>
              <a:rPr lang="ru-RU" b="1" dirty="0" smtClean="0">
                <a:latin typeface="Georgia" panose="02040502050405020303" pitchFamily="18" charset="0"/>
              </a:rPr>
              <a:t>• </a:t>
            </a:r>
            <a:r>
              <a:rPr lang="ru-RU" b="1" u="sng" dirty="0" smtClean="0">
                <a:latin typeface="Georgia" panose="02040502050405020303" pitchFamily="18" charset="0"/>
              </a:rPr>
              <a:t>В сельском хозяйстве </a:t>
            </a:r>
            <a:r>
              <a:rPr lang="ru-RU" b="1" dirty="0" smtClean="0">
                <a:latin typeface="Georgia" panose="02040502050405020303" pitchFamily="18" charset="0"/>
              </a:rPr>
              <a:t>(подкормка животных)</a:t>
            </a:r>
          </a:p>
          <a:p>
            <a:r>
              <a:rPr lang="ru-RU" b="1" dirty="0" smtClean="0">
                <a:latin typeface="Georgia" panose="02040502050405020303" pitchFamily="18" charset="0"/>
              </a:rPr>
              <a:t>• </a:t>
            </a:r>
            <a:r>
              <a:rPr lang="ru-RU" b="1" u="sng" dirty="0" smtClean="0">
                <a:latin typeface="Georgia" panose="02040502050405020303" pitchFamily="18" charset="0"/>
              </a:rPr>
              <a:t>В технических целях </a:t>
            </a:r>
            <a:r>
              <a:rPr lang="ru-RU" b="1" dirty="0" smtClean="0">
                <a:latin typeface="Georgia" panose="02040502050405020303" pitchFamily="18" charset="0"/>
              </a:rPr>
              <a:t>(получение соды, хлора,</a:t>
            </a:r>
            <a:r>
              <a:rPr lang="en-US" b="1" dirty="0" smtClean="0">
                <a:latin typeface="Georgia" panose="02040502050405020303" pitchFamily="18" charset="0"/>
              </a:rPr>
              <a:t> </a:t>
            </a:r>
            <a:r>
              <a:rPr lang="ru-RU" b="1" dirty="0" smtClean="0">
                <a:latin typeface="Georgia" panose="02040502050405020303" pitchFamily="18" charset="0"/>
              </a:rPr>
              <a:t>для изготовления мыла, смягчения воды)</a:t>
            </a:r>
          </a:p>
          <a:p>
            <a:r>
              <a:rPr lang="ru-RU" b="1" dirty="0" smtClean="0">
                <a:latin typeface="Georgia" panose="02040502050405020303" pitchFamily="18" charset="0"/>
              </a:rPr>
              <a:t>• </a:t>
            </a:r>
            <a:r>
              <a:rPr lang="ru-RU" b="1" u="sng" dirty="0" smtClean="0">
                <a:latin typeface="Georgia" panose="02040502050405020303" pitchFamily="18" charset="0"/>
              </a:rPr>
              <a:t>В строительстве, ремонте</a:t>
            </a:r>
          </a:p>
          <a:p>
            <a:r>
              <a:rPr lang="ru-RU" b="1" dirty="0" smtClean="0">
                <a:latin typeface="Georgia" panose="02040502050405020303" pitchFamily="18" charset="0"/>
              </a:rPr>
              <a:t>(строительный</a:t>
            </a:r>
          </a:p>
          <a:p>
            <a:r>
              <a:rPr lang="ru-RU" b="1" dirty="0" smtClean="0">
                <a:latin typeface="Georgia" panose="02040502050405020303" pitchFamily="18" charset="0"/>
              </a:rPr>
              <a:t>и отделочный</a:t>
            </a:r>
            <a:r>
              <a:rPr lang="en-US" b="1" dirty="0" smtClean="0">
                <a:latin typeface="Georgia" panose="02040502050405020303" pitchFamily="18" charset="0"/>
              </a:rPr>
              <a:t> </a:t>
            </a:r>
            <a:r>
              <a:rPr lang="ru-RU" b="1" dirty="0" smtClean="0">
                <a:latin typeface="Georgia" panose="02040502050405020303" pitchFamily="18" charset="0"/>
              </a:rPr>
              <a:t>материал, </a:t>
            </a:r>
            <a:endParaRPr lang="en-US" b="1" dirty="0" smtClean="0">
              <a:latin typeface="Georgia" panose="02040502050405020303" pitchFamily="18" charset="0"/>
            </a:endParaRPr>
          </a:p>
          <a:p>
            <a:r>
              <a:rPr lang="ru-RU" b="1" dirty="0" smtClean="0">
                <a:latin typeface="Georgia" panose="02040502050405020303" pitchFamily="18" charset="0"/>
              </a:rPr>
              <a:t>декор)</a:t>
            </a:r>
          </a:p>
          <a:p>
            <a:r>
              <a:rPr lang="ru-RU" b="1" u="sng" dirty="0" smtClean="0">
                <a:latin typeface="Georgia" panose="02040502050405020303" pitchFamily="18" charset="0"/>
              </a:rPr>
              <a:t>• В народном творчестве</a:t>
            </a:r>
            <a:r>
              <a:rPr lang="ru-RU" u="sng" dirty="0" smtClean="0"/>
              <a:t> </a:t>
            </a:r>
            <a:endParaRPr lang="ru-RU" u="sng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116632"/>
            <a:ext cx="87154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0070C0"/>
                </a:solidFill>
                <a:latin typeface="Georgia" panose="02040502050405020303" pitchFamily="18" charset="0"/>
              </a:rPr>
              <a:t>Применение соли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852936"/>
            <a:ext cx="2664296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833156"/>
            <a:ext cx="2592288" cy="1656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" t="6149" r="7516" b="12371"/>
          <a:stretch/>
        </p:blipFill>
        <p:spPr bwMode="auto">
          <a:xfrm>
            <a:off x="3703899" y="4833156"/>
            <a:ext cx="2057665" cy="1656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620688"/>
            <a:ext cx="2664295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4048" y="6072206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Полоскание горла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соленой водой</a:t>
            </a:r>
            <a:endParaRPr lang="ru-RU" b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48310"/>
            <a:ext cx="89289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0070C0"/>
                </a:solidFill>
                <a:latin typeface="Georgia" panose="02040502050405020303" pitchFamily="18" charset="0"/>
              </a:rPr>
              <a:t>Профилактика заболеваний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3219450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2996952"/>
            <a:ext cx="32194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0070C0"/>
                </a:solidFill>
                <a:latin typeface="Georgia" panose="02040502050405020303" pitchFamily="18" charset="0"/>
              </a:rPr>
              <a:t>Купание в соленой воде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36712"/>
            <a:ext cx="3600400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88024" y="2996952"/>
            <a:ext cx="4104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0070C0"/>
                </a:solidFill>
                <a:latin typeface="Georgia" panose="02040502050405020303" pitchFamily="18" charset="0"/>
              </a:rPr>
              <a:t>Ингаляции соленым воздухом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61048"/>
            <a:ext cx="3219449" cy="208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3527" y="6021288"/>
            <a:ext cx="32194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0070C0"/>
                </a:solidFill>
                <a:latin typeface="Georgia" panose="02040502050405020303" pitchFamily="18" charset="0"/>
              </a:rPr>
              <a:t>Промывание носа соленой водой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5004048" y="3861047"/>
            <a:ext cx="3600400" cy="2211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Диетологи не рекомендуют надолго отказываться от соли&amp;nbsp;"/>
          <p:cNvSpPr>
            <a:spLocks noChangeAspect="1" noChangeArrowheads="1"/>
          </p:cNvSpPr>
          <p:nvPr/>
        </p:nvSpPr>
        <p:spPr bwMode="auto">
          <a:xfrm>
            <a:off x="155575" y="-4572000"/>
            <a:ext cx="9525000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836712"/>
            <a:ext cx="8460940" cy="5760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5575" y="116632"/>
            <a:ext cx="8880921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rgbClr val="0070C0"/>
                </a:solidFill>
                <a:latin typeface="Georgia" panose="02040502050405020303" pitchFamily="18" charset="0"/>
                <a:ea typeface="Calibri"/>
                <a:cs typeface="Times New Roman"/>
              </a:rPr>
              <a:t>Скажем  соли: «</a:t>
            </a:r>
            <a:r>
              <a:rPr lang="ru-RU" sz="3200" b="1" dirty="0" smtClean="0">
                <a:solidFill>
                  <a:srgbClr val="0070C0"/>
                </a:solidFill>
                <a:latin typeface="Georgia" panose="02040502050405020303" pitchFamily="18" charset="0"/>
                <a:ea typeface="Calibri"/>
                <a:cs typeface="Times New Roman"/>
              </a:rPr>
              <a:t>НЕТ</a:t>
            </a:r>
            <a:r>
              <a:rPr lang="en-US" sz="3200" b="1" dirty="0" smtClean="0">
                <a:solidFill>
                  <a:srgbClr val="0070C0"/>
                </a:solidFill>
                <a:latin typeface="Georgia" panose="02040502050405020303" pitchFamily="18" charset="0"/>
                <a:ea typeface="Calibri"/>
                <a:cs typeface="Times New Roman"/>
              </a:rPr>
              <a:t>!</a:t>
            </a:r>
            <a:r>
              <a:rPr lang="ru-RU" sz="3200" b="1" dirty="0" smtClean="0">
                <a:solidFill>
                  <a:srgbClr val="0070C0"/>
                </a:solidFill>
                <a:latin typeface="Georgia" panose="02040502050405020303" pitchFamily="18" charset="0"/>
                <a:ea typeface="Calibri"/>
                <a:cs typeface="Times New Roman"/>
              </a:rPr>
              <a:t>»</a:t>
            </a:r>
            <a:endParaRPr lang="ru-RU" sz="3200" b="1" dirty="0">
              <a:solidFill>
                <a:srgbClr val="0070C0"/>
              </a:solidFill>
              <a:effectLst/>
              <a:latin typeface="Georgia" panose="02040502050405020303" pitchFamily="18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70046461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773416"/>
            <a:ext cx="878497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Georgia" panose="02040502050405020303" pitchFamily="18" charset="0"/>
              </a:rPr>
              <a:t>Учитывайте индивидуальные особенности организма. На одних людей не влияет диета с высоким содержанием соли, другие вследствие такого питания могут столкнуться с гипертонией или вздутием живота. Вторая категория людей считается чувствительной к соли; им стоит тщательно контролировать потребление продукта</a:t>
            </a:r>
            <a:r>
              <a:rPr lang="ru-RU" b="1" dirty="0" smtClean="0">
                <a:latin typeface="Georgia" panose="02040502050405020303" pitchFamily="18" charset="0"/>
              </a:rPr>
              <a:t>.</a:t>
            </a:r>
            <a:endParaRPr lang="ru-RU" b="1" dirty="0">
              <a:latin typeface="Georgia" panose="02040502050405020303" pitchFamily="18" charset="0"/>
            </a:endParaRPr>
          </a:p>
          <a:p>
            <a:r>
              <a:rPr lang="ru-RU" b="1" dirty="0">
                <a:latin typeface="Georgia" panose="02040502050405020303" pitchFamily="18" charset="0"/>
              </a:rPr>
              <a:t>Основной вред возникает из-за переизбытка соли в рационе. Он может выражаться в следующих симптомах и состояниях</a:t>
            </a:r>
            <a:r>
              <a:rPr lang="ru-RU" b="1" dirty="0" smtClean="0">
                <a:latin typeface="Georgia" panose="02040502050405020303" pitchFamily="18" charset="0"/>
              </a:rPr>
              <a:t>:</a:t>
            </a:r>
          </a:p>
          <a:p>
            <a:pPr>
              <a:buFont typeface="+mj-lt"/>
              <a:buAutoNum type="arabicPeriod"/>
            </a:pPr>
            <a:r>
              <a:rPr lang="ru-RU" b="1" u="sng" dirty="0" smtClean="0">
                <a:solidFill>
                  <a:srgbClr val="0070C0"/>
                </a:solidFill>
                <a:latin typeface="Georgia" panose="02040502050405020303" pitchFamily="18" charset="0"/>
              </a:rPr>
              <a:t> Задержка </a:t>
            </a:r>
            <a:r>
              <a:rPr lang="ru-RU" b="1" u="sng" dirty="0">
                <a:solidFill>
                  <a:srgbClr val="0070C0"/>
                </a:solidFill>
                <a:latin typeface="Georgia" panose="02040502050405020303" pitchFamily="18" charset="0"/>
              </a:rPr>
              <a:t>жидкости</a:t>
            </a:r>
            <a:r>
              <a:rPr lang="ru-RU" b="1" dirty="0">
                <a:latin typeface="Georgia" panose="02040502050405020303" pitchFamily="18" charset="0"/>
              </a:rPr>
              <a:t>. Чрезмерное употребление соли </a:t>
            </a:r>
            <a:r>
              <a:rPr lang="ru-RU" b="1" dirty="0" smtClean="0">
                <a:latin typeface="Georgia" panose="02040502050405020303" pitchFamily="18" charset="0"/>
              </a:rPr>
              <a:t>приводит к отечности и </a:t>
            </a:r>
            <a:r>
              <a:rPr lang="ru-RU" b="1" dirty="0">
                <a:latin typeface="Georgia" panose="02040502050405020303" pitchFamily="18" charset="0"/>
              </a:rPr>
              <a:t>ухудшает работу внутренних органов</a:t>
            </a:r>
            <a:r>
              <a:rPr lang="ru-RU" b="1" dirty="0" smtClean="0">
                <a:latin typeface="Georgia" panose="02040502050405020303" pitchFamily="18" charset="0"/>
              </a:rPr>
              <a:t>.</a:t>
            </a:r>
          </a:p>
          <a:p>
            <a:pPr>
              <a:buFont typeface="+mj-lt"/>
              <a:buAutoNum type="arabicPeriod"/>
            </a:pPr>
            <a:endParaRPr lang="ru-RU" b="1" dirty="0">
              <a:latin typeface="Georgia" panose="02040502050405020303" pitchFamily="18" charset="0"/>
            </a:endParaRPr>
          </a:p>
          <a:p>
            <a:pPr>
              <a:buFont typeface="+mj-lt"/>
              <a:buAutoNum type="arabicPeriod"/>
            </a:pPr>
            <a:r>
              <a:rPr lang="ru-RU" b="1" u="sng" dirty="0" smtClean="0">
                <a:solidFill>
                  <a:srgbClr val="0070C0"/>
                </a:solidFill>
                <a:latin typeface="Georgia" panose="02040502050405020303" pitchFamily="18" charset="0"/>
              </a:rPr>
              <a:t> Повышает давление</a:t>
            </a:r>
            <a:r>
              <a:rPr lang="ru-RU" b="1" dirty="0" smtClean="0">
                <a:latin typeface="Georgia" panose="02040502050405020303" pitchFamily="18" charset="0"/>
              </a:rPr>
              <a:t>. </a:t>
            </a:r>
            <a:r>
              <a:rPr lang="ru-RU" b="1" dirty="0">
                <a:latin typeface="Georgia" panose="02040502050405020303" pitchFamily="18" charset="0"/>
              </a:rPr>
              <a:t>При переизбытке влаги сосуды сужаются, что повышает нагрузку на кровеносную систему</a:t>
            </a:r>
            <a:r>
              <a:rPr lang="ru-RU" b="1" dirty="0" smtClean="0">
                <a:latin typeface="Georgia" panose="02040502050405020303" pitchFamily="18" charset="0"/>
              </a:rPr>
              <a:t>.</a:t>
            </a:r>
          </a:p>
          <a:p>
            <a:pPr>
              <a:buFont typeface="+mj-lt"/>
              <a:buAutoNum type="arabicPeriod"/>
            </a:pPr>
            <a:endParaRPr lang="ru-RU" b="1" dirty="0">
              <a:latin typeface="Georgia" panose="02040502050405020303" pitchFamily="18" charset="0"/>
            </a:endParaRPr>
          </a:p>
          <a:p>
            <a:pPr>
              <a:buFont typeface="+mj-lt"/>
              <a:buAutoNum type="arabicPeriod"/>
            </a:pPr>
            <a:r>
              <a:rPr lang="ru-RU" b="1" u="sng" dirty="0" smtClean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ru-RU" b="1" u="sng" dirty="0" err="1" smtClean="0">
                <a:solidFill>
                  <a:srgbClr val="0070C0"/>
                </a:solidFill>
                <a:latin typeface="Georgia" panose="02040502050405020303" pitchFamily="18" charset="0"/>
              </a:rPr>
              <a:t>Гипернатриемия</a:t>
            </a:r>
            <a:r>
              <a:rPr lang="ru-RU" b="1" dirty="0" smtClean="0">
                <a:latin typeface="Georgia" panose="02040502050405020303" pitchFamily="18" charset="0"/>
              </a:rPr>
              <a:t> </a:t>
            </a:r>
            <a:r>
              <a:rPr lang="ru-RU" b="1" dirty="0">
                <a:latin typeface="Georgia" panose="02040502050405020303" pitchFamily="18" charset="0"/>
              </a:rPr>
              <a:t>— профицит натрия, симптомы которого — судороги, сонливость, сильная жажда и даже эпилептические припадки. Особенно этому состоянию способствует обезвоживание на фоне отравления и высокой температуры</a:t>
            </a:r>
            <a:r>
              <a:rPr lang="ru-RU" b="1" dirty="0" smtClean="0">
                <a:latin typeface="Georgia" panose="02040502050405020303" pitchFamily="18" charset="0"/>
              </a:rPr>
              <a:t>.</a:t>
            </a:r>
            <a:endParaRPr lang="ru-RU" b="1" dirty="0">
              <a:latin typeface="Georgia" panose="02040502050405020303" pitchFamily="18" charset="0"/>
            </a:endParaRPr>
          </a:p>
          <a:p>
            <a:r>
              <a:rPr lang="ru-RU" b="1" dirty="0">
                <a:latin typeface="Georgia" panose="02040502050405020303" pitchFamily="18" charset="0"/>
              </a:rPr>
              <a:t>Соль вызывает привыкание, чем пользуются производители соленых снеков и закусок. Исследования показали, что она стимулирует мозг так же, как никотин и наркотические </a:t>
            </a:r>
            <a:r>
              <a:rPr lang="ru-RU" b="1" dirty="0" smtClean="0">
                <a:latin typeface="Georgia" panose="02040502050405020303" pitchFamily="18" charset="0"/>
              </a:rPr>
              <a:t>вещества.</a:t>
            </a:r>
            <a:endParaRPr lang="ru-RU" b="1" dirty="0">
              <a:latin typeface="Georgia" panose="0204050205040502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88641"/>
            <a:ext cx="8856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0070C0"/>
                </a:solidFill>
                <a:latin typeface="Georgia" panose="02040502050405020303" pitchFamily="18" charset="0"/>
              </a:rPr>
              <a:t>Вред соли</a:t>
            </a:r>
          </a:p>
        </p:txBody>
      </p:sp>
    </p:spTree>
    <p:extLst>
      <p:ext uri="{BB962C8B-B14F-4D97-AF65-F5344CB8AC3E}">
        <p14:creationId xmlns:p14="http://schemas.microsoft.com/office/powerpoint/2010/main" val="3273891368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" t="30895" r="8742" b="45340"/>
          <a:stretch/>
        </p:blipFill>
        <p:spPr bwMode="auto">
          <a:xfrm>
            <a:off x="462986" y="2257063"/>
            <a:ext cx="8437945" cy="2468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260648"/>
            <a:ext cx="857077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000000"/>
                </a:solidFill>
                <a:latin typeface="Georgia" panose="02040502050405020303" pitchFamily="18" charset="0"/>
              </a:rPr>
              <a:t>Почти все продукты, которые мы кушаем, содержат соль. Много соли в сырах, колбасах, консервах, фаст-</a:t>
            </a:r>
            <a:r>
              <a:rPr lang="ru-RU" b="1" dirty="0" err="1">
                <a:solidFill>
                  <a:srgbClr val="000000"/>
                </a:solidFill>
                <a:latin typeface="Georgia" panose="02040502050405020303" pitchFamily="18" charset="0"/>
              </a:rPr>
              <a:t>фуде</a:t>
            </a:r>
            <a:r>
              <a:rPr lang="ru-RU" b="1" dirty="0">
                <a:solidFill>
                  <a:srgbClr val="000000"/>
                </a:solidFill>
                <a:latin typeface="Georgia" panose="02040502050405020303" pitchFamily="18" charset="0"/>
              </a:rPr>
              <a:t>, чипсах, сухариках, хлебе, сухих завтраках.</a:t>
            </a:r>
          </a:p>
          <a:p>
            <a:pPr lvl="0"/>
            <a:r>
              <a:rPr lang="ru-RU" b="1" dirty="0">
                <a:solidFill>
                  <a:srgbClr val="000000"/>
                </a:solidFill>
                <a:latin typeface="Georgia" panose="02040502050405020303" pitchFamily="18" charset="0"/>
              </a:rPr>
              <a:t>Сейчас люди едят соли в 2-3 раза больше, чем требуется. Поэтому пищу лучше не досаливать.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5013176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000000"/>
                </a:solidFill>
                <a:latin typeface="Georgia" panose="02040502050405020303" pitchFamily="18" charset="0"/>
              </a:rPr>
              <a:t>Недостаток соли тоже отрицательно сказывается на здоровье. Но в реальной жизни при достаточном питании столкнуться с недостатком соли невозможно.</a:t>
            </a:r>
          </a:p>
        </p:txBody>
      </p:sp>
    </p:spTree>
    <p:extLst>
      <p:ext uri="{BB962C8B-B14F-4D97-AF65-F5344CB8AC3E}">
        <p14:creationId xmlns:p14="http://schemas.microsoft.com/office/powerpoint/2010/main" val="2832602652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9289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0070C0"/>
                </a:solidFill>
                <a:latin typeface="Georgia" panose="02040502050405020303" pitchFamily="18" charset="0"/>
              </a:rPr>
              <a:t>Как контролировать потребление соли и чем ее заменить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646332"/>
            <a:ext cx="8928992" cy="607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Georgia" panose="02040502050405020303" pitchFamily="18" charset="0"/>
              </a:rPr>
              <a:t>Прежде </a:t>
            </a:r>
            <a:r>
              <a:rPr lang="ru-RU" b="1" dirty="0">
                <a:latin typeface="Georgia" panose="02040502050405020303" pitchFamily="18" charset="0"/>
              </a:rPr>
              <a:t>чем сокращать количество соли в рационе, необходимо понимать, сколько вы ее съедаете. Рекомендуемая норма соли по ВОЗ — примерно одна чайная ложка без горки.</a:t>
            </a:r>
          </a:p>
          <a:p>
            <a:r>
              <a:rPr lang="ru-RU" b="1" dirty="0">
                <a:latin typeface="Georgia" panose="02040502050405020303" pitchFamily="18" charset="0"/>
              </a:rPr>
              <a:t>Однако это количество может варьироваться в зависимости от сопутствующих заболеваний (например, снижаться при артериальной гипертонии и заболеваниях почек) и образа жизни. Если вы активно занимаетесь спортом, много потеете, а также в жаркое время года норма употребления соли может быть немного увеличена в связи с необходимостью компенсации электролитных потерь. Не стоит забывать и о добавленной соли в готовых продуктах. Если вы много солите еду в процессе приготовления, досаливаете после и используете продукты, которые заведомо содержат соль: есть высокая доля вероятности, что ее в вашем рационе в избытке.</a:t>
            </a:r>
          </a:p>
          <a:p>
            <a:r>
              <a:rPr lang="ru-RU" b="1" dirty="0">
                <a:latin typeface="Georgia" panose="02040502050405020303" pitchFamily="18" charset="0"/>
              </a:rPr>
              <a:t>Изменения нужно вводить постепенно. Например:</a:t>
            </a:r>
          </a:p>
          <a:p>
            <a:pPr>
              <a:buFont typeface="Arial"/>
              <a:buChar char="•"/>
            </a:pPr>
            <a:r>
              <a:rPr lang="ru-RU" sz="1700" b="1" i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 начать </a:t>
            </a:r>
            <a:r>
              <a:rPr lang="ru-RU" sz="1700" b="1" i="1" dirty="0">
                <a:solidFill>
                  <a:srgbClr val="0070C0"/>
                </a:solidFill>
                <a:latin typeface="Georgia" panose="02040502050405020303" pitchFamily="18" charset="0"/>
              </a:rPr>
              <a:t>готовить домашнюю еду без соли, а досаливать ее в тарелке;</a:t>
            </a:r>
          </a:p>
          <a:p>
            <a:pPr>
              <a:buFont typeface="Arial"/>
              <a:buChar char="•"/>
            </a:pPr>
            <a:r>
              <a:rPr lang="ru-RU" sz="1700" b="1" i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 наоборот</a:t>
            </a:r>
            <a:r>
              <a:rPr lang="ru-RU" sz="1700" b="1" i="1" dirty="0">
                <a:solidFill>
                  <a:srgbClr val="0070C0"/>
                </a:solidFill>
                <a:latin typeface="Georgia" panose="02040502050405020303" pitchFamily="18" charset="0"/>
              </a:rPr>
              <a:t>, взять за правило: если соль была добавлена в процессе приготовления, не досаливать еду в готовом виде;</a:t>
            </a:r>
          </a:p>
          <a:p>
            <a:pPr>
              <a:buFont typeface="Arial"/>
              <a:buChar char="•"/>
            </a:pPr>
            <a:r>
              <a:rPr lang="ru-RU" sz="1700" b="1" i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 минимизировать</a:t>
            </a:r>
            <a:r>
              <a:rPr lang="ru-RU" sz="1700" b="1" i="1" dirty="0">
                <a:solidFill>
                  <a:srgbClr val="0070C0"/>
                </a:solidFill>
                <a:latin typeface="Georgia" panose="02040502050405020303" pitchFamily="18" charset="0"/>
              </a:rPr>
              <a:t>, а лучше вовсе исключить из рациона переработанную мясную продукцию, чипсы, сухарики, соленые снеки и орешки;</a:t>
            </a:r>
          </a:p>
          <a:p>
            <a:pPr>
              <a:buFont typeface="Arial"/>
              <a:buChar char="•"/>
            </a:pPr>
            <a:r>
              <a:rPr lang="ru-RU" sz="1700" b="1" i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 не </a:t>
            </a:r>
            <a:r>
              <a:rPr lang="ru-RU" sz="1700" b="1" i="1" dirty="0">
                <a:solidFill>
                  <a:srgbClr val="0070C0"/>
                </a:solidFill>
                <a:latin typeface="Georgia" panose="02040502050405020303" pitchFamily="18" charset="0"/>
              </a:rPr>
              <a:t>солить консервированные продукты</a:t>
            </a:r>
            <a:r>
              <a:rPr lang="ru-RU" sz="1700" b="1" i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.</a:t>
            </a:r>
          </a:p>
          <a:p>
            <a:r>
              <a:rPr lang="ru-RU" b="1" dirty="0">
                <a:latin typeface="Georgia" panose="02040502050405020303" pitchFamily="18" charset="0"/>
              </a:rPr>
              <a:t>Использовать соль можно и нужно, но в умеренном </a:t>
            </a:r>
            <a:r>
              <a:rPr lang="ru-RU" b="1" dirty="0" smtClean="0">
                <a:latin typeface="Georgia" panose="02040502050405020303" pitchFamily="18" charset="0"/>
              </a:rPr>
              <a:t>количестве.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3501843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12968" cy="6321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900" b="1" dirty="0" smtClean="0">
                <a:latin typeface="Georgia" panose="02040502050405020303" pitchFamily="18" charset="0"/>
                <a:ea typeface="Calibri"/>
                <a:cs typeface="Times New Roman"/>
              </a:rPr>
              <a:t>Есть </a:t>
            </a:r>
            <a:r>
              <a:rPr lang="ru-RU" sz="1900" b="1" dirty="0">
                <a:latin typeface="Georgia" panose="02040502050405020303" pitchFamily="18" charset="0"/>
                <a:ea typeface="Calibri"/>
                <a:cs typeface="Times New Roman"/>
              </a:rPr>
              <a:t>старинная словацкая народная сказка «Соль </a:t>
            </a:r>
            <a:r>
              <a:rPr lang="ru-RU" sz="1900" b="1" dirty="0" smtClean="0">
                <a:latin typeface="Georgia" panose="02040502050405020303" pitchFamily="18" charset="0"/>
                <a:ea typeface="Calibri"/>
                <a:cs typeface="Times New Roman"/>
              </a:rPr>
              <a:t>дороже золота». </a:t>
            </a:r>
            <a:r>
              <a:rPr lang="ru-RU" sz="1900" b="1" dirty="0">
                <a:latin typeface="Georgia" panose="02040502050405020303" pitchFamily="18" charset="0"/>
                <a:ea typeface="Calibri"/>
                <a:cs typeface="Times New Roman"/>
              </a:rPr>
              <a:t>Было у короля три дочери. Состарившись, король решил сделать королевой ту из дочерей, которая его больше любит. Созвал король дочерей и спрашивает: </a:t>
            </a:r>
            <a:endParaRPr lang="ru-RU" sz="1900" b="1" dirty="0" smtClean="0">
              <a:latin typeface="Georgia" panose="02040502050405020303" pitchFamily="18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900" b="1" dirty="0" smtClean="0">
                <a:latin typeface="Georgia" panose="02040502050405020303" pitchFamily="18" charset="0"/>
                <a:ea typeface="Calibri"/>
                <a:cs typeface="Times New Roman"/>
              </a:rPr>
              <a:t>- </a:t>
            </a:r>
            <a:r>
              <a:rPr lang="ru-RU" sz="1900" b="1" dirty="0">
                <a:latin typeface="Georgia" panose="02040502050405020303" pitchFamily="18" charset="0"/>
                <a:ea typeface="Calibri"/>
                <a:cs typeface="Times New Roman"/>
              </a:rPr>
              <a:t>Как вы, доченьки, любите меня?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900" b="1" dirty="0">
                <a:latin typeface="Georgia" panose="02040502050405020303" pitchFamily="18" charset="0"/>
                <a:ea typeface="Calibri"/>
                <a:cs typeface="Times New Roman"/>
              </a:rPr>
              <a:t>- Как золото, - ответила старшая дочь.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900" b="1" dirty="0">
                <a:latin typeface="Georgia" panose="02040502050405020303" pitchFamily="18" charset="0"/>
                <a:ea typeface="Calibri"/>
                <a:cs typeface="Times New Roman"/>
              </a:rPr>
              <a:t>- Как венок свой зеленый, - сказала средняя.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900" b="1" dirty="0">
                <a:latin typeface="Georgia" panose="02040502050405020303" pitchFamily="18" charset="0"/>
                <a:ea typeface="Calibri"/>
                <a:cs typeface="Times New Roman"/>
              </a:rPr>
              <a:t>- Как соль, - сказала младшая, </a:t>
            </a:r>
            <a:r>
              <a:rPr lang="ru-RU" sz="1900" b="1" dirty="0" err="1">
                <a:latin typeface="Georgia" panose="02040502050405020303" pitchFamily="18" charset="0"/>
                <a:ea typeface="Calibri"/>
                <a:cs typeface="Times New Roman"/>
              </a:rPr>
              <a:t>Марушка</a:t>
            </a:r>
            <a:r>
              <a:rPr lang="ru-RU" sz="1900" b="1" dirty="0">
                <a:latin typeface="Georgia" panose="02040502050405020303" pitchFamily="18" charset="0"/>
                <a:ea typeface="Calibri"/>
                <a:cs typeface="Times New Roman"/>
              </a:rPr>
              <a:t>. Разгневался тут король на младшую дочь и прогнал ее прочь из королевского дворца. А добрая волшебница, узнав о печальной судьбе </a:t>
            </a:r>
            <a:r>
              <a:rPr lang="ru-RU" sz="1900" b="1" dirty="0" err="1">
                <a:latin typeface="Georgia" panose="02040502050405020303" pitchFamily="18" charset="0"/>
                <a:ea typeface="Calibri"/>
                <a:cs typeface="Times New Roman"/>
              </a:rPr>
              <a:t>Марушки</a:t>
            </a:r>
            <a:r>
              <a:rPr lang="ru-RU" sz="1900" b="1" dirty="0">
                <a:latin typeface="Georgia" panose="02040502050405020303" pitchFamily="18" charset="0"/>
                <a:ea typeface="Calibri"/>
                <a:cs typeface="Times New Roman"/>
              </a:rPr>
              <a:t>, решила проучить короля. И по ее волшебному велению в стране, где правил старик - король, в один прекрасный день исчезла вся соль. Все, что готовили самые искусные повара, было пресным и невкусным. И пришлось королю у иностранных купцов покупать соль по баснословным ценам. Тогда король понял, какое значение имеет этот на первый взгляд невзрачный белый </a:t>
            </a:r>
            <a:r>
              <a:rPr lang="ru-RU" sz="1900" b="1" dirty="0" smtClean="0">
                <a:latin typeface="Georgia" panose="02040502050405020303" pitchFamily="18" charset="0"/>
                <a:ea typeface="Calibri"/>
                <a:cs typeface="Times New Roman"/>
              </a:rPr>
              <a:t>порошок.</a:t>
            </a:r>
            <a:r>
              <a:rPr lang="ru-RU" dirty="0">
                <a:latin typeface="Times New Roman"/>
                <a:ea typeface="Calibri"/>
                <a:cs typeface="Times New Roman"/>
              </a:rPr>
              <a:t> </a:t>
            </a:r>
            <a:endParaRPr lang="ru-RU" sz="12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07625094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980728"/>
            <a:ext cx="84249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Georgia" panose="02040502050405020303" pitchFamily="18" charset="0"/>
              </a:rPr>
              <a:t>Соль всегда имела огромное значение в жизни человека.</a:t>
            </a:r>
          </a:p>
          <a:p>
            <a:r>
              <a:rPr lang="ru-RU" b="1" dirty="0" smtClean="0">
                <a:latin typeface="Georgia" panose="02040502050405020303" pitchFamily="18" charset="0"/>
              </a:rPr>
              <a:t>Без соли человек и животный мир не может существовать.</a:t>
            </a:r>
          </a:p>
          <a:p>
            <a:r>
              <a:rPr lang="ru-RU" b="1" dirty="0" smtClean="0">
                <a:latin typeface="Georgia" panose="02040502050405020303" pitchFamily="18" charset="0"/>
              </a:rPr>
              <a:t>У соли очень много применений в различных отраслях, не только в кулинарии.</a:t>
            </a:r>
          </a:p>
          <a:p>
            <a:r>
              <a:rPr lang="ru-RU" b="1" dirty="0" smtClean="0">
                <a:latin typeface="Georgia" panose="02040502050405020303" pitchFamily="18" charset="0"/>
              </a:rPr>
              <a:t>Нужно всегда помнить, что употреблять в пищу надо умеренное количество соли, чтобы не нанести вред своему здоровью.</a:t>
            </a:r>
          </a:p>
          <a:p>
            <a:endParaRPr lang="ru-RU" b="1" dirty="0">
              <a:latin typeface="Georgia" panose="0204050205040502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74862"/>
            <a:ext cx="8856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0070C0"/>
                </a:solidFill>
                <a:latin typeface="Georgia" panose="02040502050405020303" pitchFamily="18" charset="0"/>
              </a:rPr>
              <a:t>Выводы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429000"/>
            <a:ext cx="4896544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071546"/>
            <a:ext cx="8712968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Соль</a:t>
            </a:r>
            <a:r>
              <a:rPr lang="ru-RU" sz="2200" b="1" dirty="0" smtClean="0">
                <a:latin typeface="Georgia" panose="02040502050405020303" pitchFamily="18" charset="0"/>
              </a:rPr>
              <a:t> - белое кристаллическое вещество с  острым характерным вкусом, употребляемая как приправа к пище</a:t>
            </a:r>
            <a:r>
              <a:rPr lang="en-US" sz="2200" b="1" dirty="0">
                <a:latin typeface="Georgia" panose="02040502050405020303" pitchFamily="18" charset="0"/>
              </a:rPr>
              <a:t> </a:t>
            </a:r>
            <a:r>
              <a:rPr lang="ru-RU" sz="2200" b="1" dirty="0" smtClean="0">
                <a:latin typeface="Georgia" panose="02040502050405020303" pitchFamily="18" charset="0"/>
              </a:rPr>
              <a:t>(Толковый словарь русского языка).</a:t>
            </a:r>
          </a:p>
          <a:p>
            <a:r>
              <a:rPr lang="ru-RU" sz="2200" b="1" dirty="0" smtClean="0">
                <a:latin typeface="Georgia" panose="02040502050405020303" pitchFamily="18" charset="0"/>
              </a:rPr>
              <a:t>В минералогии её называют </a:t>
            </a:r>
            <a:r>
              <a:rPr lang="ru-RU" sz="2200" b="1" dirty="0" err="1" smtClean="0">
                <a:solidFill>
                  <a:srgbClr val="0070C0"/>
                </a:solidFill>
                <a:latin typeface="Georgia" panose="02040502050405020303" pitchFamily="18" charset="0"/>
              </a:rPr>
              <a:t>галитом</a:t>
            </a:r>
            <a:r>
              <a:rPr lang="ru-RU" sz="2200" b="1" dirty="0" smtClean="0">
                <a:latin typeface="Georgia" panose="02040502050405020303" pitchFamily="18" charset="0"/>
              </a:rPr>
              <a:t>, </a:t>
            </a:r>
          </a:p>
          <a:p>
            <a:r>
              <a:rPr lang="ru-RU" sz="2200" b="1" dirty="0" smtClean="0">
                <a:latin typeface="Georgia" panose="02040502050405020303" pitchFamily="18" charset="0"/>
              </a:rPr>
              <a:t>в технике и в быту - </a:t>
            </a:r>
            <a:r>
              <a:rPr lang="ru-RU" sz="2200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поваренной</a:t>
            </a:r>
            <a:r>
              <a:rPr lang="ru-RU" sz="2200" b="1" dirty="0" smtClean="0">
                <a:latin typeface="Georgia" panose="02040502050405020303" pitchFamily="18" charset="0"/>
              </a:rPr>
              <a:t> или </a:t>
            </a:r>
            <a:r>
              <a:rPr lang="ru-RU" sz="2200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пищевой солью</a:t>
            </a:r>
            <a:r>
              <a:rPr lang="ru-RU" sz="2200" b="1" dirty="0" smtClean="0">
                <a:latin typeface="Georgia" panose="02040502050405020303" pitchFamily="18" charset="0"/>
              </a:rPr>
              <a:t>, </a:t>
            </a:r>
          </a:p>
          <a:p>
            <a:r>
              <a:rPr lang="ru-RU" sz="2200" b="1" dirty="0" smtClean="0">
                <a:latin typeface="Georgia" panose="02040502050405020303" pitchFamily="18" charset="0"/>
              </a:rPr>
              <a:t>а в химии - </a:t>
            </a:r>
            <a:r>
              <a:rPr lang="ru-RU" sz="2200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хлоридом натрия.</a:t>
            </a:r>
          </a:p>
          <a:p>
            <a:r>
              <a:rPr lang="ru-RU" sz="2200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Поваренная соль </a:t>
            </a:r>
            <a:r>
              <a:rPr lang="ru-RU" sz="2200" b="1" dirty="0" smtClean="0">
                <a:latin typeface="Georgia" panose="02040502050405020303" pitchFamily="18" charset="0"/>
              </a:rPr>
              <a:t>- единственное минеральное вещество, которое человек употребляет в чистом виде.</a:t>
            </a:r>
          </a:p>
          <a:p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16631"/>
            <a:ext cx="87129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>
                <a:solidFill>
                  <a:srgbClr val="0070C0"/>
                </a:solidFill>
                <a:latin typeface="Georgia" panose="02040502050405020303" pitchFamily="18" charset="0"/>
              </a:rPr>
              <a:t>Что такое соль?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77072"/>
            <a:ext cx="3816424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193850"/>
            <a:ext cx="88569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Georgia" panose="02040502050405020303" pitchFamily="18" charset="0"/>
              </a:rPr>
              <a:t>Как известно, популярная приправа - соединение </a:t>
            </a:r>
            <a:r>
              <a:rPr lang="ru-RU" sz="2000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натрия и хлора, хлорид натрия.</a:t>
            </a:r>
          </a:p>
          <a:p>
            <a:r>
              <a:rPr lang="ru-RU" sz="2000" b="1" dirty="0" smtClean="0">
                <a:latin typeface="Georgia" panose="02040502050405020303" pitchFamily="18" charset="0"/>
              </a:rPr>
              <a:t>- </a:t>
            </a:r>
            <a:r>
              <a:rPr lang="ru-RU" sz="2000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натрий</a:t>
            </a:r>
            <a:r>
              <a:rPr lang="ru-RU" sz="2000" b="1" dirty="0" smtClean="0">
                <a:latin typeface="Georgia" panose="02040502050405020303" pitchFamily="18" charset="0"/>
              </a:rPr>
              <a:t> задействован для обеспечения кислотно-щелочного баланса и баланса жидкости. Он отвечает за правильную передачу нервных импульсов, участвует в обеспечении сокращений мышц. Нехватка микроэлемента проявляется слабостью, сонливостью;</a:t>
            </a:r>
          </a:p>
          <a:p>
            <a:r>
              <a:rPr lang="ru-RU" sz="2000" b="1" dirty="0" smtClean="0">
                <a:latin typeface="Georgia" panose="02040502050405020303" pitchFamily="18" charset="0"/>
              </a:rPr>
              <a:t>- </a:t>
            </a:r>
            <a:r>
              <a:rPr lang="ru-RU" sz="2000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хлор</a:t>
            </a:r>
            <a:r>
              <a:rPr lang="ru-RU" sz="2000" b="1" dirty="0" smtClean="0">
                <a:latin typeface="Georgia" panose="02040502050405020303" pitchFamily="18" charset="0"/>
              </a:rPr>
              <a:t> входит в состав желудочного сока, крови и желчи. Если хлора недостаточно, начинаются сбои в работе системы пищеварения.</a:t>
            </a:r>
          </a:p>
          <a:p>
            <a:r>
              <a:rPr lang="ru-RU" sz="2000" b="1" dirty="0" smtClean="0">
                <a:latin typeface="Georgia" panose="02040502050405020303" pitchFamily="18" charset="0"/>
              </a:rPr>
              <a:t>Достаточное поступление приправы необходимо для поддержания оптимального уровня электролита в клетках. В случае его дефицита ухудшается функционирование мышц.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Формула хлорида натрия: </a:t>
            </a:r>
            <a:r>
              <a:rPr lang="ru-RU" sz="2000" b="1" dirty="0" err="1" smtClean="0">
                <a:latin typeface="Georgia" panose="02040502050405020303" pitchFamily="18" charset="0"/>
              </a:rPr>
              <a:t>NaCl</a:t>
            </a:r>
            <a:endParaRPr lang="ru-RU" sz="2000" b="1" dirty="0" smtClean="0">
              <a:latin typeface="Georgia" panose="02040502050405020303" pitchFamily="18" charset="0"/>
            </a:endParaRPr>
          </a:p>
          <a:p>
            <a:endParaRPr lang="ru-RU" sz="2000" b="1" dirty="0">
              <a:latin typeface="Georgia" panose="0204050205040502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260648"/>
            <a:ext cx="88569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000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Влияние соли </a:t>
            </a:r>
            <a:r>
              <a:rPr lang="ru-RU" sz="3000" b="1" dirty="0">
                <a:solidFill>
                  <a:srgbClr val="0070C0"/>
                </a:solidFill>
                <a:latin typeface="Georgia" panose="02040502050405020303" pitchFamily="18" charset="0"/>
              </a:rPr>
              <a:t>на </a:t>
            </a:r>
            <a:r>
              <a:rPr lang="ru-RU" sz="3000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организм человека</a:t>
            </a:r>
            <a:endParaRPr lang="ru-RU" sz="3000" b="1" dirty="0">
              <a:solidFill>
                <a:srgbClr val="0070C0"/>
              </a:solidFill>
              <a:latin typeface="Georgia" panose="02040502050405020303" pitchFamily="18" charset="0"/>
            </a:endParaRPr>
          </a:p>
          <a:p>
            <a:pPr lvl="0"/>
            <a:endParaRPr lang="ru-RU" sz="3000" b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373216"/>
            <a:ext cx="1656184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64088" y="3501008"/>
            <a:ext cx="367240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Черная соль</a:t>
            </a:r>
            <a:r>
              <a:rPr lang="ru-RU" sz="1600" b="1" dirty="0" smtClean="0">
                <a:latin typeface="Georgia" panose="02040502050405020303" pitchFamily="18" charset="0"/>
              </a:rPr>
              <a:t> хотя эта соль и называется чёрной, она имеет красновато - бурый цвет благодаря тому, что в ней содержится некоторое количество минералов и железа. </a:t>
            </a:r>
            <a:r>
              <a:rPr lang="ru-RU" sz="1600" b="1" dirty="0">
                <a:latin typeface="Georgia" panose="02040502050405020303" pitchFamily="18" charset="0"/>
              </a:rPr>
              <a:t>Ч</a:t>
            </a:r>
            <a:r>
              <a:rPr lang="ru-RU" sz="1600" b="1" dirty="0" smtClean="0">
                <a:latin typeface="Georgia" panose="02040502050405020303" pitchFamily="18" charset="0"/>
              </a:rPr>
              <a:t>ёрная соль не может заменить морскую или столовую соль, так как имеет специфический резкий запах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0"/>
            <a:ext cx="8856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0070C0"/>
                </a:solidFill>
                <a:latin typeface="Georgia" panose="02040502050405020303" pitchFamily="18" charset="0"/>
              </a:rPr>
              <a:t>Виды соли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584776"/>
            <a:ext cx="39604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srgbClr val="0070C0"/>
                </a:solidFill>
                <a:latin typeface="Georgia" panose="02040502050405020303" pitchFamily="18" charset="0"/>
              </a:rPr>
              <a:t>Каменная соль </a:t>
            </a:r>
            <a:r>
              <a:rPr lang="ru-RU" sz="1600" b="1" dirty="0">
                <a:solidFill>
                  <a:prstClr val="black"/>
                </a:solidFill>
                <a:latin typeface="Georgia" panose="02040502050405020303" pitchFamily="18" charset="0"/>
              </a:rPr>
              <a:t>природный минерал, возникший в земной коре на стадии высыхания древних </a:t>
            </a:r>
            <a:r>
              <a:rPr lang="ru-RU" sz="16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морей</a:t>
            </a:r>
            <a:r>
              <a:rPr lang="ru-RU" sz="1600" b="1" dirty="0">
                <a:solidFill>
                  <a:prstClr val="black"/>
                </a:solidFill>
                <a:latin typeface="Georgia" panose="02040502050405020303" pitchFamily="18" charset="0"/>
              </a:rPr>
              <a:t>.</a:t>
            </a:r>
            <a:r>
              <a:rPr lang="ru-RU" sz="16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Georgia" panose="02040502050405020303" pitchFamily="18" charset="0"/>
              </a:rPr>
              <a:t>К</a:t>
            </a:r>
            <a:r>
              <a:rPr lang="ru-RU" sz="16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аменную </a:t>
            </a:r>
            <a:r>
              <a:rPr lang="ru-RU" sz="1600" b="1" dirty="0">
                <a:solidFill>
                  <a:prstClr val="black"/>
                </a:solidFill>
                <a:latin typeface="Georgia" panose="02040502050405020303" pitchFamily="18" charset="0"/>
              </a:rPr>
              <a:t>соль мы употребляем каждый день: крупной подсаливаем блюда во время готовки, применяем в домашних соленьях, а мелкую добавляем в тарелку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67944" y="584776"/>
            <a:ext cx="496855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srgbClr val="0070C0"/>
                </a:solidFill>
                <a:latin typeface="Georgia" panose="02040502050405020303" pitchFamily="18" charset="0"/>
              </a:rPr>
              <a:t>Поваренная соль </a:t>
            </a:r>
            <a:r>
              <a:rPr lang="ru-RU" sz="1600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-</a:t>
            </a:r>
            <a:r>
              <a:rPr lang="ru-RU" sz="16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это </a:t>
            </a:r>
            <a:r>
              <a:rPr lang="ru-RU" sz="1600" b="1" dirty="0">
                <a:solidFill>
                  <a:prstClr val="black"/>
                </a:solidFill>
                <a:latin typeface="Georgia" panose="02040502050405020303" pitchFamily="18" charset="0"/>
              </a:rPr>
              <a:t>хлористый натрий, а натрий является одним из основных веществ, необходимых для того, чтобы наш организм нормально </a:t>
            </a:r>
            <a:r>
              <a:rPr lang="ru-RU" sz="16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функционировал. </a:t>
            </a:r>
            <a:r>
              <a:rPr lang="ru-RU" sz="1600" b="1" dirty="0">
                <a:solidFill>
                  <a:prstClr val="black"/>
                </a:solidFill>
                <a:latin typeface="Georgia" panose="02040502050405020303" pitchFamily="18" charset="0"/>
              </a:rPr>
              <a:t>Н</a:t>
            </a:r>
            <a:r>
              <a:rPr lang="ru-RU" sz="16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атрий </a:t>
            </a:r>
            <a:r>
              <a:rPr lang="ru-RU" sz="1600" b="1" dirty="0">
                <a:solidFill>
                  <a:prstClr val="black"/>
                </a:solidFill>
                <a:latin typeface="Georgia" panose="02040502050405020303" pitchFamily="18" charset="0"/>
              </a:rPr>
              <a:t>поддерживает в тонусе сосуды, нервы, </a:t>
            </a:r>
            <a:r>
              <a:rPr lang="ru-RU" sz="16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мышцы, </a:t>
            </a:r>
            <a:r>
              <a:rPr lang="ru-RU" sz="1600" b="1" dirty="0">
                <a:solidFill>
                  <a:prstClr val="black"/>
                </a:solidFill>
                <a:latin typeface="Georgia" panose="02040502050405020303" pitchFamily="18" charset="0"/>
              </a:rPr>
              <a:t>хлор необходим в образовании соляной кислоты - основного компонента желудочного сока, заботится о выведении из организма мочевины, отвечает за состояние нервной системы и костной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4797152"/>
            <a:ext cx="47819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srgbClr val="0070C0"/>
                </a:solidFill>
                <a:latin typeface="Georgia" panose="02040502050405020303" pitchFamily="18" charset="0"/>
              </a:rPr>
              <a:t>Морская соль </a:t>
            </a:r>
            <a:r>
              <a:rPr lang="ru-RU" sz="1600" b="1" dirty="0">
                <a:solidFill>
                  <a:prstClr val="black"/>
                </a:solidFill>
                <a:latin typeface="Georgia" panose="02040502050405020303" pitchFamily="18" charset="0"/>
              </a:rPr>
              <a:t>кроме хлорида натрия </a:t>
            </a:r>
            <a:r>
              <a:rPr lang="ru-RU" sz="16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Georgia" panose="02040502050405020303" pitchFamily="18" charset="0"/>
              </a:rPr>
              <a:t>содержит до 5 % других минералов: соли магния, кальция, калия, марганца, фосфора, </a:t>
            </a:r>
            <a:r>
              <a:rPr lang="ru-RU" sz="16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йода, </a:t>
            </a:r>
            <a:r>
              <a:rPr lang="ru-RU" sz="1600" b="1" dirty="0">
                <a:solidFill>
                  <a:prstClr val="black"/>
                </a:solidFill>
                <a:latin typeface="Georgia" panose="02040502050405020303" pitchFamily="18" charset="0"/>
              </a:rPr>
              <a:t>считается, что морская соль более полезна для человека, она </a:t>
            </a:r>
            <a:r>
              <a:rPr lang="ru-RU" sz="1600" b="1" dirty="0" err="1">
                <a:solidFill>
                  <a:prstClr val="black"/>
                </a:solidFill>
                <a:latin typeface="Georgia" panose="02040502050405020303" pitchFamily="18" charset="0"/>
              </a:rPr>
              <a:t>оздоравливает</a:t>
            </a:r>
            <a:r>
              <a:rPr lang="ru-RU" sz="1600" b="1" dirty="0">
                <a:solidFill>
                  <a:prstClr val="black"/>
                </a:solidFill>
                <a:latin typeface="Georgia" panose="02040502050405020303" pitchFamily="18" charset="0"/>
              </a:rPr>
              <a:t>, благодаря большому количеству макро- и микроэлементов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33535"/>
            <a:ext cx="3096344" cy="1863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385543"/>
            <a:ext cx="1160481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664" y="5949280"/>
            <a:ext cx="1440160" cy="881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634"/>
            <a:ext cx="8928992" cy="6606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7473155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836712"/>
            <a:ext cx="892899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Georgia" panose="02040502050405020303" pitchFamily="18" charset="0"/>
              </a:rPr>
              <a:t>Ещё в древние времена человек употреблял соль. Правда не в том виде, в котором мы употребляем её сейчас. Люди добавляли в пищу золу некоторых растений, морскую воду и даже кровь животных. Такая «подсоленная» еда была вкуснее, лучше утоляла голод.</a:t>
            </a:r>
          </a:p>
          <a:p>
            <a:r>
              <a:rPr lang="ru-RU" b="1" dirty="0" smtClean="0">
                <a:latin typeface="Georgia" panose="02040502050405020303" pitchFamily="18" charset="0"/>
              </a:rPr>
              <a:t>Особой находкой тогда считался белый порошок, который собирали с камней на берегу моря или солёных озер. Вот так человек и познакомился с пищевой солью.</a:t>
            </a:r>
          </a:p>
          <a:p>
            <a:r>
              <a:rPr lang="ru-RU" b="1" dirty="0" smtClean="0">
                <a:latin typeface="Georgia" panose="02040502050405020303" pitchFamily="18" charset="0"/>
              </a:rPr>
              <a:t>Из-за </a:t>
            </a:r>
            <a:r>
              <a:rPr lang="ru-RU" b="1" dirty="0">
                <a:latin typeface="Georgia" panose="02040502050405020303" pitchFamily="18" charset="0"/>
              </a:rPr>
              <a:t>соли устраивали войны, образовывались и разрушались государства. В древности соль ценилась на вес золота. В некоторых странах соль выполняла даже роль денежной единицы. Римским воинам нередко жалованье выплачивали солью.</a:t>
            </a:r>
            <a:r>
              <a:rPr lang="ru-RU" b="1" dirty="0" smtClean="0">
                <a:latin typeface="Georgia" panose="02040502050405020303" pitchFamily="18" charset="0"/>
              </a:rPr>
              <a:t> За пару кирпичиков соли в Древнем Риме можно было купить раба. В некоторых странах из соли чеканились монеты. Её называли «белое золото».</a:t>
            </a:r>
            <a:endParaRPr lang="ru-RU" b="1" dirty="0">
              <a:latin typeface="Georgia" panose="0204050205040502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75310"/>
            <a:ext cx="79208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0070C0"/>
                </a:solidFill>
                <a:latin typeface="Georgia" panose="02040502050405020303" pitchFamily="18" charset="0"/>
              </a:rPr>
              <a:t>Из истории о соли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437112"/>
            <a:ext cx="4314912" cy="2358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692696"/>
            <a:ext cx="48245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b="1" dirty="0" smtClean="0">
                <a:latin typeface="Georgia" panose="02040502050405020303" pitchFamily="18" charset="0"/>
              </a:rPr>
              <a:t>• В Древнем Риме караваны с солью медленно брели по главной торговой дороге </a:t>
            </a:r>
            <a:r>
              <a:rPr lang="ru-RU" b="1" dirty="0" smtClean="0">
                <a:latin typeface="Georgia" panose="02040502050405020303" pitchFamily="18" charset="0"/>
              </a:rPr>
              <a:t>– </a:t>
            </a:r>
            <a:r>
              <a:rPr lang="ru-RU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лат. </a:t>
            </a:r>
            <a:r>
              <a:rPr lang="en-US" b="1" dirty="0" smtClean="0">
                <a:latin typeface="Georgia" panose="02040502050405020303" pitchFamily="18" charset="0"/>
              </a:rPr>
              <a:t>Via</a:t>
            </a:r>
            <a:r>
              <a:rPr lang="ru-RU" b="1" dirty="0" smtClean="0">
                <a:latin typeface="Georgia" panose="02040502050405020303" pitchFamily="18" charset="0"/>
              </a:rPr>
              <a:t> </a:t>
            </a:r>
            <a:r>
              <a:rPr lang="en-US" b="1" dirty="0" err="1" smtClean="0">
                <a:latin typeface="Georgia" panose="02040502050405020303" pitchFamily="18" charset="0"/>
              </a:rPr>
              <a:t>Salaria</a:t>
            </a:r>
            <a:r>
              <a:rPr lang="ru-RU" b="1" dirty="0" smtClean="0">
                <a:latin typeface="Georgia" panose="02040502050405020303" pitchFamily="18" charset="0"/>
              </a:rPr>
              <a:t>, </a:t>
            </a:r>
            <a:r>
              <a:rPr lang="ru-RU" b="1" dirty="0" smtClean="0">
                <a:latin typeface="Georgia" panose="02040502050405020303" pitchFamily="18" charset="0"/>
              </a:rPr>
              <a:t>что означало «Соляной путь».</a:t>
            </a:r>
          </a:p>
          <a:p>
            <a:r>
              <a:rPr lang="ru-RU" b="1" dirty="0" smtClean="0">
                <a:latin typeface="Georgia" panose="02040502050405020303" pitchFamily="18" charset="0"/>
              </a:rPr>
              <a:t>• Часть жалования римских воинов выдавалась солью, отсюда, в частности, произошло англ. </a:t>
            </a:r>
            <a:r>
              <a:rPr lang="ru-RU" b="1" dirty="0" err="1" smtClean="0">
                <a:latin typeface="Georgia" panose="02040502050405020303" pitchFamily="18" charset="0"/>
              </a:rPr>
              <a:t>Salary</a:t>
            </a:r>
            <a:r>
              <a:rPr lang="ru-RU" b="1" dirty="0" smtClean="0">
                <a:latin typeface="Georgia" panose="02040502050405020303" pitchFamily="18" charset="0"/>
              </a:rPr>
              <a:t> («заработная плата»).</a:t>
            </a:r>
            <a:endParaRPr lang="en-US" b="1" dirty="0" smtClean="0">
              <a:latin typeface="Georgia" panose="02040502050405020303" pitchFamily="18" charset="0"/>
            </a:endParaRP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ru-RU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88640"/>
            <a:ext cx="8856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0070C0"/>
                </a:solidFill>
                <a:latin typeface="Georgia" panose="02040502050405020303" pitchFamily="18" charset="0"/>
              </a:rPr>
              <a:t>«Соляной путь</a:t>
            </a:r>
            <a:r>
              <a:rPr lang="ru-RU" sz="3200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»</a:t>
            </a:r>
            <a:endParaRPr lang="ru-RU" sz="3200" b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44" y="908720"/>
            <a:ext cx="3672408" cy="216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45024"/>
            <a:ext cx="3744416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3428998"/>
            <a:ext cx="44284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prstClr val="black"/>
                </a:solidFill>
                <a:latin typeface="Georgia" panose="02040502050405020303" pitchFamily="18" charset="0"/>
              </a:rPr>
              <a:t>• Римляне также предпочитали солить зелень, в результате - латинское слово, обозначающее соль, вошло в состав нового слова </a:t>
            </a:r>
            <a:r>
              <a:rPr lang="ru-RU" b="1" dirty="0" err="1">
                <a:solidFill>
                  <a:prstClr val="black"/>
                </a:solidFill>
                <a:latin typeface="Georgia" panose="02040502050405020303" pitchFamily="18" charset="0"/>
              </a:rPr>
              <a:t>salad</a:t>
            </a:r>
            <a:r>
              <a:rPr lang="ru-RU" b="1" dirty="0">
                <a:solidFill>
                  <a:prstClr val="black"/>
                </a:solidFill>
                <a:latin typeface="Georgia" panose="02040502050405020303" pitchFamily="18" charset="0"/>
              </a:rPr>
              <a:t> (салат).</a:t>
            </a:r>
          </a:p>
          <a:p>
            <a:pPr lvl="0"/>
            <a:r>
              <a:rPr lang="ru-RU" b="1" dirty="0">
                <a:solidFill>
                  <a:prstClr val="black"/>
                </a:solidFill>
                <a:latin typeface="Georgia" panose="02040502050405020303" pitchFamily="18" charset="0"/>
              </a:rPr>
              <a:t>• На варварской латыни </a:t>
            </a:r>
            <a:r>
              <a:rPr lang="ru-RU" b="1" dirty="0" err="1">
                <a:solidFill>
                  <a:prstClr val="black"/>
                </a:solidFill>
                <a:latin typeface="Georgia" panose="02040502050405020303" pitchFamily="18" charset="0"/>
              </a:rPr>
              <a:t>salata</a:t>
            </a:r>
            <a:r>
              <a:rPr lang="ru-RU" b="1" dirty="0">
                <a:solidFill>
                  <a:prstClr val="black"/>
                </a:solidFill>
                <a:latin typeface="Georgia" panose="02040502050405020303" pitchFamily="18" charset="0"/>
              </a:rPr>
              <a:t> обозначало «солёный».</a:t>
            </a:r>
          </a:p>
          <a:p>
            <a:pPr lvl="0"/>
            <a:r>
              <a:rPr lang="ru-RU" b="1" dirty="0">
                <a:solidFill>
                  <a:prstClr val="black"/>
                </a:solidFill>
                <a:latin typeface="Georgia" panose="02040502050405020303" pitchFamily="18" charset="0"/>
              </a:rPr>
              <a:t>• В 1648 году цены на соль выросли в 2,5 раза , что привело к «соляному бунту» в Москве.</a:t>
            </a:r>
          </a:p>
        </p:txBody>
      </p:sp>
    </p:spTree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08720"/>
            <a:ext cx="38164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Georgia" panose="02040502050405020303" pitchFamily="18" charset="0"/>
              </a:rPr>
              <a:t>На Руси соль тоже была дорогим и трудно добываемым продуктом. И расходовали её очень экономно. Часто пищу готовили вообще без соли. На столе стояла солонка и хозяин добавлял каждому соль в тарелку. Кого любил и уважал, тому побольше соли, а нежеланный гость мог и вовсе остаться без неё.</a:t>
            </a:r>
          </a:p>
          <a:p>
            <a:r>
              <a:rPr lang="ru-RU" b="1" dirty="0" smtClean="0">
                <a:latin typeface="Georgia" panose="02040502050405020303" pitchFamily="18" charset="0"/>
              </a:rPr>
              <a:t>Отсюда возникла поговорка «Уйти, не солоно хлебавши». И традиция встречать дорогих гостей «хлебом и солью».</a:t>
            </a:r>
          </a:p>
          <a:p>
            <a:r>
              <a:rPr lang="ru-RU" b="1" dirty="0" smtClean="0">
                <a:latin typeface="Georgia" panose="02040502050405020303" pitchFamily="18" charset="0"/>
              </a:rPr>
              <a:t>Русский народ говорил: «Без золота прожить можно, а без соли нельзя».</a:t>
            </a:r>
            <a:endParaRPr lang="ru-RU" b="1" dirty="0">
              <a:latin typeface="Georgia" panose="0204050205040502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6632"/>
            <a:ext cx="8640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История соли</a:t>
            </a:r>
            <a:r>
              <a:rPr lang="en-US" sz="3200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на Руси</a:t>
            </a:r>
            <a:endParaRPr lang="ru-RU" sz="3200" b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339" y="1071546"/>
            <a:ext cx="4225118" cy="5214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460</TotalTime>
  <Words>2084</Words>
  <Application>Microsoft Office PowerPoint</Application>
  <PresentationFormat>Экран (4:3)</PresentationFormat>
  <Paragraphs>109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Аптека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Пользователь Windows</cp:lastModifiedBy>
  <cp:revision>59</cp:revision>
  <dcterms:created xsi:type="dcterms:W3CDTF">2024-03-22T13:24:40Z</dcterms:created>
  <dcterms:modified xsi:type="dcterms:W3CDTF">2024-04-03T15:41:07Z</dcterms:modified>
</cp:coreProperties>
</file>