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69" r:id="rId5"/>
    <p:sldId id="258" r:id="rId6"/>
    <p:sldId id="259" r:id="rId7"/>
    <p:sldId id="260" r:id="rId8"/>
    <p:sldId id="270" r:id="rId9"/>
    <p:sldId id="261" r:id="rId10"/>
    <p:sldId id="262" r:id="rId11"/>
    <p:sldId id="271" r:id="rId12"/>
    <p:sldId id="272" r:id="rId13"/>
    <p:sldId id="263" r:id="rId14"/>
    <p:sldId id="273" r:id="rId15"/>
    <p:sldId id="274" r:id="rId16"/>
    <p:sldId id="275" r:id="rId17"/>
    <p:sldId id="265" r:id="rId18"/>
    <p:sldId id="276" r:id="rId19"/>
    <p:sldId id="266" r:id="rId20"/>
    <p:sldId id="277" r:id="rId21"/>
    <p:sldId id="267" r:id="rId22"/>
    <p:sldId id="268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82E5-D982-43B4-8E78-573EF400F8D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FCA9-E74A-4462-8C36-30E9FE567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7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rate.com/rus/books/kriticheskoe-myshlenie-analiziruy-somnevaysya-formiruy-svoe-mneni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276872"/>
            <a:ext cx="6336704" cy="100811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Batang" panose="02030600000101010101" pitchFamily="18" charset="-127"/>
                <a:ea typeface="Batang" panose="02030600000101010101" pitchFamily="18" charset="-127"/>
              </a:rPr>
              <a:t>Навыки </a:t>
            </a:r>
            <a:r>
              <a:rPr lang="ru-RU" sz="4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будущего</a:t>
            </a:r>
            <a:endParaRPr lang="ru-RU" sz="4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573016"/>
            <a:ext cx="5616624" cy="9361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Ч</a:t>
            </a:r>
            <a:r>
              <a:rPr lang="ru-RU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то 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нужно знать и уметь в новом сложном мире</a:t>
            </a:r>
          </a:p>
        </p:txBody>
      </p:sp>
    </p:spTree>
    <p:extLst>
      <p:ext uri="{BB962C8B-B14F-4D97-AF65-F5344CB8AC3E}">
        <p14:creationId xmlns:p14="http://schemas.microsoft.com/office/powerpoint/2010/main" val="35903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536" y="836712"/>
            <a:ext cx="41794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Дэвид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Рок</a:t>
            </a:r>
          </a:p>
          <a:p>
            <a:pPr algn="ctr" fontAlgn="base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 fontAlgn="base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Мозг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: инструкция по применению. Как использовать свои возможности по максимуму и без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перегрузок </a:t>
            </a:r>
          </a:p>
          <a:p>
            <a:pPr algn="ctr" fontAlgn="base"/>
            <a:endParaRPr lang="ru-RU" sz="20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 fontAlgn="base"/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2021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492" y="519203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Автор </a:t>
            </a:r>
            <a:r>
              <a:rPr lang="ru-RU" dirty="0">
                <a:latin typeface="Calibri Light" panose="020F0302020204030204" pitchFamily="34" charset="0"/>
              </a:rPr>
              <a:t>— специалист в области </a:t>
            </a:r>
            <a:r>
              <a:rPr lang="ru-RU" dirty="0" err="1">
                <a:latin typeface="Calibri Light" panose="020F0302020204030204" pitchFamily="34" charset="0"/>
              </a:rPr>
              <a:t>нейронаук</a:t>
            </a:r>
            <a:r>
              <a:rPr lang="ru-RU" dirty="0">
                <a:latin typeface="Calibri Light" panose="020F0302020204030204" pitchFamily="34" charset="0"/>
              </a:rPr>
              <a:t> и лидерства — разбирается, почему люди нагружают себя непосильной работой, берутся за второстепенные задачи в ущерб более важным, болезненно реагируют на критику и многое другое. Книга поможет понять биологические ограничения мозга, работать более эффективно и не выгорать.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16282" r="35049" b="16201"/>
          <a:stretch/>
        </p:blipFill>
        <p:spPr>
          <a:xfrm>
            <a:off x="4440800" y="116632"/>
            <a:ext cx="3744416" cy="51125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-27384"/>
            <a:ext cx="9144001" cy="6885384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4393" y="1181070"/>
            <a:ext cx="43115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Дэниел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Гоулман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Эмоциональный 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интеллект в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работе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2020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25015"/>
            <a:ext cx="838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Психолог </a:t>
            </a:r>
            <a:r>
              <a:rPr lang="ru-RU" dirty="0">
                <a:latin typeface="Calibri Light" panose="020F0302020204030204" pitchFamily="34" charset="0"/>
              </a:rPr>
              <a:t>и научный журналист </a:t>
            </a:r>
            <a:r>
              <a:rPr lang="ru-RU" dirty="0" err="1">
                <a:latin typeface="Calibri Light" panose="020F0302020204030204" pitchFamily="34" charset="0"/>
              </a:rPr>
              <a:t>Дэниел</a:t>
            </a:r>
            <a:r>
              <a:rPr lang="ru-RU" dirty="0">
                <a:latin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</a:rPr>
              <a:t>Гоулман</a:t>
            </a:r>
            <a:r>
              <a:rPr lang="ru-RU" dirty="0">
                <a:latin typeface="Calibri Light" panose="020F0302020204030204" pitchFamily="34" charset="0"/>
              </a:rPr>
              <a:t> много лет исследует эмоциональный интеллект. Эта книга о том, как эмоциональный интеллект влияет на эффективность в работе и управлении людьми. Здесь вы найдёте советы и стратегии по развитию </a:t>
            </a:r>
            <a:r>
              <a:rPr lang="ru-RU" dirty="0" err="1">
                <a:latin typeface="Calibri Light" panose="020F0302020204030204" pitchFamily="34" charset="0"/>
              </a:rPr>
              <a:t>эмпатии</a:t>
            </a:r>
            <a:r>
              <a:rPr lang="ru-RU" dirty="0">
                <a:latin typeface="Calibri Light" panose="020F0302020204030204" pitchFamily="34" charset="0"/>
              </a:rPr>
              <a:t>, эффективному общению и решению конфликтов.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7447"/>
            <a:ext cx="3831593" cy="52075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7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68760"/>
            <a:ext cx="3635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Стивен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Кови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Семь 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навыков высокоэффективных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людей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2019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32" y="5336048"/>
            <a:ext cx="8604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Классика </a:t>
            </a:r>
            <a:r>
              <a:rPr lang="ru-RU" dirty="0">
                <a:latin typeface="Calibri Light" panose="020F0302020204030204" pitchFamily="34" charset="0"/>
              </a:rPr>
              <a:t>литературы по саморазвитию и эффективности. Автор — бизнес-эксперт, консультант и лектор — раскрывает системный подход к самосовершенствованию. Книга поможет понять себя, определить чёткие жизненные цели и достигать их. Это не волшебная таблетка — скорее, дорожная карта для тех, кто хочет реализовать свой потенциал.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3912224" cy="51557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96" y="2708920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Коммуникационные навыки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129700"/>
            <a:ext cx="0" cy="25922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1680" y="3552985"/>
            <a:ext cx="0" cy="30963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613212" y="19168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В мире, где связность и сотрудничество становятся все важнее, навыки общения становятся настоящим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конкурентным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преимуществом. Умение ясно и эффективно общаться, включая публичные выступления и командную работу, критически важно.</a:t>
            </a:r>
          </a:p>
        </p:txBody>
      </p:sp>
    </p:spTree>
    <p:extLst>
      <p:ext uri="{BB962C8B-B14F-4D97-AF65-F5344CB8AC3E}">
        <p14:creationId xmlns:p14="http://schemas.microsoft.com/office/powerpoint/2010/main" val="40118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589883"/>
            <a:ext cx="213712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Максим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Ильяхов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Ясно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понятно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2021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080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 «</a:t>
            </a:r>
            <a:r>
              <a:rPr lang="ru-RU" dirty="0">
                <a:latin typeface="Calibri Light" panose="020F0302020204030204" pitchFamily="34" charset="0"/>
              </a:rPr>
              <a:t>Ясно, понятно» пригодится не только копирайтерам и маркетологам, но и предпринимателям, бизнес-тренерам, </a:t>
            </a:r>
            <a:r>
              <a:rPr lang="ru-RU" dirty="0" err="1">
                <a:latin typeface="Calibri Light" panose="020F0302020204030204" pitchFamily="34" charset="0"/>
              </a:rPr>
              <a:t>блогерам</a:t>
            </a:r>
            <a:r>
              <a:rPr lang="ru-RU" dirty="0">
                <a:latin typeface="Calibri Light" panose="020F0302020204030204" pitchFamily="34" charset="0"/>
              </a:rPr>
              <a:t>. Всем, кто хочет не только информировать, но и убеждать словом: просто объяснять сложное, находить точные слова, чётко давать обратную связь и многое другое.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1"/>
            <a:ext cx="3712703" cy="52219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7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00351"/>
            <a:ext cx="39604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Ким Скотт 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Радикальная прямота. Как управлять людьми, не теряя человечности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2020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5" y="5013176"/>
            <a:ext cx="8676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Calibri Light" panose="020F0302020204030204" pitchFamily="34" charset="0"/>
              </a:rPr>
              <a:t>	Бывший </a:t>
            </a:r>
            <a:r>
              <a:rPr lang="ru-RU" dirty="0">
                <a:latin typeface="Calibri Light" panose="020F0302020204030204" pitchFamily="34" charset="0"/>
              </a:rPr>
              <a:t>топ-менеджер </a:t>
            </a:r>
            <a:r>
              <a:rPr lang="ru-RU" dirty="0" err="1">
                <a:latin typeface="Calibri Light" panose="020F0302020204030204" pitchFamily="34" charset="0"/>
              </a:rPr>
              <a:t>Google</a:t>
            </a:r>
            <a:r>
              <a:rPr lang="ru-RU" dirty="0">
                <a:latin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</a:rPr>
              <a:t>Apple</a:t>
            </a:r>
            <a:r>
              <a:rPr lang="ru-RU" dirty="0">
                <a:latin typeface="Calibri Light" panose="020F0302020204030204" pitchFamily="34" charset="0"/>
              </a:rPr>
              <a:t> и </a:t>
            </a:r>
            <a:r>
              <a:rPr lang="ru-RU" dirty="0" err="1">
                <a:latin typeface="Calibri Light" panose="020F0302020204030204" pitchFamily="34" charset="0"/>
              </a:rPr>
              <a:t>YouTube</a:t>
            </a:r>
            <a:r>
              <a:rPr lang="ru-RU" dirty="0">
                <a:latin typeface="Calibri Light" panose="020F0302020204030204" pitchFamily="34" charset="0"/>
              </a:rPr>
              <a:t> Ким Скотт рассказывает о своём подходе к управлению командой — радикальной прямоте. Именно такой подход позволяет вовремя обнаружить и решить проблему, не давая ей разрастись. В книге вы найдёте кейсы и приёмы, как вывести открытость, откровенность и честность в коллективе на новый уровень, выявить зоны роста и вдохновить сотрудников на результат</a:t>
            </a:r>
            <a:r>
              <a:rPr lang="ru-RU" dirty="0" smtClean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0925"/>
            <a:ext cx="3600402" cy="495299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3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949" y="1285769"/>
            <a:ext cx="406600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Сандра </a:t>
            </a:r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Сачер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Шалин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Гупта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Сила 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в доверии. Как создать и не потерять один из самых важных нематериальных активов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компании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2022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55172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Книга </a:t>
            </a:r>
            <a:r>
              <a:rPr lang="ru-RU" dirty="0">
                <a:latin typeface="Calibri Light" panose="020F0302020204030204" pitchFamily="34" charset="0"/>
              </a:rPr>
              <a:t>о том, как строить доверие в бизнесе. На основе 20-летних исследований и кейсов известных компаний – </a:t>
            </a:r>
            <a:r>
              <a:rPr lang="en-US" dirty="0" err="1">
                <a:latin typeface="Calibri Light" panose="020F0302020204030204" pitchFamily="34" charset="0"/>
              </a:rPr>
              <a:t>Uber</a:t>
            </a:r>
            <a:r>
              <a:rPr lang="en-US" dirty="0">
                <a:latin typeface="Calibri Light" panose="020F0302020204030204" pitchFamily="34" charset="0"/>
              </a:rPr>
              <a:t>, Honeywell, </a:t>
            </a:r>
            <a:r>
              <a:rPr lang="en-US" dirty="0" err="1">
                <a:latin typeface="Calibri Light" panose="020F0302020204030204" pitchFamily="34" charset="0"/>
              </a:rPr>
              <a:t>Jonson&amp;Jonson</a:t>
            </a:r>
            <a:r>
              <a:rPr lang="en-US" dirty="0">
                <a:latin typeface="Calibri Light" panose="020F0302020204030204" pitchFamily="34" charset="0"/>
              </a:rPr>
              <a:t>, Facebook </a:t>
            </a:r>
            <a:r>
              <a:rPr lang="ru-RU" dirty="0">
                <a:latin typeface="Calibri Light" panose="020F0302020204030204" pitchFamily="34" charset="0"/>
              </a:rPr>
              <a:t>и </a:t>
            </a:r>
            <a:r>
              <a:rPr lang="en-US" dirty="0" err="1">
                <a:latin typeface="Calibri Light" panose="020F0302020204030204" pitchFamily="34" charset="0"/>
              </a:rPr>
              <a:t>Pinterest</a:t>
            </a:r>
            <a:r>
              <a:rPr lang="en-US" dirty="0">
                <a:latin typeface="Calibri Light" panose="020F0302020204030204" pitchFamily="34" charset="0"/>
              </a:rPr>
              <a:t>, Ritz-Carlton, Tommy Hilfiger, BP, Boeing, Volkswagen, </a:t>
            </a:r>
            <a:r>
              <a:rPr lang="en-US" dirty="0" err="1">
                <a:latin typeface="Calibri Light" panose="020F0302020204030204" pitchFamily="34" charset="0"/>
              </a:rPr>
              <a:t>Grameen</a:t>
            </a:r>
            <a:r>
              <a:rPr lang="en-US" dirty="0">
                <a:latin typeface="Calibri Light" panose="020F0302020204030204" pitchFamily="34" charset="0"/>
              </a:rPr>
              <a:t> Bank, Michelin, BBC</a:t>
            </a:r>
            <a:r>
              <a:rPr lang="en-US" dirty="0" smtClean="0"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3771929" cy="5400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7904" y="2505670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Сложные </a:t>
            </a:r>
            <a:r>
              <a:rPr lang="ru-RU" dirty="0">
                <a:latin typeface="Calibri Light" panose="020F0302020204030204" pitchFamily="34" charset="0"/>
              </a:rPr>
              <a:t>проблемы требуют нестандартных решений. </a:t>
            </a:r>
            <a:r>
              <a:rPr lang="ru-RU" dirty="0" smtClean="0">
                <a:latin typeface="Calibri Light" panose="020F0302020204030204" pitchFamily="34" charset="0"/>
              </a:rPr>
              <a:t>Развитие </a:t>
            </a:r>
            <a:r>
              <a:rPr lang="ru-RU" dirty="0">
                <a:latin typeface="Calibri Light" panose="020F0302020204030204" pitchFamily="34" charset="0"/>
              </a:rPr>
              <a:t>критического мышления и способности мыслить творчески помогут вам развивать инновационные идеи и находить решения</a:t>
            </a:r>
            <a:r>
              <a:rPr lang="ru-RU" dirty="0" smtClean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0567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Критическое мышление и творческий подход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129700"/>
            <a:ext cx="0" cy="237597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1680" y="4149080"/>
            <a:ext cx="0" cy="25002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1965" y="0"/>
            <a:ext cx="9144001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576" y="1504021"/>
            <a:ext cx="40201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Том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Чатфилд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Критическое мышление: Анализируй, сомневайся, формируй свое мнение</a:t>
            </a:r>
          </a:p>
          <a:p>
            <a:pPr algn="ctr"/>
            <a:endParaRPr lang="ru-RU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2018</a:t>
            </a:r>
          </a:p>
          <a:p>
            <a:pPr algn="ctr"/>
            <a:endParaRPr lang="ru-RU" b="1" dirty="0" smtClean="0">
              <a:latin typeface="Batang" panose="02030600000101010101" pitchFamily="18" charset="-127"/>
              <a:ea typeface="Batang" panose="02030600000101010101" pitchFamily="18" charset="-127"/>
              <a:hlinkClick r:id="rId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368963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Том </a:t>
            </a:r>
            <a:r>
              <a:rPr lang="ru-RU" dirty="0" err="1">
                <a:latin typeface="Calibri Light" panose="020F0302020204030204" pitchFamily="34" charset="0"/>
              </a:rPr>
              <a:t>Чатфилд</a:t>
            </a:r>
            <a:r>
              <a:rPr lang="ru-RU" dirty="0">
                <a:latin typeface="Calibri Light" panose="020F0302020204030204" pitchFamily="34" charset="0"/>
              </a:rPr>
              <a:t> призывает анализировать все и везде: на работе, в учебе и повседневной жизни, и дает практические рекомендации, как это сделать. Автор перечисляет признаки, по которым можно распознать неправду и отличить настоящие аргументы от ложных. </a:t>
            </a:r>
            <a:r>
              <a:rPr lang="ru-RU" dirty="0" smtClean="0">
                <a:latin typeface="Calibri Light" panose="020F0302020204030204" pitchFamily="34" charset="0"/>
              </a:rPr>
              <a:t>Книга </a:t>
            </a:r>
            <a:r>
              <a:rPr lang="ru-RU" dirty="0">
                <a:latin typeface="Calibri Light" panose="020F0302020204030204" pitchFamily="34" charset="0"/>
              </a:rPr>
              <a:t>написана с отменным чувством юмора, в ней много ярких примеров и описаний разнообразных феноменов, парадоксов и ловушек.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820"/>
            <a:ext cx="3896466" cy="529306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2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340768"/>
            <a:ext cx="3716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Даниэль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Канеман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Думай 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медленно… решай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быстро</a:t>
            </a:r>
          </a:p>
          <a:p>
            <a:pPr algn="ctr"/>
            <a:endParaRPr lang="ru-RU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2013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13105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Наши </a:t>
            </a:r>
            <a:r>
              <a:rPr lang="ru-RU" dirty="0">
                <a:latin typeface="Calibri Light" panose="020F0302020204030204" pitchFamily="34" charset="0"/>
              </a:rPr>
              <a:t>действия и поступки определены нашими мыслями. </a:t>
            </a:r>
            <a:r>
              <a:rPr lang="ru-RU" dirty="0" smtClean="0">
                <a:latin typeface="Calibri Light" panose="020F0302020204030204" pitchFamily="34" charset="0"/>
              </a:rPr>
              <a:t>Нобелевский </a:t>
            </a:r>
            <a:r>
              <a:rPr lang="ru-RU" dirty="0">
                <a:latin typeface="Calibri Light" panose="020F0302020204030204" pitchFamily="34" charset="0"/>
              </a:rPr>
              <a:t>лауреат Даниэль </a:t>
            </a:r>
            <a:r>
              <a:rPr lang="ru-RU" dirty="0" err="1">
                <a:latin typeface="Calibri Light" panose="020F0302020204030204" pitchFamily="34" charset="0"/>
              </a:rPr>
              <a:t>Канеман</a:t>
            </a:r>
            <a:r>
              <a:rPr lang="ru-RU" dirty="0">
                <a:latin typeface="Calibri Light" panose="020F0302020204030204" pitchFamily="34" charset="0"/>
              </a:rPr>
              <a:t> объясняет, почему мы подчас совершаем нерациональные поступки и как мы принимаем неверные </a:t>
            </a:r>
            <a:r>
              <a:rPr lang="ru-RU" dirty="0" smtClean="0">
                <a:latin typeface="Calibri Light" panose="020F0302020204030204" pitchFamily="34" charset="0"/>
              </a:rPr>
              <a:t>решения. Обычно </a:t>
            </a:r>
            <a:r>
              <a:rPr lang="ru-RU" dirty="0">
                <a:latin typeface="Calibri Light" panose="020F0302020204030204" pitchFamily="34" charset="0"/>
              </a:rPr>
              <a:t>нам кажется, что мы уверенно контролируем эти процессы, но не будем забывать, что позади нашего сознания в фоновом режиме постоянно работает быстрое мышление – автоматическое, мгновенное и неосознаваемое...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1835"/>
            <a:ext cx="3842382" cy="50703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7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960398"/>
            <a:ext cx="75608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Навыки </a:t>
            </a:r>
            <a:r>
              <a:rPr lang="ru-RU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развития </a:t>
            </a:r>
            <a:r>
              <a:rPr 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личности</a:t>
            </a:r>
          </a:p>
          <a:p>
            <a:pPr algn="ctr"/>
            <a:endParaRPr lang="ru-RU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000" dirty="0"/>
          </a:p>
          <a:p>
            <a:pPr algn="just"/>
            <a:r>
              <a:rPr lang="ru-RU" sz="2000" dirty="0">
                <a:latin typeface="Calibri Light" panose="020F0302020204030204" pitchFamily="34" charset="0"/>
              </a:rPr>
              <a:t>В современной управленческой теории навыки разделяют на «жесткие» (</a:t>
            </a:r>
            <a:r>
              <a:rPr lang="ru-RU" sz="2000" dirty="0" err="1">
                <a:latin typeface="Calibri Light" panose="020F0302020204030204" pitchFamily="34" charset="0"/>
              </a:rPr>
              <a:t>hard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>
                <a:latin typeface="Calibri Light" panose="020F0302020204030204" pitchFamily="34" charset="0"/>
              </a:rPr>
              <a:t>skills</a:t>
            </a:r>
            <a:r>
              <a:rPr lang="ru-RU" sz="2000" dirty="0">
                <a:latin typeface="Calibri Light" panose="020F0302020204030204" pitchFamily="34" charset="0"/>
              </a:rPr>
              <a:t>) и «гибкие» (</a:t>
            </a:r>
            <a:r>
              <a:rPr lang="ru-RU" sz="2000" dirty="0" err="1">
                <a:latin typeface="Calibri Light" panose="020F0302020204030204" pitchFamily="34" charset="0"/>
              </a:rPr>
              <a:t>soft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>
                <a:latin typeface="Calibri Light" panose="020F0302020204030204" pitchFamily="34" charset="0"/>
              </a:rPr>
              <a:t>skills</a:t>
            </a:r>
            <a:r>
              <a:rPr lang="ru-RU" sz="2000" dirty="0">
                <a:latin typeface="Calibri Light" panose="020F0302020204030204" pitchFamily="34" charset="0"/>
              </a:rPr>
              <a:t>). </a:t>
            </a:r>
            <a:r>
              <a:rPr lang="ru-RU" sz="2000" dirty="0" err="1">
                <a:latin typeface="Calibri Light" panose="020F0302020204030204" pitchFamily="34" charset="0"/>
              </a:rPr>
              <a:t>Hard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>
                <a:latin typeface="Calibri Light" panose="020F0302020204030204" pitchFamily="34" charset="0"/>
              </a:rPr>
              <a:t>skills</a:t>
            </a:r>
            <a:r>
              <a:rPr lang="ru-RU" sz="2000" dirty="0">
                <a:latin typeface="Calibri Light" panose="020F0302020204030204" pitchFamily="34" charset="0"/>
              </a:rPr>
              <a:t> помогают выполнять конкретные задачи с проверяемым измеримым результатом: вождение машины, программирование на </a:t>
            </a:r>
            <a:r>
              <a:rPr lang="ru-RU" sz="2000" dirty="0" err="1">
                <a:latin typeface="Calibri Light" panose="020F0302020204030204" pitchFamily="34" charset="0"/>
              </a:rPr>
              <a:t>Java</a:t>
            </a:r>
            <a:r>
              <a:rPr lang="ru-RU" sz="2000" dirty="0">
                <a:latin typeface="Calibri Light" panose="020F0302020204030204" pitchFamily="34" charset="0"/>
              </a:rPr>
              <a:t> или знание испанского языка. </a:t>
            </a:r>
            <a:r>
              <a:rPr lang="ru-RU" sz="2000" dirty="0" err="1">
                <a:latin typeface="Calibri Light" panose="020F0302020204030204" pitchFamily="34" charset="0"/>
              </a:rPr>
              <a:t>Soft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>
                <a:latin typeface="Calibri Light" panose="020F0302020204030204" pitchFamily="34" charset="0"/>
              </a:rPr>
              <a:t>skills</a:t>
            </a:r>
            <a:r>
              <a:rPr lang="ru-RU" sz="2000" dirty="0">
                <a:latin typeface="Calibri Light" panose="020F0302020204030204" pitchFamily="34" charset="0"/>
              </a:rPr>
              <a:t> помогают решать жизненные и профессиональные задачи с результатом, который трудно отследить и проверить. Например, общение с коллегами, управление временем или проектами.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44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268760"/>
            <a:ext cx="3960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Майкл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Микалко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Взлом креатива.</a:t>
            </a:r>
            <a:endParaRPr lang="ru-RU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Как увидеть то, что не видят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другие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73325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Calibri Light" panose="020F0302020204030204" pitchFamily="34" charset="0"/>
              </a:rPr>
              <a:t>	В</a:t>
            </a:r>
            <a:r>
              <a:rPr lang="ru-RU" dirty="0">
                <a:latin typeface="Calibri Light" panose="020F0302020204030204" pitchFamily="34" charset="0"/>
              </a:rPr>
              <a:t> этой книге ведущий эксперт по креативности Майкл </a:t>
            </a:r>
            <a:r>
              <a:rPr lang="ru-RU" dirty="0" err="1">
                <a:latin typeface="Calibri Light" panose="020F0302020204030204" pitchFamily="34" charset="0"/>
              </a:rPr>
              <a:t>Микалко</a:t>
            </a:r>
            <a:r>
              <a:rPr lang="ru-RU" dirty="0">
                <a:latin typeface="Calibri Light" panose="020F0302020204030204" pitchFamily="34" charset="0"/>
              </a:rPr>
              <a:t> показывает, как мыслят творческие люди – и как вы можете использовать их секреты, чтобы создавать новые идеи и находить нестандартные решения</a:t>
            </a:r>
            <a:r>
              <a:rPr lang="ru-RU" dirty="0" smtClean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8375" y="750174"/>
            <a:ext cx="5256585" cy="39895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4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95936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Время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становится все более ценным ресурсом. Навыки управления временем, планирования и самоорганизации помогут вам эффективно выполнять задачи и достигать целей.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14949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Навыки управления временем и самоорганизации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129700"/>
            <a:ext cx="0" cy="237597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1680" y="3861048"/>
            <a:ext cx="0" cy="278828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991" y="1484784"/>
            <a:ext cx="39239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Таня </a:t>
            </a:r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ван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 Эссен, Хенри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Шувенбург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Прокрастинация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Первая помощь</a:t>
            </a:r>
          </a:p>
          <a:p>
            <a:pPr algn="ctr"/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2019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0120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	Склонность </a:t>
            </a:r>
            <a:r>
              <a:rPr lang="ru-RU" dirty="0">
                <a:latin typeface="Calibri Light" panose="020F0302020204030204" pitchFamily="34" charset="0"/>
              </a:rPr>
              <a:t>откладывать дела на потом — это не всегда </a:t>
            </a:r>
            <a:r>
              <a:rPr lang="ru-RU" dirty="0" err="1">
                <a:latin typeface="Calibri Light" panose="020F0302020204030204" pitchFamily="34" charset="0"/>
              </a:rPr>
              <a:t>прокрастинация</a:t>
            </a:r>
            <a:r>
              <a:rPr lang="ru-RU" dirty="0">
                <a:latin typeface="Calibri Light" panose="020F0302020204030204" pitchFamily="34" charset="0"/>
              </a:rPr>
              <a:t>. Иногда вы выбираете посмотреть сериал, когда хорошо бы заняться важной работой, и это нормально. Но если вы хронически делаете все в последний момент и испытываете из-за этого дискомфорт, то имеет смысл разобраться в проблеме: начните с руководства голландских психологов Тани </a:t>
            </a:r>
            <a:r>
              <a:rPr lang="ru-RU" dirty="0" err="1">
                <a:latin typeface="Calibri Light" panose="020F0302020204030204" pitchFamily="34" charset="0"/>
              </a:rPr>
              <a:t>ван</a:t>
            </a:r>
            <a:r>
              <a:rPr lang="ru-RU" dirty="0">
                <a:latin typeface="Calibri Light" panose="020F0302020204030204" pitchFamily="34" charset="0"/>
              </a:rPr>
              <a:t> Эссен и Хенри </a:t>
            </a:r>
            <a:r>
              <a:rPr lang="ru-RU" dirty="0" err="1">
                <a:latin typeface="Calibri Light" panose="020F0302020204030204" pitchFamily="34" charset="0"/>
              </a:rPr>
              <a:t>Шувенбурга</a:t>
            </a:r>
            <a:r>
              <a:rPr lang="ru-RU" dirty="0" smtClean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r="20372"/>
          <a:stretch/>
        </p:blipFill>
        <p:spPr>
          <a:xfrm>
            <a:off x="4355976" y="163759"/>
            <a:ext cx="3837152" cy="511349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448" y="1268759"/>
            <a:ext cx="38884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Франческо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Чирилло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Метод 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Помидора. Управление временем, вдохновением и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концентрацией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33604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</a:rPr>
              <a:t>	</a:t>
            </a:r>
            <a:r>
              <a:rPr lang="ru-RU" dirty="0" err="1" smtClean="0">
                <a:latin typeface="Calibri Light" panose="020F0302020204030204" pitchFamily="34" charset="0"/>
              </a:rPr>
              <a:t>Франческо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</a:rPr>
              <a:t>Чирилло</a:t>
            </a:r>
            <a:r>
              <a:rPr lang="ru-RU" dirty="0">
                <a:latin typeface="Calibri Light" panose="020F0302020204030204" pitchFamily="34" charset="0"/>
              </a:rPr>
              <a:t> — тот самый человек, который придумал известную на весь мир методику продуктивности «по Помидору». В своей книге он подробно рассказывает, как концентрироваться на сложных задачах, бороться с </a:t>
            </a:r>
            <a:r>
              <a:rPr lang="ru-RU" dirty="0" err="1">
                <a:latin typeface="Calibri Light" panose="020F0302020204030204" pitchFamily="34" charset="0"/>
              </a:rPr>
              <a:t>прокрастинацией</a:t>
            </a:r>
            <a:r>
              <a:rPr lang="ru-RU" dirty="0">
                <a:latin typeface="Calibri Light" panose="020F0302020204030204" pitchFamily="34" charset="0"/>
              </a:rPr>
              <a:t>, систематизировать свою деятельность и укладываться в поставленные сроки без стрессов и переутомлений</a:t>
            </a:r>
            <a:r>
              <a:rPr lang="ru-RU" dirty="0" smtClean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9880" r="31500" b="11437"/>
          <a:stretch/>
        </p:blipFill>
        <p:spPr>
          <a:xfrm>
            <a:off x="4355976" y="112927"/>
            <a:ext cx="3802608" cy="519737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316375"/>
            <a:ext cx="41044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Ольга Баранова, Елена </a:t>
            </a:r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Погодичева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Я 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ничего не успеваю! Как провести аудит своей жизни и расставить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приоритеты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2019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2640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  <a:ea typeface="Batang" panose="02030600000101010101" pitchFamily="18" charset="-127"/>
              </a:rPr>
              <a:t>	 </a:t>
            </a:r>
            <a:r>
              <a:rPr lang="ru-RU" dirty="0">
                <a:latin typeface="Calibri Light" panose="020F0302020204030204" pitchFamily="34" charset="0"/>
                <a:ea typeface="Batang" panose="02030600000101010101" pitchFamily="18" charset="-127"/>
              </a:rPr>
              <a:t>Авторы объясняют все </a:t>
            </a:r>
            <a:r>
              <a:rPr lang="ru-RU" dirty="0" smtClean="0">
                <a:latin typeface="Calibri Light" panose="020F0302020204030204" pitchFamily="34" charset="0"/>
                <a:ea typeface="Batang" panose="02030600000101010101" pitchFamily="18" charset="-127"/>
              </a:rPr>
              <a:t>жизненные процессы </a:t>
            </a:r>
            <a:r>
              <a:rPr lang="ru-RU" dirty="0">
                <a:latin typeface="Calibri Light" panose="020F0302020204030204" pitchFamily="34" charset="0"/>
                <a:ea typeface="Batang" panose="02030600000101010101" pitchFamily="18" charset="-127"/>
              </a:rPr>
              <a:t>с помощью науки и приводят примеры реальных участников их тренингов по управлению временем. </a:t>
            </a:r>
            <a:r>
              <a:rPr lang="ru-RU" dirty="0" smtClean="0">
                <a:latin typeface="Calibri Light" panose="020F0302020204030204" pitchFamily="34" charset="0"/>
                <a:ea typeface="Batang" panose="02030600000101010101" pitchFamily="18" charset="-127"/>
              </a:rPr>
              <a:t>Книга </a:t>
            </a:r>
            <a:r>
              <a:rPr lang="ru-RU" dirty="0">
                <a:latin typeface="Calibri Light" panose="020F0302020204030204" pitchFamily="34" charset="0"/>
                <a:ea typeface="Batang" panose="02030600000101010101" pitchFamily="18" charset="-127"/>
              </a:rPr>
              <a:t>похожа на сессию с личным коучем: нет длинных текстов и лишней «воды» — кратко, понятно, легко. Авторы говорят, что надо делать, чтобы добиться результата, и сразу объясняют, как именно к этому прийти</a:t>
            </a:r>
            <a:r>
              <a:rPr lang="ru-RU" dirty="0" smtClean="0">
                <a:latin typeface="Calibri Light" panose="020F0302020204030204" pitchFamily="34" charset="0"/>
                <a:ea typeface="Batang" panose="02030600000101010101" pitchFamily="18" charset="-127"/>
              </a:rPr>
              <a:t>.</a:t>
            </a:r>
            <a:endParaRPr lang="ru-RU" dirty="0">
              <a:latin typeface="Calibri Light" panose="020F030202020403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4142" r="1716" b="4631"/>
          <a:stretch/>
        </p:blipFill>
        <p:spPr>
          <a:xfrm>
            <a:off x="4355976" y="79519"/>
            <a:ext cx="3814445" cy="526057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6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063738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Calibri Light" panose="020F0302020204030204" pitchFamily="34" charset="0"/>
            </a:endParaRPr>
          </a:p>
          <a:p>
            <a:pPr algn="just"/>
            <a:r>
              <a:rPr lang="ru-RU" sz="1600" b="1" dirty="0" smtClean="0">
                <a:latin typeface="Calibri Light" panose="020F0302020204030204" pitchFamily="34" charset="0"/>
              </a:rPr>
              <a:t>Узкоспециализированные</a:t>
            </a:r>
            <a:r>
              <a:rPr lang="ru-RU" sz="1600" dirty="0" smtClean="0">
                <a:latin typeface="Calibri Light" panose="020F0302020204030204" pitchFamily="34" charset="0"/>
              </a:rPr>
              <a:t> </a:t>
            </a:r>
            <a:r>
              <a:rPr lang="ru-RU" sz="1600" dirty="0">
                <a:latin typeface="Calibri Light" panose="020F0302020204030204" pitchFamily="34" charset="0"/>
              </a:rPr>
              <a:t>— навыки, которые развиваются и применяются в конкретном контексте. Например, программирование на языке </a:t>
            </a:r>
            <a:r>
              <a:rPr lang="ru-RU" sz="1600" dirty="0" err="1">
                <a:latin typeface="Calibri Light" panose="020F0302020204030204" pitchFamily="34" charset="0"/>
              </a:rPr>
              <a:t>Python</a:t>
            </a:r>
            <a:r>
              <a:rPr lang="ru-RU" sz="1600" dirty="0">
                <a:latin typeface="Calibri Light" panose="020F0302020204030204" pitchFamily="34" charset="0"/>
              </a:rPr>
              <a:t> или вождение автомобиля. </a:t>
            </a:r>
            <a:r>
              <a:rPr lang="ru-RU" sz="1600" dirty="0" err="1">
                <a:latin typeface="Calibri Light" panose="020F0302020204030204" pitchFamily="34" charset="0"/>
              </a:rPr>
              <a:t>Hard</a:t>
            </a:r>
            <a:r>
              <a:rPr lang="ru-RU" sz="1600" dirty="0">
                <a:latin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</a:rPr>
              <a:t>skills</a:t>
            </a:r>
            <a:r>
              <a:rPr lang="ru-RU" sz="1600" dirty="0">
                <a:latin typeface="Calibri Light" panose="020F0302020204030204" pitchFamily="34" charset="0"/>
              </a:rPr>
              <a:t> входят в эту категорию, но не ограничиваются</a:t>
            </a:r>
            <a:r>
              <a:rPr lang="ru-RU" sz="1600" dirty="0" smtClean="0">
                <a:latin typeface="Calibri Light" panose="020F0302020204030204" pitchFamily="34" charset="0"/>
              </a:rPr>
              <a:t>.</a:t>
            </a:r>
          </a:p>
          <a:p>
            <a:pPr algn="just"/>
            <a:endParaRPr lang="ru-RU" sz="1600" dirty="0">
              <a:latin typeface="Calibri Light" panose="020F0302020204030204" pitchFamily="34" charset="0"/>
            </a:endParaRPr>
          </a:p>
          <a:p>
            <a:pPr algn="just"/>
            <a:r>
              <a:rPr lang="ru-RU" sz="1600" b="1" dirty="0" err="1">
                <a:latin typeface="Calibri Light" panose="020F0302020204030204" pitchFamily="34" charset="0"/>
              </a:rPr>
              <a:t>Кроссконтекстуальные</a:t>
            </a:r>
            <a:r>
              <a:rPr lang="ru-RU" sz="1600" dirty="0">
                <a:latin typeface="Calibri Light" panose="020F0302020204030204" pitchFamily="34" charset="0"/>
              </a:rPr>
              <a:t> — навыки, которые люди применяют в более широких сферах общественной или личной деятельности: чтение, тайм-менеджмент, навыки работы в команде</a:t>
            </a:r>
            <a:r>
              <a:rPr lang="ru-RU" sz="1600" dirty="0" smtClean="0">
                <a:latin typeface="Calibri Light" panose="020F0302020204030204" pitchFamily="34" charset="0"/>
              </a:rPr>
              <a:t>.</a:t>
            </a:r>
          </a:p>
          <a:p>
            <a:pPr algn="just"/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147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Четыре уровня навыков</a:t>
            </a:r>
            <a:endParaRPr lang="ru-RU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6378" y="1196752"/>
            <a:ext cx="40141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Calibri Light" panose="020F0302020204030204" pitchFamily="34" charset="0"/>
              </a:rPr>
              <a:t>Метанавыки</a:t>
            </a:r>
            <a:r>
              <a:rPr lang="ru-RU" sz="1600" dirty="0">
                <a:latin typeface="Calibri Light" panose="020F0302020204030204" pitchFamily="34" charset="0"/>
              </a:rPr>
              <a:t> — режимы управления объектами в нашем разуме или физическом </a:t>
            </a:r>
            <a:r>
              <a:rPr lang="ru-RU" sz="1600" dirty="0" smtClean="0">
                <a:latin typeface="Calibri Light" panose="020F0302020204030204" pitchFamily="34" charset="0"/>
              </a:rPr>
              <a:t>мире. </a:t>
            </a:r>
            <a:r>
              <a:rPr lang="ru-RU" sz="1600" dirty="0">
                <a:latin typeface="Calibri Light" panose="020F0302020204030204" pitchFamily="34" charset="0"/>
              </a:rPr>
              <a:t>Согласно теории, человек обладает несколькими независимыми способностями интеллекта. Способности раскрываются в решении особых задач разных сфер и дисциплин.</a:t>
            </a:r>
          </a:p>
          <a:p>
            <a:pPr algn="just"/>
            <a:endParaRPr lang="ru-RU" sz="1600" dirty="0">
              <a:latin typeface="Calibri Light" panose="020F0302020204030204" pitchFamily="34" charset="0"/>
            </a:endParaRPr>
          </a:p>
          <a:p>
            <a:pPr algn="just"/>
            <a:r>
              <a:rPr lang="ru-RU" sz="1600" b="1" dirty="0">
                <a:latin typeface="Calibri Light" panose="020F0302020204030204" pitchFamily="34" charset="0"/>
              </a:rPr>
              <a:t>«Экзистенциальные» </a:t>
            </a:r>
            <a:r>
              <a:rPr lang="ru-RU" sz="1600" dirty="0">
                <a:latin typeface="Calibri Light" panose="020F0302020204030204" pitchFamily="34" charset="0"/>
              </a:rPr>
              <a:t>— навыки, которые мы универсально применяем на протяжении всей жизни в различных жизненных контекстах личности. Например, сила воли — способность ставить цели их достигать, осознанность — самосознание и способность к </a:t>
            </a:r>
            <a:r>
              <a:rPr lang="ru-RU" sz="1600" dirty="0" err="1">
                <a:latin typeface="Calibri Light" panose="020F0302020204030204" pitchFamily="34" charset="0"/>
              </a:rPr>
              <a:t>саморефлексии</a:t>
            </a:r>
            <a:r>
              <a:rPr lang="ru-RU" sz="1600" dirty="0">
                <a:latin typeface="Calibri Light" panose="020F0302020204030204" pitchFamily="34" charset="0"/>
              </a:rPr>
              <a:t>, саморазвитие — способность учиться, разучиваться и переучиваться.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25494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917407"/>
            <a:ext cx="4211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err="1" smtClean="0">
                <a:latin typeface="Calibri Light" panose="020F0302020204030204" pitchFamily="34" charset="0"/>
              </a:rPr>
              <a:t>Цифровизация</a:t>
            </a:r>
            <a:r>
              <a:rPr lang="ru-RU" sz="1600" b="1" u="sng" dirty="0">
                <a:latin typeface="Calibri Light" panose="020F0302020204030204" pitchFamily="34" charset="0"/>
              </a:rPr>
              <a:t>: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В эпоху </a:t>
            </a:r>
            <a:r>
              <a:rPr lang="ru-RU" sz="1600" dirty="0" err="1">
                <a:latin typeface="Calibri Light" panose="020F0302020204030204" pitchFamily="34" charset="0"/>
              </a:rPr>
              <a:t>тотальнои</a:t>
            </a:r>
            <a:r>
              <a:rPr lang="ru-RU" sz="1600" dirty="0">
                <a:latin typeface="Calibri Light" panose="020F0302020204030204" pitchFamily="34" charset="0"/>
              </a:rPr>
              <a:t>̆ </a:t>
            </a:r>
            <a:r>
              <a:rPr lang="ru-RU" sz="1600" dirty="0" err="1">
                <a:latin typeface="Calibri Light" panose="020F0302020204030204" pitchFamily="34" charset="0"/>
              </a:rPr>
              <a:t>цифровизации</a:t>
            </a:r>
            <a:r>
              <a:rPr lang="ru-RU" sz="1600" dirty="0">
                <a:latin typeface="Calibri Light" panose="020F0302020204030204" pitchFamily="34" charset="0"/>
              </a:rPr>
              <a:t> человечество будет окружено данными</a:t>
            </a:r>
          </a:p>
          <a:p>
            <a:pPr algn="just"/>
            <a:endParaRPr lang="ru-RU" sz="1600" dirty="0">
              <a:latin typeface="Calibri Light" panose="020F0302020204030204" pitchFamily="34" charset="0"/>
            </a:endParaRPr>
          </a:p>
          <a:p>
            <a:pPr algn="just"/>
            <a:r>
              <a:rPr lang="ru-RU" sz="1600" b="1" u="sng" dirty="0">
                <a:latin typeface="Calibri Light" panose="020F0302020204030204" pitchFamily="34" charset="0"/>
              </a:rPr>
              <a:t>Автоматизация: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Современную эпоху можно считать </a:t>
            </a:r>
            <a:r>
              <a:rPr lang="ru-RU" sz="1600" dirty="0" err="1">
                <a:latin typeface="Calibri Light" panose="020F0302020204030204" pitchFamily="34" charset="0"/>
              </a:rPr>
              <a:t>следующеи</a:t>
            </a:r>
            <a:r>
              <a:rPr lang="ru-RU" sz="1600" dirty="0">
                <a:latin typeface="Calibri Light" panose="020F0302020204030204" pitchFamily="34" charset="0"/>
              </a:rPr>
              <a:t>̆ </a:t>
            </a:r>
            <a:r>
              <a:rPr lang="ru-RU" sz="1600" dirty="0" err="1">
                <a:latin typeface="Calibri Light" panose="020F0302020204030204" pitchFamily="34" charset="0"/>
              </a:rPr>
              <a:t>промышленнои</a:t>
            </a:r>
            <a:r>
              <a:rPr lang="ru-RU" sz="1600" dirty="0">
                <a:latin typeface="Calibri Light" panose="020F0302020204030204" pitchFamily="34" charset="0"/>
              </a:rPr>
              <a:t>̆ </a:t>
            </a:r>
            <a:r>
              <a:rPr lang="ru-RU" sz="1600" dirty="0" err="1">
                <a:latin typeface="Calibri Light" panose="020F0302020204030204" pitchFamily="34" charset="0"/>
              </a:rPr>
              <a:t>революциеи</a:t>
            </a:r>
            <a:r>
              <a:rPr lang="ru-RU" sz="1600" dirty="0">
                <a:latin typeface="Calibri Light" panose="020F0302020204030204" pitchFamily="34" charset="0"/>
              </a:rPr>
              <a:t>̆</a:t>
            </a:r>
          </a:p>
          <a:p>
            <a:pPr algn="just"/>
            <a:endParaRPr lang="ru-RU" sz="1600" dirty="0">
              <a:latin typeface="Calibri Light" panose="020F0302020204030204" pitchFamily="34" charset="0"/>
            </a:endParaRPr>
          </a:p>
          <a:p>
            <a:pPr algn="just"/>
            <a:r>
              <a:rPr lang="ru-RU" sz="1600" b="1" u="sng" dirty="0">
                <a:latin typeface="Calibri Light" panose="020F0302020204030204" pitchFamily="34" charset="0"/>
              </a:rPr>
              <a:t>Трансформация социальных институтов: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Все наши социальные институты должны эволюционировать для работы с вызовами и возможностями наступающего "VUCA-мира" - </a:t>
            </a:r>
            <a:r>
              <a:rPr lang="ru-RU" sz="1600" dirty="0" err="1">
                <a:latin typeface="Calibri Light" panose="020F0302020204030204" pitchFamily="34" charset="0"/>
              </a:rPr>
              <a:t>волатильного</a:t>
            </a:r>
            <a:r>
              <a:rPr lang="ru-RU" sz="1600" dirty="0">
                <a:latin typeface="Calibri Light" panose="020F0302020204030204" pitchFamily="34" charset="0"/>
              </a:rPr>
              <a:t> (</a:t>
            </a:r>
            <a:r>
              <a:rPr lang="ru-RU" sz="1600" dirty="0" err="1">
                <a:latin typeface="Calibri Light" panose="020F0302020204030204" pitchFamily="34" charset="0"/>
              </a:rPr>
              <a:t>volatile</a:t>
            </a:r>
            <a:r>
              <a:rPr lang="ru-RU" sz="1600" dirty="0">
                <a:latin typeface="Calibri Light" panose="020F0302020204030204" pitchFamily="34" charset="0"/>
              </a:rPr>
              <a:t>), неопределенного (</a:t>
            </a:r>
            <a:r>
              <a:rPr lang="ru-RU" sz="1600" dirty="0" err="1">
                <a:latin typeface="Calibri Light" panose="020F0302020204030204" pitchFamily="34" charset="0"/>
              </a:rPr>
              <a:t>uncertain</a:t>
            </a:r>
            <a:r>
              <a:rPr lang="ru-RU" sz="1600" dirty="0">
                <a:latin typeface="Calibri Light" panose="020F0302020204030204" pitchFamily="34" charset="0"/>
              </a:rPr>
              <a:t>), </a:t>
            </a:r>
            <a:r>
              <a:rPr lang="ru-RU" sz="1600" dirty="0" err="1">
                <a:latin typeface="Calibri Light" panose="020F0302020204030204" pitchFamily="34" charset="0"/>
              </a:rPr>
              <a:t>cложного</a:t>
            </a:r>
            <a:r>
              <a:rPr lang="ru-RU" sz="1600" dirty="0">
                <a:latin typeface="Calibri Light" panose="020F0302020204030204" pitchFamily="34" charset="0"/>
              </a:rPr>
              <a:t> (</a:t>
            </a:r>
            <a:r>
              <a:rPr lang="ru-RU" sz="1600" dirty="0" err="1">
                <a:latin typeface="Calibri Light" panose="020F0302020204030204" pitchFamily="34" charset="0"/>
              </a:rPr>
              <a:t>сomplex</a:t>
            </a:r>
            <a:r>
              <a:rPr lang="ru-RU" sz="1600" dirty="0">
                <a:latin typeface="Calibri Light" panose="020F0302020204030204" pitchFamily="34" charset="0"/>
              </a:rPr>
              <a:t>) и неоднозначного (</a:t>
            </a:r>
            <a:r>
              <a:rPr lang="ru-RU" sz="1600" dirty="0" err="1">
                <a:latin typeface="Calibri Light" panose="020F0302020204030204" pitchFamily="34" charset="0"/>
              </a:rPr>
              <a:t>ambiguous</a:t>
            </a:r>
            <a:r>
              <a:rPr lang="ru-RU" sz="1600" dirty="0" smtClean="0">
                <a:latin typeface="Calibri Light" panose="020F0302020204030204" pitchFamily="34" charset="0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Мегатренды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определяющие наше будущее и будущее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917407"/>
            <a:ext cx="41044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Calibri Light" panose="020F0302020204030204" pitchFamily="34" charset="0"/>
              </a:rPr>
              <a:t>Демографические </a:t>
            </a:r>
            <a:r>
              <a:rPr lang="ru-RU" sz="1600" b="1" u="sng" dirty="0">
                <a:latin typeface="Calibri Light" panose="020F0302020204030204" pitchFamily="34" charset="0"/>
              </a:rPr>
              <a:t>изменения: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Включая изменения такие как: увеличение продолжительности жизни, снижение рождаемости, разнообразие глобальных культурных потребностей, и </a:t>
            </a:r>
            <a:r>
              <a:rPr lang="ru-RU" sz="1600" dirty="0" err="1">
                <a:latin typeface="Calibri Light" panose="020F0302020204030204" pitchFamily="34" charset="0"/>
              </a:rPr>
              <a:t>межпоколенческое</a:t>
            </a:r>
            <a:r>
              <a:rPr lang="ru-RU" sz="1600" dirty="0">
                <a:latin typeface="Calibri Light" panose="020F0302020204030204" pitchFamily="34" charset="0"/>
              </a:rPr>
              <a:t> изменение лидерства приведут к драматическому изменению социальных целей образования.</a:t>
            </a:r>
          </a:p>
          <a:p>
            <a:pPr algn="just"/>
            <a:endParaRPr lang="ru-RU" sz="1600" dirty="0">
              <a:latin typeface="Calibri Light" panose="020F0302020204030204" pitchFamily="34" charset="0"/>
            </a:endParaRPr>
          </a:p>
          <a:p>
            <a:pPr algn="just"/>
            <a:r>
              <a:rPr lang="ru-RU" sz="1600" b="1" u="sng" dirty="0">
                <a:latin typeface="Calibri Light" panose="020F0302020204030204" pitchFamily="34" charset="0"/>
              </a:rPr>
              <a:t>Переход к обществу, построенному на принципах </a:t>
            </a:r>
            <a:r>
              <a:rPr lang="ru-RU" sz="1600" b="1" u="sng" dirty="0" err="1">
                <a:latin typeface="Calibri Light" panose="020F0302020204030204" pitchFamily="34" charset="0"/>
              </a:rPr>
              <a:t>устойчивости</a:t>
            </a:r>
            <a:r>
              <a:rPr lang="ru-RU" sz="1600" b="1" u="sng" dirty="0">
                <a:latin typeface="Calibri Light" panose="020F0302020204030204" pitchFamily="34" charset="0"/>
              </a:rPr>
              <a:t>: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Человечеству становится все более очевидной необходимость в </a:t>
            </a:r>
            <a:r>
              <a:rPr lang="ru-RU" sz="1600" dirty="0" err="1">
                <a:latin typeface="Calibri Light" panose="020F0302020204030204" pitchFamily="34" charset="0"/>
              </a:rPr>
              <a:t>овладевании</a:t>
            </a:r>
            <a:r>
              <a:rPr lang="ru-RU" sz="1600" dirty="0">
                <a:latin typeface="Calibri Light" panose="020F0302020204030204" pitchFamily="34" charset="0"/>
              </a:rPr>
              <a:t> искусством мирного планетарного сосуществования и сотрудничества во всех сферах человеческой жизни для процветания нашего вида и всей биосферы.</a:t>
            </a:r>
          </a:p>
        </p:txBody>
      </p:sp>
    </p:spTree>
    <p:extLst>
      <p:ext uri="{BB962C8B-B14F-4D97-AF65-F5344CB8AC3E}">
        <p14:creationId xmlns:p14="http://schemas.microsoft.com/office/powerpoint/2010/main" val="28491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72198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Технические </a:t>
            </a: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навыки</a:t>
            </a:r>
            <a:endParaRPr lang="ru-RU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4254" y="1916832"/>
            <a:ext cx="5288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В эру цифровой трансформации и автоматизации, важно обладать базовыми знаниями в области информационных технологий. Это может включать умение работать с программным обеспечением, понимание основных принципов кодирования, аналитики данных и машинного обучения.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1680" y="129700"/>
            <a:ext cx="0" cy="25922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91680" y="3552985"/>
            <a:ext cx="0" cy="30963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3936" y="0"/>
            <a:ext cx="9144001" cy="6885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9505"/>
            <a:ext cx="3358954" cy="49136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1" y="4941168"/>
            <a:ext cx="8856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 Light" panose="020F0302020204030204" pitchFamily="34" charset="0"/>
              </a:rPr>
              <a:t>	Автор</a:t>
            </a:r>
            <a:r>
              <a:rPr lang="ru-RU" sz="1600" dirty="0">
                <a:latin typeface="Calibri Light" panose="020F0302020204030204" pitchFamily="34" charset="0"/>
              </a:rPr>
              <a:t>, профессиональный программист с десятилетним стажем, с юмором и приобретенной за годы разработки мудростью повествует обо всех сложностях и тонкостях технологической </a:t>
            </a:r>
            <a:r>
              <a:rPr lang="ru-RU" sz="1600" dirty="0" smtClean="0">
                <a:latin typeface="Calibri Light" panose="020F0302020204030204" pitchFamily="34" charset="0"/>
              </a:rPr>
              <a:t>индустрии. Из </a:t>
            </a:r>
            <a:r>
              <a:rPr lang="ru-RU" sz="1600" dirty="0">
                <a:latin typeface="Calibri Light" panose="020F0302020204030204" pitchFamily="34" charset="0"/>
              </a:rPr>
              <a:t>книги вы узнаете: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Какие качества помогут вам стать успешным.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Какие технические навыки вам понадобятся.</a:t>
            </a:r>
          </a:p>
          <a:p>
            <a:pPr algn="just"/>
            <a:r>
              <a:rPr lang="ru-RU" sz="1600" dirty="0">
                <a:latin typeface="Calibri Light" panose="020F0302020204030204" pitchFamily="34" charset="0"/>
              </a:rPr>
              <a:t>Что лучше – </a:t>
            </a:r>
            <a:r>
              <a:rPr lang="ru-RU" sz="1600" dirty="0" err="1">
                <a:latin typeface="Calibri Light" panose="020F0302020204030204" pitchFamily="34" charset="0"/>
              </a:rPr>
              <a:t>фриланс</a:t>
            </a:r>
            <a:r>
              <a:rPr lang="ru-RU" sz="1600" dirty="0">
                <a:latin typeface="Calibri Light" panose="020F0302020204030204" pitchFamily="34" charset="0"/>
              </a:rPr>
              <a:t> или работа в офисе.</a:t>
            </a:r>
          </a:p>
          <a:p>
            <a:pPr algn="just"/>
            <a:r>
              <a:rPr lang="ru-RU" sz="1600" dirty="0" smtClean="0">
                <a:latin typeface="Calibri Light" panose="020F0302020204030204" pitchFamily="34" charset="0"/>
              </a:rPr>
              <a:t>Как </a:t>
            </a:r>
            <a:r>
              <a:rPr lang="ru-RU" sz="1600" dirty="0">
                <a:latin typeface="Calibri Light" panose="020F0302020204030204" pitchFamily="34" charset="0"/>
              </a:rPr>
              <a:t>развиваться и не выгореть на старте.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22" y="1079012"/>
            <a:ext cx="366318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Елена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Правдина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Говорят, в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IT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много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платят</a:t>
            </a:r>
          </a:p>
          <a:p>
            <a:pPr algn="ctr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2021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51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748"/>
            <a:ext cx="3456384" cy="50874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37321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 Light" panose="020F0302020204030204" pitchFamily="34" charset="0"/>
              </a:rPr>
              <a:t>	В </a:t>
            </a:r>
            <a:r>
              <a:rPr lang="ru-RU" sz="1600" dirty="0">
                <a:latin typeface="Calibri Light" panose="020F0302020204030204" pitchFamily="34" charset="0"/>
              </a:rPr>
              <a:t>своей книге автор не открыл Америки, не изобрел очередное колесо, а просто систематизировал доступный опыт по теме эффективности. Книга не о программировании, а о подходе к работе, о решении сложных задач и о качествах, необходимых любому начинающему </a:t>
            </a:r>
            <a:r>
              <a:rPr lang="ru-RU" sz="1600" dirty="0" err="1">
                <a:latin typeface="Calibri Light" panose="020F0302020204030204" pitchFamily="34" charset="0"/>
              </a:rPr>
              <a:t>айтишнику</a:t>
            </a:r>
            <a:r>
              <a:rPr lang="ru-RU" sz="1600" dirty="0">
                <a:latin typeface="Calibri Light" panose="020F0302020204030204" pitchFamily="34" charset="0"/>
              </a:rPr>
              <a:t>. Идеи и техники, собранные в систему, легко изложены и написаны живым языком.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101" y="1128807"/>
            <a:ext cx="297709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Максим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Дорофеев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Джедайские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техники</a:t>
            </a: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2021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45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4" t="16772" r="35145" b="16854"/>
          <a:stretch/>
        </p:blipFill>
        <p:spPr>
          <a:xfrm>
            <a:off x="4283176" y="112930"/>
            <a:ext cx="3601192" cy="490024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636" y="898426"/>
            <a:ext cx="4248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Дон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Джонс</a:t>
            </a:r>
          </a:p>
          <a:p>
            <a:pPr algn="ctr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0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Soft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0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skills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 для IT-специалистов. Прокачай карьеру и получи работу 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мечты</a:t>
            </a:r>
          </a:p>
          <a:p>
            <a:pPr algn="ctr"/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2022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407" y="537321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 Light" panose="020F0302020204030204" pitchFamily="34" charset="0"/>
              </a:rPr>
              <a:t>	MVP </a:t>
            </a:r>
            <a:r>
              <a:rPr lang="ru-RU" sz="1600" dirty="0" err="1">
                <a:latin typeface="Calibri Light" panose="020F0302020204030204" pitchFamily="34" charset="0"/>
              </a:rPr>
              <a:t>Microsoft</a:t>
            </a:r>
            <a:r>
              <a:rPr lang="ru-RU" sz="1600" dirty="0">
                <a:latin typeface="Calibri Light" panose="020F0302020204030204" pitchFamily="34" charset="0"/>
              </a:rPr>
              <a:t> и ведущий мировой специалист по карьерному росту Дон Джонс раскрывает роль мягких навыков для успешной карьеры в IT. Из книги вы узнаете, как грамотно выстраивать работу команды, разрешать конфликты, правильно ставить задачи, понимать бизнес-процессы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26527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0048" y="1973739"/>
            <a:ext cx="5104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Быстро 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меняющийся мир требует от нас готовности к изменениям и новым вызовам. Гибкость, способность к обучению и адаптации к новым ситуациям и технологиям играют ключевую роль в достижении успеха в будущем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08920"/>
            <a:ext cx="2438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Гибкость и </a:t>
            </a:r>
            <a:endParaRPr lang="ru-RU" sz="24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адаптивность </a:t>
            </a:r>
            <a:endParaRPr lang="ru-RU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129700"/>
            <a:ext cx="0" cy="25922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1680" y="3552985"/>
            <a:ext cx="0" cy="30963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708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Навыки будущего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Навыки будущего: что нужно знать и уметь в новом сложном мире</dc:title>
  <dc:creator>пк</dc:creator>
  <cp:lastModifiedBy>пк</cp:lastModifiedBy>
  <cp:revision>40</cp:revision>
  <dcterms:created xsi:type="dcterms:W3CDTF">2023-09-20T11:37:20Z</dcterms:created>
  <dcterms:modified xsi:type="dcterms:W3CDTF">2023-10-30T07:33:39Z</dcterms:modified>
</cp:coreProperties>
</file>