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4" r:id="rId2"/>
    <p:sldId id="259" r:id="rId3"/>
    <p:sldId id="270" r:id="rId4"/>
    <p:sldId id="260" r:id="rId5"/>
    <p:sldId id="266" r:id="rId6"/>
    <p:sldId id="273" r:id="rId7"/>
    <p:sldId id="274" r:id="rId8"/>
    <p:sldId id="278" r:id="rId9"/>
    <p:sldId id="265" r:id="rId10"/>
    <p:sldId id="257" r:id="rId11"/>
    <p:sldId id="275" r:id="rId12"/>
    <p:sldId id="263" r:id="rId13"/>
    <p:sldId id="276" r:id="rId14"/>
    <p:sldId id="269" r:id="rId15"/>
    <p:sldId id="277" r:id="rId16"/>
    <p:sldId id="267" r:id="rId17"/>
    <p:sldId id="261" r:id="rId18"/>
    <p:sldId id="272" r:id="rId19"/>
    <p:sldId id="271" r:id="rId20"/>
    <p:sldId id="25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241" y="-7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07810A7-A186-4F17-A49D-C6698E622FCD}" type="datetimeFigureOut">
              <a:rPr lang="ru-RU" smtClean="0"/>
              <a:t>13.10.2023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D441D1A-6E6A-4BFB-A505-5D8546F5F3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63688" y="404664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15 октября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06382" y="4077072"/>
            <a:ext cx="935038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Всемирный </a:t>
            </a:r>
          </a:p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день чистых рук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bg1">
                    <a:alpha val="6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36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" y="1"/>
            <a:ext cx="9144000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35696" y="836712"/>
            <a:ext cx="5373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А ВЫ ЗНАЕТЕ, ЧТО</a:t>
            </a:r>
            <a:r>
              <a:rPr lang="ru-RU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</a:t>
            </a:r>
            <a:endParaRPr lang="ru-RU" sz="4000" b="1" dirty="0">
              <a:solidFill>
                <a:srgbClr val="00B0F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44598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руках бактерии и микробы могут оставаться живыми до 3 часов;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мокрые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передают в 1000 раз больше бактерий, чем сухие;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часами или браслетом на руке прячутся миллионы бактерий, а под обручальным кольцом может быть больше бактерий, чем жителей во всей Европе!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простого мытья рук с мылом помогает удалить с поверхности кожи до 90% микроорганизмов и позволяет значительно снизить передачу инфекций контактно-бытовым путем,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передачи возбудителей кишечных инфекций снижается до 40% при регулярном мытье рук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исследователями было установлено, что лишь половина мужчин и только три четверти женщин моют руки после посещения туалета. В масштабах мирового населения приблизительно 19% жителей моют руки после контакта с экскрементами (т.е. посещения туалета, ухода за маленькими детьми).</a:t>
            </a:r>
          </a:p>
        </p:txBody>
      </p:sp>
    </p:spTree>
    <p:extLst>
      <p:ext uri="{BB962C8B-B14F-4D97-AF65-F5344CB8AC3E}">
        <p14:creationId xmlns:p14="http://schemas.microsoft.com/office/powerpoint/2010/main" val="3237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" b="10245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557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764704"/>
            <a:ext cx="756084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  <a:ea typeface="Malgun Gothic" panose="020B0503020000020004" pitchFamily="34" charset="-127"/>
              </a:rPr>
              <a:t>Оказывается</a:t>
            </a:r>
            <a:r>
              <a:rPr lang="ru-RU" dirty="0"/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бактерий на человеческом теле сосредоточено на волосах и руках. При этом на руках прячется в среднем 840 000 различных микроорганизмов. Большая часть из них существует под ногтями, на боковых частях ладоней и в складках кожи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исследованиях британских ученых было показано, что у лиц, занятых офисными работами на руках высевается значительно больше микроорганизмов, чем у лиц, занятых физическим трудом, при этом у мужчин руки оказались «чище», чем у женщин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«грязными» предметами в офисе признаны телефоны, в том числе мобильные, письменные столы, клавиатуры и компьютерные мыши, а также дверные ручки и выключатели света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На чистой коже рук микробы гибнут буквально в течение 10 минут. А если руки грязные, микробы выживают в 95% случаев. И к тому же могут активно размножаться!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4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"/>
            <a:ext cx="9144000" cy="685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5040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  <a:cs typeface="MV Boli" panose="02000500030200090000" pitchFamily="2" charset="0"/>
              </a:rPr>
              <a:t> </a:t>
            </a:r>
            <a:r>
              <a:rPr lang="ru-RU" sz="2800" dirty="0" smtClean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На нежных женских </a:t>
            </a:r>
            <a:r>
              <a:rPr lang="ru-RU" sz="2800" dirty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руках </a:t>
            </a:r>
            <a:r>
              <a:rPr lang="ru-RU" sz="2800" dirty="0" smtClean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присутствует </a:t>
            </a:r>
            <a:r>
              <a:rPr lang="ru-RU" sz="2800" dirty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гораздо больше микробов, чем на </a:t>
            </a:r>
            <a:r>
              <a:rPr lang="ru-RU" sz="2800" dirty="0" smtClean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мужских.</a:t>
            </a:r>
            <a:endParaRPr lang="en-US" sz="2800" dirty="0" smtClean="0">
              <a:ln w="1905"/>
              <a:solidFill>
                <a:srgbClr val="00B0F0"/>
              </a:solidFill>
              <a:effectLst>
                <a:glow rad="228600">
                  <a:schemeClr val="bg1"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anose="02040502050405020303" pitchFamily="18" charset="0"/>
              <a:cs typeface="MV Boli" panose="02000500030200090000" pitchFamily="2" charset="0"/>
            </a:endParaRPr>
          </a:p>
          <a:p>
            <a:r>
              <a:rPr lang="ru-RU" sz="2800" dirty="0" smtClean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 </a:t>
            </a:r>
          </a:p>
          <a:p>
            <a:r>
              <a:rPr lang="ru-RU" sz="2800" dirty="0" smtClean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 </a:t>
            </a:r>
            <a:r>
              <a:rPr lang="ru-RU" sz="2800" dirty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Причин этого множество: низкая кислотность женских рук, гормоны, </a:t>
            </a:r>
            <a:r>
              <a:rPr lang="ru-RU" sz="2800" dirty="0" smtClean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использование </a:t>
            </a:r>
            <a:r>
              <a:rPr lang="ru-RU" sz="2800" dirty="0">
                <a:ln w="1905"/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anose="02040502050405020303" pitchFamily="18" charset="0"/>
                <a:cs typeface="MV Boli" panose="02000500030200090000" pitchFamily="2" charset="0"/>
              </a:rPr>
              <a:t>косметики.</a:t>
            </a:r>
          </a:p>
        </p:txBody>
      </p:sp>
    </p:spTree>
    <p:extLst>
      <p:ext uri="{BB962C8B-B14F-4D97-AF65-F5344CB8AC3E}">
        <p14:creationId xmlns:p14="http://schemas.microsoft.com/office/powerpoint/2010/main" val="180807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Также ученые обнаружили</a:t>
            </a:r>
            <a:r>
              <a:rPr lang="ru-RU" dirty="0">
                <a:solidFill>
                  <a:srgbClr val="00B0F0"/>
                </a:solidFill>
              </a:rPr>
              <a:t>,</a:t>
            </a:r>
            <a:r>
              <a:rPr lang="ru-RU" dirty="0"/>
              <a:t> </a:t>
            </a:r>
            <a:endParaRPr lang="en-US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левой и правой руке живут совершенно разные микробы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руках живут не только болезнетворные, но и вполне себе миролюбивые бактерии, которые защищают наш организм.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слишком частое мытье рук приводит к их гибели. К тому же из-за контакта с моющими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коже могут образоваться трещинки, которые становятся своего рода «входными воротами» для инфекций. Однако это не значит, что стоит мыть руки всего пару раз в сутки — их необходимо мыть по мере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загрязнения.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Обжигающий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кипяток не повышает эффективность гигиены рук. Горячая вода, наоборот, делает им только хуже, ведь нежная кожа высыхает и воспаляется. Поэтому специалисты рекомендуют мыть руки теплой водой не меньше 20 сек.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постоянного использования дома рекомендуется отдавать предпочтение обычному мылу без антибактериальных свойств.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77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971600" y="4365104"/>
            <a:ext cx="6624736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>
                <a:ln/>
                <a:solidFill>
                  <a:srgbClr val="0070C0"/>
                </a:solidFill>
                <a:effectLst>
                  <a:glow rad="228600">
                    <a:schemeClr val="bg1">
                      <a:lumMod val="85000"/>
                      <a:alpha val="40000"/>
                    </a:schemeClr>
                  </a:glo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Когда следует мыть руки?</a:t>
            </a:r>
          </a:p>
        </p:txBody>
      </p:sp>
    </p:spTree>
    <p:extLst>
      <p:ext uri="{BB962C8B-B14F-4D97-AF65-F5344CB8AC3E}">
        <p14:creationId xmlns:p14="http://schemas.microsoft.com/office/powerpoint/2010/main" val="44604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14" b="16097"/>
          <a:stretch/>
        </p:blipFill>
        <p:spPr>
          <a:xfrm>
            <a:off x="251519" y="116632"/>
            <a:ext cx="8568953" cy="65527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710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30"/>
            <a:ext cx="9144000" cy="4094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73083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	</a:t>
            </a:r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Несомненно, </a:t>
            </a:r>
          </a:p>
          <a:p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		важна техника</a:t>
            </a:r>
          </a:p>
          <a:p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anose="03010101010201010101" pitchFamily="66" charset="0"/>
              </a:rPr>
              <a:t>			мытья рук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7" b="3979"/>
          <a:stretch/>
        </p:blipFill>
        <p:spPr>
          <a:xfrm>
            <a:off x="107504" y="3789040"/>
            <a:ext cx="8928992" cy="30689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2421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817548"/>
            <a:ext cx="4248472" cy="340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899592" y="1166843"/>
            <a:ext cx="75608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Сушилки для рук - зло!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Аппараты для обдува теплым воздухом - отличная среда для размножения бактерий, и сушка буквально сводит на нет все результаты мытья рук. Самый гигиеничный способ просушить руки - одноразовое бумажное полотенце. Обходиться совсем без обсушивания рук после мытья не рекомендуют: на влажной коже бактерии и вирусы "приживаются" лучше.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себя дома можно пользоваться многоразовым полотенцем, но его нужно часто менять и стирать в горячей воде (не менее 60 градусов).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13654"/>
            <a:ext cx="3168352" cy="215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309864"/>
            <a:ext cx="3132856" cy="205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557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7584" y="889844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Содержание рук в чистоте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простых  и эффективных шагов для предотвращения распространения болезнетворных микроорганизмов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информации международной организации «Глобальное партнерство по мытью рук», пандемия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вынудила обратить особое внимание на такую повседневную привычку, как мытье рук с мылом.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Мытье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с мылом разрушает внешнюю мембрану вируса и тем самым инактивирует его. Исследование показало,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регулярно мыть руки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мылом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заражения COVID-19 может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36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гигиены не может быть проблемой одного человека. Гигиена рук — не просто рекомендация, которой можно пренебречь. Это необходимость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Выработайте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себя и своих близких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привычку мыть руки. А если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Вас в семье растет ребенок, постарайтесь привить ему с малолетства навыки личной гигиены рук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908720"/>
            <a:ext cx="727280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Руки человека </a:t>
            </a:r>
            <a:r>
              <a:rPr lang="ru-RU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способов взаимодействия с окружающей средой.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человек касается множества предметов быта: дверей, столов, различных поверхностей, также пищи и домашних животных.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Сотни или тысячи других людей также не раз прикасались к этим предметам, и у большинства из них, возможно, были далеко не стерильные руки. Люди с простудными заболеваниями десятки раз касаются своего рта или носа, перемещая инфекционных агентов на руки. Таким образом, они передают бактерии или вирусы на поверхности всех тех предметов, которые они трогают в течение дня.</a:t>
            </a:r>
          </a:p>
        </p:txBody>
      </p:sp>
    </p:spTree>
    <p:extLst>
      <p:ext uri="{BB962C8B-B14F-4D97-AF65-F5344CB8AC3E}">
        <p14:creationId xmlns:p14="http://schemas.microsoft.com/office/powerpoint/2010/main" val="247819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3" y="4653136"/>
            <a:ext cx="5472607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>
                <a:ln/>
                <a:solidFill>
                  <a:srgbClr val="00B0F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Monotype Corsiva" panose="03010101010201010101" pitchFamily="66" charset="0"/>
              </a:rPr>
              <a:t>Чистые руки спасают жизнь !</a:t>
            </a:r>
          </a:p>
        </p:txBody>
      </p:sp>
    </p:spTree>
    <p:extLst>
      <p:ext uri="{BB962C8B-B14F-4D97-AF65-F5344CB8AC3E}">
        <p14:creationId xmlns:p14="http://schemas.microsoft.com/office/powerpoint/2010/main" val="26591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3"/>
            <a:ext cx="8856984" cy="6717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3" y="620688"/>
            <a:ext cx="8136904" cy="30008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С</a:t>
            </a:r>
            <a:r>
              <a:rPr lang="ru-RU" sz="9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пасибо </a:t>
            </a:r>
          </a:p>
          <a:p>
            <a:pPr algn="ctr"/>
            <a:r>
              <a:rPr lang="ru-RU" sz="9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 panose="02040602050305030304" pitchFamily="18" charset="0"/>
              </a:rPr>
              <a:t>за просмотр!</a:t>
            </a:r>
          </a:p>
        </p:txBody>
      </p:sp>
    </p:spTree>
    <p:extLst>
      <p:ext uri="{BB962C8B-B14F-4D97-AF65-F5344CB8AC3E}">
        <p14:creationId xmlns:p14="http://schemas.microsoft.com/office/powerpoint/2010/main" val="21109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"/>
          <a:stretch/>
        </p:blipFill>
        <p:spPr>
          <a:xfrm>
            <a:off x="0" y="1"/>
            <a:ext cx="9144000" cy="688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87824" y="38626"/>
            <a:ext cx="4104456" cy="50167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ru-RU" dirty="0" smtClean="0"/>
              <a:t> 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Mistral" panose="03090702030407020403" pitchFamily="66" charset="0"/>
              </a:rPr>
              <a:t>Скажи </a:t>
            </a:r>
          </a:p>
          <a:p>
            <a:r>
              <a:rPr lang="ru-RU" sz="8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stral" panose="03090702030407020403" pitchFamily="66" charset="0"/>
              </a:rPr>
              <a:t>Микробам </a:t>
            </a:r>
            <a:r>
              <a:rPr lang="ru-RU" sz="8000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stral" panose="03090702030407020403" pitchFamily="66" charset="0"/>
              </a:rPr>
              <a:t>и вирусам</a:t>
            </a:r>
          </a:p>
          <a:p>
            <a:r>
              <a:rPr lang="ru-RU" sz="8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stral" panose="03090702030407020403" pitchFamily="66" charset="0"/>
              </a:rPr>
              <a:t> </a:t>
            </a:r>
            <a:r>
              <a:rPr lang="ru-RU" sz="8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stral" panose="03090702030407020403" pitchFamily="66" charset="0"/>
              </a:rPr>
              <a:t> </a:t>
            </a:r>
            <a:r>
              <a:rPr lang="ru-RU" sz="8000" b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istral" panose="03090702030407020403" pitchFamily="66" charset="0"/>
              </a:rPr>
              <a:t>«НЕТ»!</a:t>
            </a:r>
            <a:endParaRPr lang="ru-RU" sz="80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Как известно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руки, загрязненные болезнетворными микроорганизмами, можно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заразиться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кишечными инфекциями, холерой, брюшным тифом, гельминтозами и многими другими инфекционными заболеваниями.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Мытье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 с мылом - это самое эффективный и самый доступный способ защититься от множества инфекционных заболеваний, в том числе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холера, лихорадка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Эбола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шигеллез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атипичная пневмония, гепатит Е и другие.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Содержать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в чистоте довольно просто, сложнее всего – не забывать делать это. Дезинфицирующие лосьоны и гели с содержанием спирта эффективны в уничтожении бактерий и вирусов, но они действуют наилучшим образом при удалении невидимой грязи. Видимая грязь должна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смываться только </a:t>
            </a:r>
            <a:r>
              <a:rPr lang="ru-RU" sz="2000" b="1" dirty="0" smtClean="0">
                <a:solidFill>
                  <a:srgbClr val="00B0F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ВОДОЙ с МЫЛОМ.</a:t>
            </a:r>
            <a:endParaRPr lang="ru-RU" sz="2000" b="1" dirty="0">
              <a:solidFill>
                <a:srgbClr val="00B0F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6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267744" y="4810800"/>
            <a:ext cx="648072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i="1" dirty="0" smtClean="0">
                <a:ln/>
                <a:solidFill>
                  <a:srgbClr val="0070C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Чистые руки – залог здоровья!   </a:t>
            </a:r>
            <a:endParaRPr lang="ru-RU" sz="6600" b="1" i="1" dirty="0">
              <a:ln/>
              <a:solidFill>
                <a:srgbClr val="0070C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7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Наши предки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жили совершенно в других жизненных условиях и не имели доступа к тем благам цивилизации, которые есть у нас сейчас. Но им тоже требовались ежедневные гигиенические процедуры, чтобы содержать себя в чистоте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Крестьяне каждую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субботу ходили в баню, умывались каждое утро, сверх того, несколько раз в день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мыли руки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России крестьяне мылись из подвесных чайников и рукомойников.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бытовая мелочь положительно влияла на здоровье нации.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Добропорядочные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христиане стремились соблюдать гигиену. Например,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молиться, не помыв руки. Туалет на Руси, как и баня, с точки зрения христиан считались местом «скверны». После посещения обоих помещений необходимо было «очиститься», умывшись дома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>
                <a:latin typeface="Monotype Corsiva" panose="03010101010201010101" pitchFamily="66" charset="0"/>
                <a:cs typeface="FrankRuehl" panose="020E0503060101010101" pitchFamily="34" charset="-79"/>
              </a:rPr>
              <a:t>обязательно помыть руки</a:t>
            </a:r>
            <a:r>
              <a:rPr lang="ru-RU" sz="2400" dirty="0">
                <a:latin typeface="Times New Roman" panose="02020603050405020304" pitchFamily="18" charset="0"/>
                <a:cs typeface="FrankRuehl" panose="020E0503060101010101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943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48680"/>
            <a:ext cx="4032448" cy="561662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810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1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90872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00B0F0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Monotype Corsiva" panose="03010101010201010101" pitchFamily="66" charset="0"/>
              </a:rPr>
              <a:t>Трудно поверить,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еще в 19 веке врачи сопротивлялись обязательному мытью рук перед хирургической операцией. В европейских странах даже больничный врач мог приняться за пациента с плохо вымытыми руками. Переломить ситуацию попытался венгерский акушер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Игнац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Земмельвейс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заметил четкую связь между "убийцей матерей" - родильной горячкой - и плохой гигиеной рук у врачей. Заставив своих подчиненных дезинфицировать руки раствором хлорной извести,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Земмельвейс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добился впечатляющего снижения смертности среди рожениц. Удивительно и печально, что научное сообщество не приняло открытие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Земмельвейса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некоторые крупные специалисты довольно агрессивно оспаривали его выводы.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Земмельвейс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дожил до времен, когда мытье и дезинфекция рук стали обязательными для медицинских работников. Однако сейчас именно его называют тем человеком, который научил врачей мыть руки.</a:t>
            </a:r>
          </a:p>
        </p:txBody>
      </p:sp>
    </p:spTree>
    <p:extLst>
      <p:ext uri="{BB962C8B-B14F-4D97-AF65-F5344CB8AC3E}">
        <p14:creationId xmlns:p14="http://schemas.microsoft.com/office/powerpoint/2010/main" val="191402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4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9" y="4077072"/>
            <a:ext cx="5976663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Когда-то </a:t>
            </a:r>
            <a:r>
              <a:rPr lang="ru-RU" sz="5400" b="1" dirty="0">
                <a:ln/>
                <a:solidFill>
                  <a:srgbClr val="00B0F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anose="03010101010201010101" pitchFamily="66" charset="0"/>
              </a:rPr>
              <a:t>врачи этого не делали</a:t>
            </a:r>
          </a:p>
        </p:txBody>
      </p:sp>
    </p:spTree>
    <p:extLst>
      <p:ext uri="{BB962C8B-B14F-4D97-AF65-F5344CB8AC3E}">
        <p14:creationId xmlns:p14="http://schemas.microsoft.com/office/powerpoint/2010/main" val="141092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960</TotalTime>
  <Words>1205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125</cp:revision>
  <dcterms:created xsi:type="dcterms:W3CDTF">2023-05-23T07:12:20Z</dcterms:created>
  <dcterms:modified xsi:type="dcterms:W3CDTF">2023-10-13T13:00:41Z</dcterms:modified>
</cp:coreProperties>
</file>