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</p:sldMasterIdLst>
  <p:notesMasterIdLst>
    <p:notesMasterId r:id="rId27"/>
  </p:notesMasterIdLst>
  <p:sldIdLst>
    <p:sldId id="259" r:id="rId2"/>
    <p:sldId id="257" r:id="rId3"/>
    <p:sldId id="271" r:id="rId4"/>
    <p:sldId id="263" r:id="rId5"/>
    <p:sldId id="264" r:id="rId6"/>
    <p:sldId id="272" r:id="rId7"/>
    <p:sldId id="274" r:id="rId8"/>
    <p:sldId id="265" r:id="rId9"/>
    <p:sldId id="293" r:id="rId10"/>
    <p:sldId id="266" r:id="rId11"/>
    <p:sldId id="273" r:id="rId12"/>
    <p:sldId id="267" r:id="rId13"/>
    <p:sldId id="268" r:id="rId14"/>
    <p:sldId id="294" r:id="rId15"/>
    <p:sldId id="269" r:id="rId16"/>
    <p:sldId id="270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7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88180" autoAdjust="0"/>
  </p:normalViewPr>
  <p:slideViewPr>
    <p:cSldViewPr snapToGrid="0">
      <p:cViewPr varScale="1">
        <p:scale>
          <a:sx n="78" d="100"/>
          <a:sy n="78" d="100"/>
        </p:scale>
        <p:origin x="4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B81B3-474A-4F46-AEEF-172951CB14CA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D7C72-3977-4BC6-AC54-DA3FED45A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92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1DD2-AADA-4BEA-BD8A-CA421967888E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C1E6-5A92-498C-B20D-663D0B61F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57222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1DD2-AADA-4BEA-BD8A-CA421967888E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C1E6-5A92-498C-B20D-663D0B61F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15167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1DD2-AADA-4BEA-BD8A-CA421967888E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C1E6-5A92-498C-B20D-663D0B61F4E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222373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1DD2-AADA-4BEA-BD8A-CA421967888E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C1E6-5A92-498C-B20D-663D0B61F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59415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1DD2-AADA-4BEA-BD8A-CA421967888E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C1E6-5A92-498C-B20D-663D0B61F4E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053964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1DD2-AADA-4BEA-BD8A-CA421967888E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C1E6-5A92-498C-B20D-663D0B61F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9898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1DD2-AADA-4BEA-BD8A-CA421967888E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C1E6-5A92-498C-B20D-663D0B61F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7553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1DD2-AADA-4BEA-BD8A-CA421967888E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C1E6-5A92-498C-B20D-663D0B61F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18818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1DD2-AADA-4BEA-BD8A-CA421967888E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C1E6-5A92-498C-B20D-663D0B61F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8115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1DD2-AADA-4BEA-BD8A-CA421967888E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C1E6-5A92-498C-B20D-663D0B61F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98451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1DD2-AADA-4BEA-BD8A-CA421967888E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C1E6-5A92-498C-B20D-663D0B61F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9307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1DD2-AADA-4BEA-BD8A-CA421967888E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C1E6-5A92-498C-B20D-663D0B61F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88118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1DD2-AADA-4BEA-BD8A-CA421967888E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C1E6-5A92-498C-B20D-663D0B61F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164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1DD2-AADA-4BEA-BD8A-CA421967888E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C1E6-5A92-498C-B20D-663D0B61F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87176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1DD2-AADA-4BEA-BD8A-CA421967888E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C1E6-5A92-498C-B20D-663D0B61F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6076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1DD2-AADA-4BEA-BD8A-CA421967888E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C1E6-5A92-498C-B20D-663D0B61F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41743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11DD2-AADA-4BEA-BD8A-CA421967888E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EBC1E6-5A92-498C-B20D-663D0B61F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90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51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568" y="419943"/>
            <a:ext cx="1194898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Нервная система при пассивном курении страдает не в меньшей степени. Пассивное курение дает о себе знать такими разнообразными </a:t>
            </a:r>
            <a:r>
              <a:rPr lang="ru-RU" sz="3200" dirty="0" smtClean="0"/>
              <a:t>проявлениями, </a:t>
            </a:r>
            <a:r>
              <a:rPr lang="ru-RU" sz="3200" dirty="0"/>
              <a:t>как бессонница, сонливость, возбуждение, лабильность настроения, снижение аппетита, изменение вкусовых ощущений, тошнота, слабость, головокружение.</a:t>
            </a:r>
          </a:p>
          <a:p>
            <a:pPr algn="ctr"/>
            <a:r>
              <a:rPr lang="ru-RU" sz="3200" dirty="0"/>
              <a:t>Хроническое воздействие никотина как сосудистого токсина приводит к ишемической болезни сердца, атеросклерозу, гипертонии, стенокардии, инсультам и инфарктам. И курильщики, и окружающие их пассивные курильщики страдают от облитерирующего эндартериита — тяжелого заболевания.</a:t>
            </a:r>
          </a:p>
        </p:txBody>
      </p:sp>
    </p:spTree>
    <p:extLst>
      <p:ext uri="{BB962C8B-B14F-4D97-AF65-F5344CB8AC3E}">
        <p14:creationId xmlns:p14="http://schemas.microsoft.com/office/powerpoint/2010/main" val="2935539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72.16.0.1\library\Библиотека\Бабаш\Новая папка (2)\x374db7f0b7ae4a7f09947b5db9326c60.jpg.pagespeed.ic.VFA-l-4D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1242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405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6694" y="1144216"/>
            <a:ext cx="107503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Компоненты вторичного табачного дыма сушат слизистую глаз, вынуждают человека чаще моргать, вызывают слезотечение, приводят к сужению сосудов и, как следствие, к нарушению трофики роговицы. Табачный дым — сильный аллерген, и он является одной из причин, вызывающих аллергический конъюнктивит (иногда он развивается как отдельное заболевание, иногда протекает одновременно с аллергическим ринитом</a:t>
            </a:r>
            <a:r>
              <a:rPr lang="ru-RU" sz="3200" dirty="0" smtClean="0"/>
              <a:t>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66025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924" y="364684"/>
            <a:ext cx="1192427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Пассивное курение оказывает мощное влияние на репродуктивную систему, в </a:t>
            </a:r>
            <a:r>
              <a:rPr lang="ru-RU" sz="3200" dirty="0" smtClean="0"/>
              <a:t>частности, </a:t>
            </a:r>
            <a:r>
              <a:rPr lang="ru-RU" sz="3200" dirty="0"/>
              <a:t>у женщин </a:t>
            </a:r>
            <a:r>
              <a:rPr lang="ru-RU" sz="3200" dirty="0" smtClean="0"/>
              <a:t>менструальный </a:t>
            </a:r>
            <a:r>
              <a:rPr lang="ru-RU" sz="3200" dirty="0"/>
              <a:t>цикл становится короче, чем у некурящих женщин. Это может стать причиной снижения способности к зачатию. Раннее яичниковое истощение типично для курящих женщин, </a:t>
            </a:r>
            <a:r>
              <a:rPr lang="ru-RU" sz="3200" dirty="0" smtClean="0"/>
              <a:t>однако </a:t>
            </a:r>
            <a:r>
              <a:rPr lang="ru-RU" sz="3200" dirty="0"/>
              <a:t>при пассивном курении синдром истощенных яичников также не является редкой находкой.</a:t>
            </a:r>
          </a:p>
          <a:p>
            <a:pPr algn="ctr"/>
            <a:r>
              <a:rPr lang="ru-RU" sz="3200" dirty="0"/>
              <a:t>У человека, бросившего курить, уже через 20 минут восстанавливается пульс, всего за день нормализуется состав крови. Через год очищаются легкие, становится легче дышать. Через 10 лет вдвое снижается вероятность развития раковых заболеваний, а через 15 – болезней сердца.</a:t>
            </a:r>
          </a:p>
        </p:txBody>
      </p:sp>
    </p:spTree>
    <p:extLst>
      <p:ext uri="{BB962C8B-B14F-4D97-AF65-F5344CB8AC3E}">
        <p14:creationId xmlns:p14="http://schemas.microsoft.com/office/powerpoint/2010/main" val="447472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80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54" y="135927"/>
            <a:ext cx="1198605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Существуют некоторые способы борьбы с никотиновой </a:t>
            </a:r>
            <a:r>
              <a:rPr lang="ru-RU" sz="3200" dirty="0" smtClean="0"/>
              <a:t>          зависимостью:</a:t>
            </a:r>
          </a:p>
          <a:p>
            <a:pPr algn="ctr"/>
            <a:r>
              <a:rPr lang="ru-RU" sz="3200" dirty="0" smtClean="0"/>
              <a:t>Во-первых</a:t>
            </a:r>
            <a:r>
              <a:rPr lang="ru-RU" sz="3200" dirty="0"/>
              <a:t>, регулярные и умеренные занятия спортом стимулируют выработку в организме гормонов </a:t>
            </a:r>
            <a:r>
              <a:rPr lang="ru-RU" sz="3200" dirty="0" smtClean="0"/>
              <a:t>удовольствия, </a:t>
            </a:r>
            <a:r>
              <a:rPr lang="ru-RU" sz="3200" dirty="0" err="1"/>
              <a:t>эндорфинов</a:t>
            </a:r>
            <a:r>
              <a:rPr lang="ru-RU" sz="3200" dirty="0"/>
              <a:t>, которые способны предупредить тягу к курению, депрессивные состояния, нервозность, стрессовые ситуации, прибавку в весе, а также помогает предупреждать рецидивы курения и повысить самооценку. Таким образом, курение можно заменить спортом</a:t>
            </a:r>
            <a:r>
              <a:rPr lang="ru-RU" sz="3200" dirty="0" smtClean="0"/>
              <a:t>.</a:t>
            </a:r>
            <a:endParaRPr lang="ru-RU" sz="3200" dirty="0"/>
          </a:p>
          <a:p>
            <a:pPr algn="ctr"/>
            <a:r>
              <a:rPr lang="ru-RU" sz="3200" dirty="0"/>
              <a:t>Во-вторых, обращение за психологической и психотерапевтической помощью. Психологическая поддержка, персональный подход психолога или </a:t>
            </a:r>
            <a:r>
              <a:rPr lang="ru-RU" sz="3200" dirty="0" smtClean="0"/>
              <a:t>психотерапевта </a:t>
            </a:r>
            <a:r>
              <a:rPr lang="ru-RU" sz="3200" dirty="0"/>
              <a:t>вам помогут быстрее отказаться от курения.</a:t>
            </a:r>
          </a:p>
        </p:txBody>
      </p:sp>
    </p:spTree>
    <p:extLst>
      <p:ext uri="{BB962C8B-B14F-4D97-AF65-F5344CB8AC3E}">
        <p14:creationId xmlns:p14="http://schemas.microsoft.com/office/powerpoint/2010/main" val="3248703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91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6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14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1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68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7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19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41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3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62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26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86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53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91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39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12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01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75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172.16.0.1\library\Библиотека\Бабаш\Новая папка (2)\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805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17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568" y="402275"/>
            <a:ext cx="11948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/>
              <a:t>Табакокурение</a:t>
            </a:r>
            <a:r>
              <a:rPr lang="ru-RU" sz="3200" dirty="0"/>
              <a:t> имеет форму эпидемии и является глобальной проблемой для человечества, так как воздействие табачного дыма - это одна из причин смерти, болезней и инвалидности большого числа людей. Последствия вредной привычки ежегодно приводят к смерти около 6 миллионов человек в мире (из них 600 тысяч пассивных курильщиков).</a:t>
            </a:r>
          </a:p>
          <a:p>
            <a:pPr algn="ctr"/>
            <a:r>
              <a:rPr lang="ru-RU" sz="3200" dirty="0"/>
              <a:t>Табачный дым вреден не только для самого курильщика, но и для тех, кто находится с ним рядом. Вдыхание воздуха с табачным дымом называется пассивным курением. Безопасного уровня воздействия вторичного табачного дыма не существует.</a:t>
            </a:r>
          </a:p>
        </p:txBody>
      </p:sp>
    </p:spTree>
    <p:extLst>
      <p:ext uri="{BB962C8B-B14F-4D97-AF65-F5344CB8AC3E}">
        <p14:creationId xmlns:p14="http://schemas.microsoft.com/office/powerpoint/2010/main" val="2922646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925" y="413260"/>
            <a:ext cx="1189955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Исследования показали, что опасность пассивного курения весьма реальна. Дым, струящийся от зажженной сигареты - это неотфильтрованный дым. Он содержит в 50 раз больше канцерогенов, вдвое больше смол и никотина, в пять раз больше окиси углерода и в 50 раз больше аммиака, чем дым, вдыхаемый через сигарету. Для людей, работающих в сильно накуренном помещении, степень пассивного курения может достигнуть эквивалента 14 выкуренным сигаретам в день, что приближает их к обычному курильщику. </a:t>
            </a:r>
            <a:endParaRPr lang="ru-RU" sz="3200" dirty="0" smtClean="0"/>
          </a:p>
          <a:p>
            <a:pPr algn="ctr"/>
            <a:r>
              <a:rPr lang="ru-RU" sz="3200" dirty="0"/>
              <a:t>Пассивное курение опасно само по себе, однако, риски, связанные с ним возрастают при нахождении в закрытом помещении.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91421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72.16.0.1\library\Библиотека\Бабаш\Новая папка (2)\Риски_от_курен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584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172.16.0.1\library\Библиотека\Бабаш\Новая папка (2)\prof003-16042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7571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172.16.0.1\library\Библиотека\Бабаш\Новая папка (2)\image_image_638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9" y="1"/>
            <a:ext cx="643489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469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568" y="648043"/>
            <a:ext cx="1192427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Табачный </a:t>
            </a:r>
            <a:r>
              <a:rPr lang="ru-RU" sz="3200" dirty="0"/>
              <a:t>дым раздражает верхние дыхательные пути. Сухость в носу, першение в горле, чихание — это лишь малая, поверхностная часть проблем. Постоянное раздражение слизистой носа может приводить к формированию вазомоторного ринита. Не многие знают, что проблемы с носовым дыханием имеют прямую связь с заболеваниями уха. Разбухшая или наоборот, чрезмерно сухая слизистая полости носа может приводить к </a:t>
            </a:r>
            <a:r>
              <a:rPr lang="ru-RU" sz="3200" dirty="0" err="1"/>
              <a:t>тубоотиту</a:t>
            </a:r>
            <a:r>
              <a:rPr lang="ru-RU" sz="3200" dirty="0"/>
              <a:t> (</a:t>
            </a:r>
            <a:r>
              <a:rPr lang="ru-RU" sz="3200" dirty="0" err="1"/>
              <a:t>евстахеиту</a:t>
            </a:r>
            <a:r>
              <a:rPr lang="ru-RU" sz="3200" dirty="0"/>
              <a:t>). Астма вообще «любит» пассивных курильщиков — у них она развивается в пять раз чаще, чем у тех, кому повезло не сталкиваться с табачным дымом.</a:t>
            </a:r>
          </a:p>
        </p:txBody>
      </p:sp>
    </p:spTree>
    <p:extLst>
      <p:ext uri="{BB962C8B-B14F-4D97-AF65-F5344CB8AC3E}">
        <p14:creationId xmlns:p14="http://schemas.microsoft.com/office/powerpoint/2010/main" val="3784644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91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480</TotalTime>
  <Words>618</Words>
  <Application>Microsoft Office PowerPoint</Application>
  <PresentationFormat>Широкоэкранный</PresentationFormat>
  <Paragraphs>13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libr</dc:creator>
  <cp:lastModifiedBy>ХХХ</cp:lastModifiedBy>
  <cp:revision>82</cp:revision>
  <dcterms:created xsi:type="dcterms:W3CDTF">2023-02-03T08:00:03Z</dcterms:created>
  <dcterms:modified xsi:type="dcterms:W3CDTF">2023-05-22T11:47:56Z</dcterms:modified>
</cp:coreProperties>
</file>