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75" r:id="rId3"/>
    <p:sldId id="271" r:id="rId4"/>
    <p:sldId id="293" r:id="rId5"/>
    <p:sldId id="273" r:id="rId6"/>
    <p:sldId id="276" r:id="rId7"/>
    <p:sldId id="274" r:id="rId8"/>
    <p:sldId id="280" r:id="rId9"/>
    <p:sldId id="277" r:id="rId10"/>
    <p:sldId id="282" r:id="rId11"/>
    <p:sldId id="261" r:id="rId12"/>
    <p:sldId id="294" r:id="rId13"/>
    <p:sldId id="260" r:id="rId14"/>
    <p:sldId id="263" r:id="rId15"/>
    <p:sldId id="266" r:id="rId16"/>
    <p:sldId id="267" r:id="rId17"/>
    <p:sldId id="265" r:id="rId18"/>
    <p:sldId id="269" r:id="rId19"/>
    <p:sldId id="281" r:id="rId20"/>
    <p:sldId id="258" r:id="rId21"/>
    <p:sldId id="283" r:id="rId22"/>
    <p:sldId id="284" r:id="rId23"/>
    <p:sldId id="285" r:id="rId24"/>
    <p:sldId id="286" r:id="rId25"/>
    <p:sldId id="287" r:id="rId26"/>
    <p:sldId id="288" r:id="rId27"/>
    <p:sldId id="289" r:id="rId28"/>
    <p:sldId id="290" r:id="rId29"/>
    <p:sldId id="291" r:id="rId30"/>
    <p:sldId id="292" r:id="rId31"/>
    <p:sldId id="295"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98" autoAdjust="0"/>
  </p:normalViewPr>
  <p:slideViewPr>
    <p:cSldViewPr>
      <p:cViewPr>
        <p:scale>
          <a:sx n="49" d="100"/>
          <a:sy n="49" d="100"/>
        </p:scale>
        <p:origin x="-1310" y="-7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CBA4618-6088-4C3C-9133-C8C40242FC54}" type="datetimeFigureOut">
              <a:rPr lang="ru-RU" smtClean="0"/>
              <a:t>12.05.2023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7312A7-CD8B-4BEC-A23A-DFC7AB89F9B3}"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CBA4618-6088-4C3C-9133-C8C40242FC54}" type="datetimeFigureOut">
              <a:rPr lang="ru-RU" smtClean="0"/>
              <a:t>12.05.2023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7312A7-CD8B-4BEC-A23A-DFC7AB89F9B3}"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CBA4618-6088-4C3C-9133-C8C40242FC54}" type="datetimeFigureOut">
              <a:rPr lang="ru-RU" smtClean="0"/>
              <a:t>12.05.2023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7312A7-CD8B-4BEC-A23A-DFC7AB89F9B3}"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CBA4618-6088-4C3C-9133-C8C40242FC54}" type="datetimeFigureOut">
              <a:rPr lang="ru-RU" smtClean="0"/>
              <a:t>12.05.2023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7312A7-CD8B-4BEC-A23A-DFC7AB89F9B3}"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CBA4618-6088-4C3C-9133-C8C40242FC54}" type="datetimeFigureOut">
              <a:rPr lang="ru-RU" smtClean="0"/>
              <a:t>12.05.2023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B7312A7-CD8B-4BEC-A23A-DFC7AB89F9B3}"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CBA4618-6088-4C3C-9133-C8C40242FC54}" type="datetimeFigureOut">
              <a:rPr lang="ru-RU" smtClean="0"/>
              <a:t>12.05.2023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B7312A7-CD8B-4BEC-A23A-DFC7AB89F9B3}"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CBA4618-6088-4C3C-9133-C8C40242FC54}" type="datetimeFigureOut">
              <a:rPr lang="ru-RU" smtClean="0"/>
              <a:t>12.05.2023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B7312A7-CD8B-4BEC-A23A-DFC7AB89F9B3}"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CBA4618-6088-4C3C-9133-C8C40242FC54}" type="datetimeFigureOut">
              <a:rPr lang="ru-RU" smtClean="0"/>
              <a:t>12.05.2023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B7312A7-CD8B-4BEC-A23A-DFC7AB89F9B3}"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A4618-6088-4C3C-9133-C8C40242FC54}" type="datetimeFigureOut">
              <a:rPr lang="ru-RU" smtClean="0"/>
              <a:t>12.05.2023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B7312A7-CD8B-4BEC-A23A-DFC7AB89F9B3}"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BA4618-6088-4C3C-9133-C8C40242FC54}" type="datetimeFigureOut">
              <a:rPr lang="ru-RU" smtClean="0"/>
              <a:t>12.05.2023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B7312A7-CD8B-4BEC-A23A-DFC7AB89F9B3}"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CBA4618-6088-4C3C-9133-C8C40242FC54}" type="datetimeFigureOut">
              <a:rPr lang="ru-RU" smtClean="0"/>
              <a:t>12.05.2023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B7312A7-CD8B-4BEC-A23A-DFC7AB89F9B3}"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CBA4618-6088-4C3C-9133-C8C40242FC54}" type="datetimeFigureOut">
              <a:rPr lang="ru-RU" smtClean="0"/>
              <a:t>12.05.2023</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B7312A7-CD8B-4BEC-A23A-DFC7AB89F9B3}"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77072"/>
            <a:ext cx="6552728"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1"/>
            <a:ext cx="9144000" cy="4616648"/>
          </a:xfrm>
          <a:prstGeom prst="rect">
            <a:avLst/>
          </a:prstGeom>
        </p:spPr>
        <p:txBody>
          <a:bodyPr wrap="square">
            <a:spAutoFit/>
          </a:bodyPr>
          <a:lstStyle/>
          <a:p>
            <a:pPr algn="ctr" fontAlgn="base"/>
            <a:r>
              <a:rPr lang="ru-RU" sz="3000" b="1" dirty="0">
                <a:solidFill>
                  <a:srgbClr val="0070C0"/>
                </a:solidFill>
                <a:latin typeface="Georgia" panose="02040502050405020303" pitchFamily="18" charset="0"/>
              </a:rPr>
              <a:t>Артериальная гипертензия: что это такое</a:t>
            </a:r>
            <a:r>
              <a:rPr lang="ru-RU" sz="3000" b="1" dirty="0" smtClean="0">
                <a:solidFill>
                  <a:srgbClr val="0070C0"/>
                </a:solidFill>
                <a:latin typeface="Georgia" panose="02040502050405020303" pitchFamily="18" charset="0"/>
              </a:rPr>
              <a:t>?</a:t>
            </a:r>
            <a:r>
              <a:rPr lang="en-US" sz="3000" b="1" dirty="0" smtClean="0">
                <a:solidFill>
                  <a:srgbClr val="0070C0"/>
                </a:solidFill>
                <a:latin typeface="Georgia" panose="02040502050405020303" pitchFamily="18" charset="0"/>
              </a:rPr>
              <a:t>  </a:t>
            </a:r>
          </a:p>
          <a:p>
            <a:pPr algn="ctr" fontAlgn="base"/>
            <a:endParaRPr lang="ru-RU" sz="1200" b="1" dirty="0">
              <a:solidFill>
                <a:srgbClr val="0070C0"/>
              </a:solidFill>
              <a:latin typeface="Gotham"/>
            </a:endParaRPr>
          </a:p>
          <a:p>
            <a:pPr fontAlgn="base"/>
            <a:r>
              <a:rPr lang="en-US" b="1" dirty="0" smtClean="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В </a:t>
            </a:r>
            <a:r>
              <a:rPr lang="ru-RU" b="1" dirty="0">
                <a:solidFill>
                  <a:srgbClr val="2E2828"/>
                </a:solidFill>
                <a:latin typeface="Georgia" panose="02040502050405020303" pitchFamily="18" charset="0"/>
              </a:rPr>
              <a:t>организме человека кровь перемещается по сосудам за счет давления, которое создается при сокращении сердечной мышцы. Под термином «артериальная гипертензия» (гипертоническая болезнь, гипертония) подразумевают повышение систолического артериального давления ≥ 140 мм рт</a:t>
            </a:r>
            <a:r>
              <a:rPr lang="ru-RU" b="1" dirty="0" smtClean="0">
                <a:solidFill>
                  <a:srgbClr val="2E2828"/>
                </a:solidFill>
                <a:latin typeface="Georgia" panose="02040502050405020303" pitchFamily="18" charset="0"/>
              </a:rPr>
              <a:t>.</a:t>
            </a:r>
            <a:r>
              <a:rPr lang="en-US" b="1" dirty="0" smtClean="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ст</a:t>
            </a:r>
            <a:r>
              <a:rPr lang="ru-RU" b="1" dirty="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или </a:t>
            </a:r>
            <a:r>
              <a:rPr lang="ru-RU" b="1" dirty="0">
                <a:solidFill>
                  <a:srgbClr val="2E2828"/>
                </a:solidFill>
                <a:latin typeface="Georgia" panose="02040502050405020303" pitchFamily="18" charset="0"/>
              </a:rPr>
              <a:t>диастолического артериального давления ≥ 90 мм </a:t>
            </a:r>
            <a:r>
              <a:rPr lang="ru-RU" b="1" dirty="0" smtClean="0">
                <a:solidFill>
                  <a:srgbClr val="2E2828"/>
                </a:solidFill>
                <a:latin typeface="Georgia" panose="02040502050405020303" pitchFamily="18" charset="0"/>
              </a:rPr>
              <a:t>рт.</a:t>
            </a:r>
            <a:r>
              <a:rPr lang="en-US" b="1" dirty="0" smtClean="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ст.</a:t>
            </a:r>
            <a:r>
              <a:rPr lang="ru-RU" b="1" dirty="0">
                <a:solidFill>
                  <a:srgbClr val="2E2828"/>
                </a:solidFill>
                <a:latin typeface="Georgia" panose="02040502050405020303" pitchFamily="18" charset="0"/>
              </a:rPr>
              <a:t/>
            </a:r>
            <a:br>
              <a:rPr lang="ru-RU" b="1" dirty="0">
                <a:solidFill>
                  <a:srgbClr val="2E2828"/>
                </a:solidFill>
                <a:latin typeface="Georgia" panose="02040502050405020303" pitchFamily="18" charset="0"/>
              </a:rPr>
            </a:br>
            <a:r>
              <a:rPr lang="en-US" b="1" dirty="0" smtClean="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Артериальная </a:t>
            </a:r>
            <a:r>
              <a:rPr lang="ru-RU" b="1" dirty="0">
                <a:solidFill>
                  <a:srgbClr val="2E2828"/>
                </a:solidFill>
                <a:latin typeface="Georgia" panose="02040502050405020303" pitchFamily="18" charset="0"/>
              </a:rPr>
              <a:t>гипертензия обычно не появляется внезапно. Она развивается постепенно, в течение нескольких лет. При этом человек часто даже не </a:t>
            </a:r>
            <a:r>
              <a:rPr lang="ru-RU" b="1" dirty="0" smtClean="0">
                <a:solidFill>
                  <a:srgbClr val="2E2828"/>
                </a:solidFill>
                <a:latin typeface="Georgia" panose="02040502050405020303" pitchFamily="18" charset="0"/>
              </a:rPr>
              <a:t>подозревает,</a:t>
            </a:r>
            <a:r>
              <a:rPr lang="en-US" b="1" dirty="0" smtClean="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что </a:t>
            </a:r>
            <a:r>
              <a:rPr lang="ru-RU" b="1" dirty="0">
                <a:solidFill>
                  <a:srgbClr val="2E2828"/>
                </a:solidFill>
                <a:latin typeface="Georgia" panose="02040502050405020303" pitchFamily="18" charset="0"/>
              </a:rPr>
              <a:t>у него хронически повышено артериальное </a:t>
            </a:r>
            <a:r>
              <a:rPr lang="ru-RU" b="1" dirty="0" smtClean="0">
                <a:solidFill>
                  <a:srgbClr val="2E2828"/>
                </a:solidFill>
                <a:latin typeface="Georgia" panose="02040502050405020303" pitchFamily="18" charset="0"/>
              </a:rPr>
              <a:t>давление.</a:t>
            </a:r>
            <a:r>
              <a:rPr lang="ru-RU" b="1" dirty="0">
                <a:solidFill>
                  <a:srgbClr val="2E2828"/>
                </a:solidFill>
                <a:latin typeface="Georgia" panose="02040502050405020303" pitchFamily="18" charset="0"/>
              </a:rPr>
              <a:t/>
            </a:r>
            <a:br>
              <a:rPr lang="ru-RU" b="1" dirty="0">
                <a:solidFill>
                  <a:srgbClr val="2E2828"/>
                </a:solidFill>
                <a:latin typeface="Georgia" panose="02040502050405020303" pitchFamily="18" charset="0"/>
              </a:rPr>
            </a:br>
            <a:r>
              <a:rPr lang="en-US" b="1" dirty="0" smtClean="0">
                <a:solidFill>
                  <a:srgbClr val="2E2828"/>
                </a:solidFill>
                <a:latin typeface="Georgia" panose="02040502050405020303" pitchFamily="18" charset="0"/>
              </a:rPr>
              <a:t>      </a:t>
            </a:r>
            <a:r>
              <a:rPr lang="ru-RU" b="1" dirty="0" smtClean="0">
                <a:solidFill>
                  <a:srgbClr val="2E2828"/>
                </a:solidFill>
                <a:latin typeface="Georgia" panose="02040502050405020303" pitchFamily="18" charset="0"/>
              </a:rPr>
              <a:t>В </a:t>
            </a:r>
            <a:r>
              <a:rPr lang="ru-RU" b="1" dirty="0">
                <a:solidFill>
                  <a:srgbClr val="2E2828"/>
                </a:solidFill>
                <a:latin typeface="Georgia" panose="02040502050405020303" pitchFamily="18" charset="0"/>
              </a:rPr>
              <a:t>95% случаев наблюдается повышенное артериальное давление на фоне первичной, или </a:t>
            </a:r>
            <a:r>
              <a:rPr lang="ru-RU" b="1" dirty="0" err="1">
                <a:solidFill>
                  <a:srgbClr val="2E2828"/>
                </a:solidFill>
                <a:latin typeface="Georgia" panose="02040502050405020303" pitchFamily="18" charset="0"/>
              </a:rPr>
              <a:t>эссенциальной</a:t>
            </a:r>
            <a:r>
              <a:rPr lang="ru-RU" b="1" dirty="0">
                <a:solidFill>
                  <a:srgbClr val="2E2828"/>
                </a:solidFill>
                <a:latin typeface="Georgia" panose="02040502050405020303" pitchFamily="18" charset="0"/>
              </a:rPr>
              <a:t> гипертензии, и только у 5% пациентов заболевание становится следствием уже имеющихся нарушений или патологий и имеет вторичный </a:t>
            </a:r>
            <a:r>
              <a:rPr lang="ru-RU" b="1" dirty="0" smtClean="0">
                <a:solidFill>
                  <a:srgbClr val="2E2828"/>
                </a:solidFill>
                <a:latin typeface="Georgia" panose="02040502050405020303" pitchFamily="18" charset="0"/>
              </a:rPr>
              <a:t>характер.</a:t>
            </a:r>
            <a:endParaRPr lang="ru-RU" b="1" i="0" dirty="0">
              <a:solidFill>
                <a:srgbClr val="2E2828"/>
              </a:solidFill>
              <a:effectLst/>
              <a:latin typeface="Georgia" panose="02040502050405020303" pitchFamily="18" charset="0"/>
            </a:endParaRPr>
          </a:p>
        </p:txBody>
      </p:sp>
    </p:spTree>
    <p:extLst>
      <p:ext uri="{BB962C8B-B14F-4D97-AF65-F5344CB8AC3E}">
        <p14:creationId xmlns:p14="http://schemas.microsoft.com/office/powerpoint/2010/main" val="10746420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620"/>
          <a:stretch/>
        </p:blipFill>
        <p:spPr bwMode="auto">
          <a:xfrm>
            <a:off x="0" y="2483632"/>
            <a:ext cx="9144000" cy="436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0"/>
            <a:ext cx="9144000" cy="2523768"/>
          </a:xfrm>
          <a:prstGeom prst="rect">
            <a:avLst/>
          </a:prstGeom>
        </p:spPr>
        <p:txBody>
          <a:bodyPr wrap="square">
            <a:spAutoFit/>
          </a:bodyPr>
          <a:lstStyle/>
          <a:p>
            <a:r>
              <a:rPr lang="ru-RU" sz="3000" b="1" dirty="0" smtClean="0">
                <a:solidFill>
                  <a:srgbClr val="0070C0"/>
                </a:solidFill>
                <a:latin typeface="Georgia" panose="02040502050405020303" pitchFamily="18" charset="0"/>
              </a:rPr>
              <a:t>Гипертонический криз</a:t>
            </a:r>
            <a:r>
              <a:rPr lang="ru-RU" sz="3200" dirty="0">
                <a:solidFill>
                  <a:srgbClr val="0070C0"/>
                </a:solidFill>
                <a:latin typeface="Open Sans"/>
              </a:rPr>
              <a:t> </a:t>
            </a:r>
            <a:r>
              <a:rPr lang="ru-RU" b="1" dirty="0">
                <a:solidFill>
                  <a:srgbClr val="000000"/>
                </a:solidFill>
                <a:latin typeface="Open Sans"/>
              </a:rPr>
              <a:t>— </a:t>
            </a:r>
            <a:r>
              <a:rPr lang="ru-RU" sz="1700" b="1" dirty="0">
                <a:solidFill>
                  <a:srgbClr val="000000"/>
                </a:solidFill>
                <a:latin typeface="Georgia" panose="02040502050405020303" pitchFamily="18" charset="0"/>
              </a:rPr>
              <a:t>резкий, внезапный подъем АД до индивидуально высоких значений, сопровождающийся резким ухудшением самочувствия и часто приводящий к осложнениям.</a:t>
            </a:r>
          </a:p>
          <a:p>
            <a:r>
              <a:rPr lang="ru-RU" sz="1700" b="1" dirty="0">
                <a:solidFill>
                  <a:srgbClr val="0070C0"/>
                </a:solidFill>
                <a:latin typeface="Georgia" panose="02040502050405020303" pitchFamily="18" charset="0"/>
              </a:rPr>
              <a:t>Наиболее распространенные факторы, провоцирующие гипертонический </a:t>
            </a:r>
            <a:r>
              <a:rPr lang="ru-RU" sz="1700" b="1" dirty="0" smtClean="0">
                <a:solidFill>
                  <a:srgbClr val="0070C0"/>
                </a:solidFill>
                <a:latin typeface="Georgia" panose="02040502050405020303" pitchFamily="18" charset="0"/>
              </a:rPr>
              <a:t>криз</a:t>
            </a:r>
            <a:r>
              <a:rPr lang="ru-RU" sz="1700" b="1" dirty="0" smtClean="0">
                <a:solidFill>
                  <a:srgbClr val="000000"/>
                </a:solidFill>
                <a:latin typeface="Georgia" panose="02040502050405020303" pitchFamily="18" charset="0"/>
              </a:rPr>
              <a:t>:</a:t>
            </a:r>
            <a:r>
              <a:rPr lang="en-US" sz="1700" b="1" dirty="0" smtClean="0">
                <a:solidFill>
                  <a:srgbClr val="000000"/>
                </a:solidFill>
                <a:latin typeface="Georgia" panose="02040502050405020303" pitchFamily="18" charset="0"/>
              </a:rPr>
              <a:t> </a:t>
            </a:r>
            <a:r>
              <a:rPr lang="ru-RU" sz="1700" b="1" dirty="0" smtClean="0">
                <a:solidFill>
                  <a:srgbClr val="000000"/>
                </a:solidFill>
                <a:latin typeface="Georgia" panose="02040502050405020303" pitchFamily="18" charset="0"/>
              </a:rPr>
              <a:t>значительный стресс, перемена </a:t>
            </a:r>
            <a:r>
              <a:rPr lang="ru-RU" sz="1700" b="1" dirty="0">
                <a:solidFill>
                  <a:srgbClr val="000000"/>
                </a:solidFill>
                <a:latin typeface="Georgia" panose="02040502050405020303" pitchFamily="18" charset="0"/>
              </a:rPr>
              <a:t>погоды, магнитные </a:t>
            </a:r>
            <a:r>
              <a:rPr lang="ru-RU" sz="1700" b="1" dirty="0" smtClean="0">
                <a:solidFill>
                  <a:srgbClr val="000000"/>
                </a:solidFill>
                <a:latin typeface="Georgia" panose="02040502050405020303" pitchFamily="18" charset="0"/>
              </a:rPr>
              <a:t>бури, употребление </a:t>
            </a:r>
            <a:r>
              <a:rPr lang="ru-RU" sz="1700" b="1" dirty="0">
                <a:solidFill>
                  <a:srgbClr val="000000"/>
                </a:solidFill>
                <a:latin typeface="Georgia" panose="02040502050405020303" pitchFamily="18" charset="0"/>
              </a:rPr>
              <a:t>алкоголя </a:t>
            </a:r>
            <a:r>
              <a:rPr lang="ru-RU" sz="1700" b="1" dirty="0" smtClean="0">
                <a:solidFill>
                  <a:srgbClr val="000000"/>
                </a:solidFill>
                <a:latin typeface="Georgia" panose="02040502050405020303" pitchFamily="18" charset="0"/>
              </a:rPr>
              <a:t>накануне, значительное </a:t>
            </a:r>
            <a:r>
              <a:rPr lang="ru-RU" sz="1700" b="1" dirty="0">
                <a:solidFill>
                  <a:srgbClr val="000000"/>
                </a:solidFill>
                <a:latin typeface="Georgia" panose="02040502050405020303" pitchFamily="18" charset="0"/>
              </a:rPr>
              <a:t>количество соли в </a:t>
            </a:r>
            <a:r>
              <a:rPr lang="ru-RU" sz="1700" b="1" dirty="0" smtClean="0">
                <a:solidFill>
                  <a:srgbClr val="000000"/>
                </a:solidFill>
                <a:latin typeface="Georgia" panose="02040502050405020303" pitchFamily="18" charset="0"/>
              </a:rPr>
              <a:t>пище, прекращение </a:t>
            </a:r>
            <a:r>
              <a:rPr lang="ru-RU" sz="1700" b="1" dirty="0">
                <a:solidFill>
                  <a:srgbClr val="000000"/>
                </a:solidFill>
                <a:latin typeface="Georgia" panose="02040502050405020303" pitchFamily="18" charset="0"/>
              </a:rPr>
              <a:t>приема лекарств, понижающих давление</a:t>
            </a:r>
            <a:r>
              <a:rPr lang="ru-RU" sz="1700" b="1" dirty="0" smtClean="0">
                <a:solidFill>
                  <a:srgbClr val="000000"/>
                </a:solidFill>
                <a:latin typeface="Georgia" panose="02040502050405020303" pitchFamily="18" charset="0"/>
              </a:rPr>
              <a:t>.</a:t>
            </a:r>
          </a:p>
          <a:p>
            <a:r>
              <a:rPr lang="ru-RU" sz="2400" b="1" i="0" dirty="0" smtClean="0">
                <a:solidFill>
                  <a:srgbClr val="0070C0"/>
                </a:solidFill>
                <a:effectLst/>
                <a:latin typeface="Open Sans"/>
              </a:rPr>
              <a:t>              </a:t>
            </a:r>
            <a:r>
              <a:rPr lang="ru-RU" sz="2400" b="1" i="0" dirty="0" smtClean="0">
                <a:solidFill>
                  <a:srgbClr val="0070C0"/>
                </a:solidFill>
                <a:effectLst/>
                <a:latin typeface="Calibri" panose="020F0502020204030204" pitchFamily="34" charset="0"/>
              </a:rPr>
              <a:t>Признаки:                                     Первая помощь</a:t>
            </a:r>
            <a:endParaRPr lang="ru-RU" sz="2400" b="1" i="0" dirty="0">
              <a:solidFill>
                <a:srgbClr val="0070C0"/>
              </a:solidFill>
              <a:effectLst/>
              <a:latin typeface="Calibri" panose="020F0502020204030204" pitchFamily="34" charset="0"/>
            </a:endParaRPr>
          </a:p>
        </p:txBody>
      </p:sp>
    </p:spTree>
    <p:extLst>
      <p:ext uri="{BB962C8B-B14F-4D97-AF65-F5344CB8AC3E}">
        <p14:creationId xmlns:p14="http://schemas.microsoft.com/office/powerpoint/2010/main" val="38162917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27"/>
          <a:stretch/>
        </p:blipFill>
        <p:spPr bwMode="auto">
          <a:xfrm>
            <a:off x="323528" y="1186542"/>
            <a:ext cx="8424936" cy="526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7504" y="0"/>
            <a:ext cx="9036496" cy="625428"/>
          </a:xfrm>
          <a:prstGeom prst="rect">
            <a:avLst/>
          </a:prstGeom>
        </p:spPr>
        <p:txBody>
          <a:bodyPr wrap="square">
            <a:spAutoFit/>
          </a:bodyPr>
          <a:lstStyle/>
          <a:p>
            <a:pPr algn="ctr">
              <a:lnSpc>
                <a:spcPct val="115000"/>
              </a:lnSpc>
              <a:spcAft>
                <a:spcPts val="1000"/>
              </a:spcAft>
            </a:pPr>
            <a:r>
              <a:rPr lang="ru-RU" sz="3200" b="1" dirty="0">
                <a:solidFill>
                  <a:srgbClr val="0070C0"/>
                </a:solidFill>
                <a:latin typeface="Georgia" panose="02040502050405020303" pitchFamily="18" charset="0"/>
                <a:ea typeface="Calibri"/>
                <a:cs typeface="Times New Roman"/>
              </a:rPr>
              <a:t>Образ жизни при гипертонии</a:t>
            </a:r>
          </a:p>
        </p:txBody>
      </p:sp>
    </p:spTree>
    <p:extLst>
      <p:ext uri="{BB962C8B-B14F-4D97-AF65-F5344CB8AC3E}">
        <p14:creationId xmlns:p14="http://schemas.microsoft.com/office/powerpoint/2010/main" val="6103102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15249" b="1"/>
          <a:stretch/>
        </p:blipFill>
        <p:spPr bwMode="auto">
          <a:xfrm>
            <a:off x="107504" y="764705"/>
            <a:ext cx="8928992" cy="595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0"/>
            <a:ext cx="9144000" cy="622799"/>
          </a:xfrm>
          <a:prstGeom prst="rect">
            <a:avLst/>
          </a:prstGeom>
        </p:spPr>
        <p:txBody>
          <a:bodyPr wrap="square">
            <a:spAutoFit/>
          </a:bodyPr>
          <a:lstStyle/>
          <a:p>
            <a:pPr algn="ctr">
              <a:lnSpc>
                <a:spcPct val="115000"/>
              </a:lnSpc>
              <a:spcAft>
                <a:spcPts val="1000"/>
              </a:spcAft>
            </a:pPr>
            <a:r>
              <a:rPr lang="ru-RU" sz="3200" b="1" dirty="0">
                <a:solidFill>
                  <a:srgbClr val="0070C0"/>
                </a:solidFill>
                <a:latin typeface="Georgia" panose="02040502050405020303" pitchFamily="18" charset="0"/>
                <a:ea typeface="Calibri"/>
              </a:rPr>
              <a:t>Пирамида питания при гипертонии</a:t>
            </a:r>
            <a:endParaRPr lang="ru-RU" sz="3200" dirty="0">
              <a:effectLst/>
              <a:latin typeface="Georgia" panose="02040502050405020303" pitchFamily="18" charset="0"/>
              <a:ea typeface="Times New Roman"/>
            </a:endParaRPr>
          </a:p>
        </p:txBody>
      </p:sp>
    </p:spTree>
    <p:extLst>
      <p:ext uri="{BB962C8B-B14F-4D97-AF65-F5344CB8AC3E}">
        <p14:creationId xmlns:p14="http://schemas.microsoft.com/office/powerpoint/2010/main" val="58582773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23" y="2255678"/>
            <a:ext cx="8770666" cy="455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9" y="116632"/>
            <a:ext cx="8640959" cy="1877437"/>
          </a:xfrm>
          <a:prstGeom prst="rect">
            <a:avLst/>
          </a:prstGeom>
        </p:spPr>
        <p:txBody>
          <a:bodyPr wrap="square">
            <a:spAutoFit/>
          </a:bodyPr>
          <a:lstStyle/>
          <a:p>
            <a:pPr algn="ctr"/>
            <a:r>
              <a:rPr lang="ru-RU" sz="3000" b="1" dirty="0">
                <a:solidFill>
                  <a:srgbClr val="0070C0"/>
                </a:solidFill>
                <a:latin typeface="Georgia" panose="02040502050405020303" pitchFamily="18" charset="0"/>
              </a:rPr>
              <a:t>Правила питания при гипертонии</a:t>
            </a:r>
          </a:p>
          <a:p>
            <a:r>
              <a:rPr lang="en-US" b="1" dirty="0" smtClean="0"/>
              <a:t>      </a:t>
            </a:r>
            <a:r>
              <a:rPr lang="ru-RU" sz="1700" b="1" dirty="0" smtClean="0">
                <a:latin typeface="Georgia" panose="02040502050405020303" pitchFamily="18" charset="0"/>
              </a:rPr>
              <a:t>Одними </a:t>
            </a:r>
            <a:r>
              <a:rPr lang="ru-RU" sz="1700" b="1" dirty="0">
                <a:latin typeface="Georgia" panose="02040502050405020303" pitchFamily="18" charset="0"/>
              </a:rPr>
              <a:t>из главных факторов, провоцирующих развитие гипертонии, являются ожирение и неправильное питание.</a:t>
            </a:r>
          </a:p>
          <a:p>
            <a:r>
              <a:rPr lang="ru-RU" sz="1700" b="1" dirty="0">
                <a:latin typeface="Georgia" panose="02040502050405020303" pitchFamily="18" charset="0"/>
              </a:rPr>
              <a:t>Лишний вес и калорийная пища ухудшают работу сердечно-сосудистой системы, что приводит к засорению сосудов </a:t>
            </a:r>
            <a:r>
              <a:rPr lang="ru-RU" sz="1700" b="1" dirty="0" smtClean="0">
                <a:latin typeface="Georgia" panose="02040502050405020303" pitchFamily="18" charset="0"/>
              </a:rPr>
              <a:t>бляшками</a:t>
            </a:r>
            <a:r>
              <a:rPr lang="ru-RU" sz="1700" b="1" dirty="0">
                <a:latin typeface="Georgia" panose="02040502050405020303" pitchFamily="18" charset="0"/>
              </a:rPr>
              <a:t>,  </a:t>
            </a:r>
            <a:endParaRPr lang="ru-RU" sz="1700" b="1" dirty="0" smtClean="0">
              <a:latin typeface="Georgia" panose="02040502050405020303" pitchFamily="18" charset="0"/>
            </a:endParaRPr>
          </a:p>
          <a:p>
            <a:r>
              <a:rPr lang="ru-RU" sz="1700" b="1" dirty="0" smtClean="0">
                <a:latin typeface="Georgia" panose="02040502050405020303" pitchFamily="18" charset="0"/>
              </a:rPr>
              <a:t>гипертоническим </a:t>
            </a:r>
            <a:r>
              <a:rPr lang="ru-RU" sz="1700" b="1" dirty="0">
                <a:latin typeface="Georgia" panose="02040502050405020303" pitchFamily="18" charset="0"/>
              </a:rPr>
              <a:t>кризам и другим необратимым осложнениям.</a:t>
            </a:r>
          </a:p>
        </p:txBody>
      </p:sp>
    </p:spTree>
    <p:extLst>
      <p:ext uri="{BB962C8B-B14F-4D97-AF65-F5344CB8AC3E}">
        <p14:creationId xmlns:p14="http://schemas.microsoft.com/office/powerpoint/2010/main" val="413039549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0"/>
            <a:ext cx="9036496" cy="3631763"/>
          </a:xfrm>
          <a:prstGeom prst="rect">
            <a:avLst/>
          </a:prstGeom>
        </p:spPr>
        <p:txBody>
          <a:bodyPr wrap="square">
            <a:spAutoFit/>
          </a:bodyPr>
          <a:lstStyle/>
          <a:p>
            <a:pPr algn="ctr"/>
            <a:r>
              <a:rPr lang="ru-RU" sz="3200" b="1" dirty="0">
                <a:solidFill>
                  <a:srgbClr val="0070C0"/>
                </a:solidFill>
                <a:latin typeface="Georgia" panose="02040502050405020303" pitchFamily="18" charset="0"/>
              </a:rPr>
              <a:t>Полезные </a:t>
            </a:r>
            <a:r>
              <a:rPr lang="ru-RU" sz="3200" b="1" dirty="0" smtClean="0">
                <a:solidFill>
                  <a:srgbClr val="0070C0"/>
                </a:solidFill>
                <a:latin typeface="Georgia" panose="02040502050405020303" pitchFamily="18" charset="0"/>
              </a:rPr>
              <a:t>продукты</a:t>
            </a:r>
            <a:endParaRPr lang="en-US" sz="3200" b="1" dirty="0" smtClean="0">
              <a:solidFill>
                <a:srgbClr val="0070C0"/>
              </a:solidFill>
              <a:latin typeface="Georgia" panose="02040502050405020303" pitchFamily="18" charset="0"/>
            </a:endParaRPr>
          </a:p>
          <a:p>
            <a:r>
              <a:rPr lang="en-US" b="1" dirty="0" smtClean="0">
                <a:latin typeface="Georgia" panose="02040502050405020303" pitchFamily="18" charset="0"/>
              </a:rPr>
              <a:t>     </a:t>
            </a:r>
            <a:r>
              <a:rPr lang="ru-RU" b="1" dirty="0" smtClean="0">
                <a:latin typeface="Georgia" panose="02040502050405020303" pitchFamily="18" charset="0"/>
              </a:rPr>
              <a:t>Для </a:t>
            </a:r>
            <a:r>
              <a:rPr lang="ru-RU" b="1" dirty="0">
                <a:latin typeface="Georgia" panose="02040502050405020303" pitchFamily="18" charset="0"/>
              </a:rPr>
              <a:t>людей с диагнозом гипертония составлен довольно большой список разрешенных продуктов. Но надо учитывать, что при гипертонии 3 степени и  первой гипертензии разрешенные продукты разные. Поэтому нужно уточнить у своего лечащего врача, что можно и что нельзя кушать.</a:t>
            </a:r>
          </a:p>
          <a:p>
            <a:r>
              <a:rPr lang="ru-RU" b="1" dirty="0">
                <a:latin typeface="Georgia" panose="02040502050405020303" pitchFamily="18" charset="0"/>
              </a:rPr>
              <a:t>Полезные продукты при гипертонии — это нежирные сорта мяса, индейка, крольчатина. Правильное питание при гипертонической болезни невозможно без овощей. Употребление моркови, капусты, свеклы приводит к постепенному и естественному понижению АД. Сырые овощи богаты клетчаткой, калием и магнием. Особенно полезен морковный и свекольный сок по утрам.</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631763"/>
            <a:ext cx="7632848" cy="303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107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790498"/>
            <a:ext cx="8208913" cy="497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8" y="116633"/>
            <a:ext cx="8640960" cy="1969770"/>
          </a:xfrm>
          <a:prstGeom prst="rect">
            <a:avLst/>
          </a:prstGeom>
        </p:spPr>
        <p:txBody>
          <a:bodyPr wrap="square">
            <a:spAutoFit/>
          </a:bodyPr>
          <a:lstStyle/>
          <a:p>
            <a:pPr algn="ctr"/>
            <a:r>
              <a:rPr lang="ru-RU" sz="3200" b="1" dirty="0">
                <a:solidFill>
                  <a:srgbClr val="0070C0"/>
                </a:solidFill>
                <a:latin typeface="Georgia" panose="02040502050405020303" pitchFamily="18" charset="0"/>
              </a:rPr>
              <a:t>Что можно есть</a:t>
            </a:r>
          </a:p>
          <a:p>
            <a:r>
              <a:rPr lang="en-US" b="1" dirty="0" smtClean="0"/>
              <a:t>      </a:t>
            </a:r>
            <a:r>
              <a:rPr lang="ru-RU" b="1" dirty="0" smtClean="0">
                <a:latin typeface="Georgia" panose="02040502050405020303" pitchFamily="18" charset="0"/>
              </a:rPr>
              <a:t>Когда </a:t>
            </a:r>
            <a:r>
              <a:rPr lang="ru-RU" b="1" dirty="0">
                <a:latin typeface="Georgia" panose="02040502050405020303" pitchFamily="18" charset="0"/>
              </a:rPr>
              <a:t>давление повышено, нужно употреблять больше продуктов, содержащих витамины А, Е, С, калий, кальций, магний, холин, карнитин. Избегать дефицита хрома, селена, поскольку их недостаток ухудшает состояние сосудов, значительно повышает риск развития гипертонической болезни.</a:t>
            </a:r>
          </a:p>
        </p:txBody>
      </p:sp>
    </p:spTree>
    <p:extLst>
      <p:ext uri="{BB962C8B-B14F-4D97-AF65-F5344CB8AC3E}">
        <p14:creationId xmlns:p14="http://schemas.microsoft.com/office/powerpoint/2010/main" val="14013533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38609"/>
            <a:ext cx="9144000" cy="6381047"/>
          </a:xfrm>
          <a:prstGeom prst="rect">
            <a:avLst/>
          </a:prstGeom>
        </p:spPr>
        <p:txBody>
          <a:bodyPr wrap="square">
            <a:spAutoFit/>
          </a:bodyPr>
          <a:lstStyle/>
          <a:p>
            <a:r>
              <a:rPr lang="en-US" sz="1700" b="1" dirty="0" smtClean="0">
                <a:latin typeface="Georgia" panose="02040502050405020303" pitchFamily="18" charset="0"/>
              </a:rPr>
              <a:t>     </a:t>
            </a:r>
            <a:r>
              <a:rPr lang="ru-RU" sz="1700" b="1" dirty="0" smtClean="0">
                <a:latin typeface="Georgia" panose="02040502050405020303" pitchFamily="18" charset="0"/>
              </a:rPr>
              <a:t>Из </a:t>
            </a:r>
            <a:r>
              <a:rPr lang="ru-RU" sz="1700" b="1" dirty="0">
                <a:latin typeface="Georgia" panose="02040502050405020303" pitchFamily="18" charset="0"/>
              </a:rPr>
              <a:t>питания полностью исключаются продукты, повышающие нагрузку на ЦНС, сердце, почки, сосуды. К ним относятся:</a:t>
            </a:r>
          </a:p>
          <a:p>
            <a:pPr>
              <a:buFont typeface="Arial"/>
              <a:buChar char="•"/>
            </a:pPr>
            <a:r>
              <a:rPr lang="ru-RU" sz="1700" b="1" dirty="0">
                <a:latin typeface="Georgia" panose="02040502050405020303" pitchFamily="18" charset="0"/>
              </a:rPr>
              <a:t>Полуфабрикаты (пицца, пельмени, вареники), квашеная капуста, фаст-фуд, сыры – продукты-рекордсмены по содержанию скрытой соли. Вызывают отечность артериальных стенок, что сужает их просвет, повышает давление.</a:t>
            </a:r>
          </a:p>
          <a:p>
            <a:pPr>
              <a:buFont typeface="Arial"/>
              <a:buChar char="•"/>
            </a:pPr>
            <a:r>
              <a:rPr lang="ru-RU" sz="1700" b="1" dirty="0">
                <a:latin typeface="Georgia" panose="02040502050405020303" pitchFamily="18" charset="0"/>
              </a:rPr>
              <a:t>Продукция с высоким содержанием животного жира: свинина, дичь, субпродукты, колбасы, крепкие мясные супы, бульоны, домашнее молоко, маргарин, топленое масло. Жирная пища повышает нагрузку на органы пищеварения, сердце, сосуды, возбуждает нервную систему. Содержит повышенное количество холестерина, который провоцирует образование атеросклеротических бляшек, повышает риск развития атеросклероза.</a:t>
            </a:r>
          </a:p>
          <a:p>
            <a:pPr>
              <a:buFont typeface="Arial"/>
              <a:buChar char="•"/>
            </a:pPr>
            <a:r>
              <a:rPr lang="ru-RU" sz="1700" b="1" dirty="0">
                <a:latin typeface="Georgia" panose="02040502050405020303" pitchFamily="18" charset="0"/>
              </a:rPr>
              <a:t>Сладости, кондитерские изделия: торты, сдобная выпечка, мороженое, конфеты, пирожные, сдобное печенье. Все сладости содержат быстрые углеводы, сахар, которые вызывают </a:t>
            </a:r>
            <a:r>
              <a:rPr lang="ru-RU" sz="1700" b="1" dirty="0" err="1">
                <a:latin typeface="Georgia" panose="02040502050405020303" pitchFamily="18" charset="0"/>
              </a:rPr>
              <a:t>спазмирование</a:t>
            </a:r>
            <a:r>
              <a:rPr lang="ru-RU" sz="1700" b="1" dirty="0">
                <a:latin typeface="Georgia" panose="02040502050405020303" pitchFamily="18" charset="0"/>
              </a:rPr>
              <a:t> сосудов, повышают нагрузку на сердце, что провоцирует рост давления.</a:t>
            </a:r>
          </a:p>
          <a:p>
            <a:pPr>
              <a:buFont typeface="Arial"/>
              <a:buChar char="•"/>
            </a:pPr>
            <a:r>
              <a:rPr lang="ru-RU" sz="1700" b="1" dirty="0">
                <a:latin typeface="Georgia" panose="02040502050405020303" pitchFamily="18" charset="0"/>
              </a:rPr>
              <a:t>Соусы, приправы: майонез, хрен, кетчупы, горчица, острый перец, другие жгучие пряности. Острые специи способны вызвать спазм артерий, усиление кровотока.</a:t>
            </a:r>
          </a:p>
          <a:p>
            <a:r>
              <a:rPr lang="en-US" sz="1700" b="1" dirty="0" smtClean="0">
                <a:latin typeface="Georgia" panose="02040502050405020303" pitchFamily="18" charset="0"/>
              </a:rPr>
              <a:t>     </a:t>
            </a:r>
            <a:r>
              <a:rPr lang="ru-RU" sz="1700" b="1" dirty="0" smtClean="0">
                <a:latin typeface="Georgia" panose="02040502050405020303" pitchFamily="18" charset="0"/>
              </a:rPr>
              <a:t>Хотя </a:t>
            </a:r>
            <a:r>
              <a:rPr lang="ru-RU" sz="1700" b="1" dirty="0">
                <a:latin typeface="Georgia" panose="02040502050405020303" pitchFamily="18" charset="0"/>
              </a:rPr>
              <a:t>при высоком давлении основу питания должны составлять овощи, есть те, которые употреблять запрещено: репа, редис, фасоль, горох, чечевица, нут, соевые бобы, зеленый лук, </a:t>
            </a:r>
            <a:r>
              <a:rPr lang="ru-RU" sz="1700" b="1" dirty="0" err="1">
                <a:latin typeface="Georgia" panose="02040502050405020303" pitchFamily="18" charset="0"/>
              </a:rPr>
              <a:t>дайкон</a:t>
            </a:r>
            <a:r>
              <a:rPr lang="ru-RU" sz="1700" b="1" dirty="0">
                <a:latin typeface="Georgia" panose="02040502050405020303" pitchFamily="18" charset="0"/>
              </a:rPr>
              <a:t>. Эти продукты вызывают повышенное газообразование, желудок и кишечник сдавливают диафрагму, затрудняя работу сердца.</a:t>
            </a:r>
          </a:p>
        </p:txBody>
      </p:sp>
      <p:sp>
        <p:nvSpPr>
          <p:cNvPr id="3" name="Прямоугольник 2"/>
          <p:cNvSpPr/>
          <p:nvPr/>
        </p:nvSpPr>
        <p:spPr>
          <a:xfrm>
            <a:off x="179512" y="0"/>
            <a:ext cx="8856984" cy="538609"/>
          </a:xfrm>
          <a:prstGeom prst="rect">
            <a:avLst/>
          </a:prstGeom>
        </p:spPr>
        <p:txBody>
          <a:bodyPr wrap="square">
            <a:spAutoFit/>
          </a:bodyPr>
          <a:lstStyle/>
          <a:p>
            <a:pPr lvl="0" algn="ctr"/>
            <a:r>
              <a:rPr lang="ru-RU" sz="2900" b="1" dirty="0">
                <a:solidFill>
                  <a:srgbClr val="0070C0"/>
                </a:solidFill>
                <a:latin typeface="Georgia" panose="02040502050405020303" pitchFamily="18" charset="0"/>
              </a:rPr>
              <a:t>Что есть нельзя</a:t>
            </a:r>
          </a:p>
        </p:txBody>
      </p:sp>
    </p:spTree>
    <p:extLst>
      <p:ext uri="{BB962C8B-B14F-4D97-AF65-F5344CB8AC3E}">
        <p14:creationId xmlns:p14="http://schemas.microsoft.com/office/powerpoint/2010/main" val="4344922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42493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7504" y="44624"/>
            <a:ext cx="8928992" cy="584775"/>
          </a:xfrm>
          <a:prstGeom prst="rect">
            <a:avLst/>
          </a:prstGeom>
        </p:spPr>
        <p:txBody>
          <a:bodyPr wrap="square">
            <a:spAutoFit/>
          </a:bodyPr>
          <a:lstStyle/>
          <a:p>
            <a:pPr algn="ctr"/>
            <a:r>
              <a:rPr lang="ru-RU" sz="3200" b="1" dirty="0">
                <a:solidFill>
                  <a:srgbClr val="0070C0"/>
                </a:solidFill>
                <a:latin typeface="Georgia" panose="02040502050405020303" pitchFamily="18" charset="0"/>
              </a:rPr>
              <a:t>Нельзя:</a:t>
            </a:r>
          </a:p>
        </p:txBody>
      </p:sp>
    </p:spTree>
    <p:extLst>
      <p:ext uri="{BB962C8B-B14F-4D97-AF65-F5344CB8AC3E}">
        <p14:creationId xmlns:p14="http://schemas.microsoft.com/office/powerpoint/2010/main" val="20228375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8568952" cy="3693319"/>
          </a:xfrm>
          <a:prstGeom prst="rect">
            <a:avLst/>
          </a:prstGeom>
        </p:spPr>
        <p:txBody>
          <a:bodyPr wrap="square">
            <a:spAutoFit/>
          </a:bodyPr>
          <a:lstStyle/>
          <a:p>
            <a:r>
              <a:rPr lang="en-US" sz="1700" b="1" dirty="0" smtClean="0">
                <a:latin typeface="Georgia" panose="02040502050405020303" pitchFamily="18" charset="0"/>
              </a:rPr>
              <a:t>    </a:t>
            </a:r>
            <a:r>
              <a:rPr lang="ru-RU" b="1" dirty="0" smtClean="0">
                <a:latin typeface="Georgia" panose="02040502050405020303" pitchFamily="18" charset="0"/>
              </a:rPr>
              <a:t>Напитки</a:t>
            </a:r>
            <a:r>
              <a:rPr lang="ru-RU" b="1" dirty="0">
                <a:latin typeface="Georgia" panose="02040502050405020303" pitchFamily="18" charset="0"/>
              </a:rPr>
              <a:t>, снижающие давление, эффективны, если показатели повышены незначительно, на 5-15 единиц. Улучшают кровоток, разжижают кровь, укрепляют сердце, сосуды:</a:t>
            </a:r>
          </a:p>
          <a:p>
            <a:pPr>
              <a:buFont typeface="Arial"/>
              <a:buChar char="•"/>
            </a:pPr>
            <a:r>
              <a:rPr lang="ru-RU" b="1" dirty="0">
                <a:latin typeface="Georgia" panose="02040502050405020303" pitchFamily="18" charset="0"/>
              </a:rPr>
              <a:t>чай </a:t>
            </a:r>
            <a:r>
              <a:rPr lang="ru-RU" b="1" dirty="0" err="1">
                <a:latin typeface="Georgia" panose="02040502050405020303" pitchFamily="18" charset="0"/>
              </a:rPr>
              <a:t>каркаде</a:t>
            </a:r>
            <a:r>
              <a:rPr lang="ru-RU" b="1" dirty="0">
                <a:latin typeface="Georgia" panose="02040502050405020303" pitchFamily="18" charset="0"/>
              </a:rPr>
              <a:t>;</a:t>
            </a:r>
          </a:p>
          <a:p>
            <a:pPr>
              <a:buFont typeface="Arial"/>
              <a:buChar char="•"/>
            </a:pPr>
            <a:r>
              <a:rPr lang="ru-RU" b="1" dirty="0">
                <a:latin typeface="Georgia" panose="02040502050405020303" pitchFamily="18" charset="0"/>
              </a:rPr>
              <a:t>травяные отвары из ромашки, календулы, омелы белой, клевера, сушеницы, валерианы;</a:t>
            </a:r>
          </a:p>
          <a:p>
            <a:pPr>
              <a:buFont typeface="Arial"/>
              <a:buChar char="•"/>
            </a:pPr>
            <a:r>
              <a:rPr lang="ru-RU" b="1" dirty="0">
                <a:latin typeface="Georgia" panose="02040502050405020303" pitchFamily="18" charset="0"/>
              </a:rPr>
              <a:t>компот из кураги, изюма без сахара;</a:t>
            </a:r>
          </a:p>
          <a:p>
            <a:pPr>
              <a:buFont typeface="Arial"/>
              <a:buChar char="•"/>
            </a:pPr>
            <a:r>
              <a:rPr lang="ru-RU" b="1" dirty="0">
                <a:latin typeface="Georgia" panose="02040502050405020303" pitchFamily="18" charset="0"/>
              </a:rPr>
              <a:t>настой плодов боярышника;</a:t>
            </a:r>
          </a:p>
          <a:p>
            <a:pPr>
              <a:buFont typeface="Arial"/>
              <a:buChar char="•"/>
            </a:pPr>
            <a:r>
              <a:rPr lang="ru-RU" b="1" dirty="0">
                <a:latin typeface="Georgia" panose="02040502050405020303" pitchFamily="18" charset="0"/>
              </a:rPr>
              <a:t>молоко с куркумой (золотое молоко);</a:t>
            </a:r>
          </a:p>
          <a:p>
            <a:pPr>
              <a:buFont typeface="Arial"/>
              <a:buChar char="•"/>
            </a:pPr>
            <a:r>
              <a:rPr lang="ru-RU" b="1" dirty="0">
                <a:latin typeface="Georgia" panose="02040502050405020303" pitchFamily="18" charset="0"/>
              </a:rPr>
              <a:t>кефир с корицей;</a:t>
            </a:r>
          </a:p>
          <a:p>
            <a:pPr>
              <a:buFont typeface="Arial"/>
              <a:buChar char="•"/>
            </a:pPr>
            <a:r>
              <a:rPr lang="ru-RU" b="1" dirty="0">
                <a:latin typeface="Georgia" panose="02040502050405020303" pitchFamily="18" charset="0"/>
              </a:rPr>
              <a:t>клюквенный морс.</a:t>
            </a:r>
          </a:p>
          <a:p>
            <a:r>
              <a:rPr lang="en-US" b="1" dirty="0" smtClean="0">
                <a:latin typeface="Georgia" panose="02040502050405020303" pitchFamily="18" charset="0"/>
              </a:rPr>
              <a:t>     </a:t>
            </a:r>
            <a:r>
              <a:rPr lang="ru-RU" b="1" dirty="0" smtClean="0">
                <a:latin typeface="Georgia" panose="02040502050405020303" pitchFamily="18" charset="0"/>
              </a:rPr>
              <a:t>Выраженность </a:t>
            </a:r>
            <a:r>
              <a:rPr lang="ru-RU" b="1" dirty="0">
                <a:latin typeface="Georgia" panose="02040502050405020303" pitchFamily="18" charset="0"/>
              </a:rPr>
              <a:t>гипотензивного действия зависит от количества и регулярности потребления напитков.</a:t>
            </a:r>
          </a:p>
        </p:txBody>
      </p:sp>
      <p:sp>
        <p:nvSpPr>
          <p:cNvPr id="6" name="Прямоугольник 5"/>
          <p:cNvSpPr/>
          <p:nvPr/>
        </p:nvSpPr>
        <p:spPr>
          <a:xfrm>
            <a:off x="179512" y="116632"/>
            <a:ext cx="8712967" cy="584775"/>
          </a:xfrm>
          <a:prstGeom prst="rect">
            <a:avLst/>
          </a:prstGeom>
        </p:spPr>
        <p:txBody>
          <a:bodyPr wrap="square">
            <a:spAutoFit/>
          </a:bodyPr>
          <a:lstStyle/>
          <a:p>
            <a:pPr algn="ctr"/>
            <a:r>
              <a:rPr lang="ru-RU" sz="3200" b="1" dirty="0" smtClean="0">
                <a:solidFill>
                  <a:srgbClr val="0070C0"/>
                </a:solidFill>
                <a:latin typeface="Georgia" panose="02040502050405020303" pitchFamily="18" charset="0"/>
              </a:rPr>
              <a:t>Напитки,</a:t>
            </a:r>
            <a:r>
              <a:rPr lang="en-US" sz="3200" b="1" dirty="0" smtClean="0">
                <a:solidFill>
                  <a:srgbClr val="0070C0"/>
                </a:solidFill>
                <a:latin typeface="Georgia" panose="02040502050405020303" pitchFamily="18" charset="0"/>
              </a:rPr>
              <a:t> </a:t>
            </a:r>
            <a:r>
              <a:rPr lang="ru-RU" sz="3200" b="1" dirty="0" smtClean="0">
                <a:solidFill>
                  <a:srgbClr val="0070C0"/>
                </a:solidFill>
                <a:latin typeface="Georgia" panose="02040502050405020303" pitchFamily="18" charset="0"/>
              </a:rPr>
              <a:t>понижающие </a:t>
            </a:r>
            <a:r>
              <a:rPr lang="ru-RU" sz="3200" b="1" dirty="0">
                <a:solidFill>
                  <a:srgbClr val="0070C0"/>
                </a:solidFill>
                <a:latin typeface="Georgia" panose="02040502050405020303" pitchFamily="18" charset="0"/>
              </a:rPr>
              <a:t>АД</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1" y="4293096"/>
            <a:ext cx="6120678" cy="249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7673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4624"/>
            <a:ext cx="8568952" cy="3093154"/>
          </a:xfrm>
          <a:prstGeom prst="rect">
            <a:avLst/>
          </a:prstGeom>
        </p:spPr>
        <p:txBody>
          <a:bodyPr wrap="square">
            <a:spAutoFit/>
          </a:bodyPr>
          <a:lstStyle/>
          <a:p>
            <a:pPr lvl="0" algn="ctr"/>
            <a:r>
              <a:rPr lang="ru-RU" sz="2400" b="1" dirty="0">
                <a:solidFill>
                  <a:srgbClr val="0070C0"/>
                </a:solidFill>
                <a:latin typeface="Georgia" panose="02040502050405020303" pitchFamily="18" charset="0"/>
              </a:rPr>
              <a:t>Запрещенные напитки</a:t>
            </a:r>
          </a:p>
          <a:p>
            <a:pPr lvl="0"/>
            <a:r>
              <a:rPr lang="en-US" sz="1900" b="1" dirty="0" smtClean="0">
                <a:solidFill>
                  <a:prstClr val="black"/>
                </a:solidFill>
              </a:rPr>
              <a:t>     </a:t>
            </a:r>
            <a:r>
              <a:rPr lang="ru-RU" sz="1900" b="1" dirty="0" smtClean="0">
                <a:solidFill>
                  <a:prstClr val="black"/>
                </a:solidFill>
                <a:latin typeface="Georgia" panose="02040502050405020303" pitchFamily="18" charset="0"/>
              </a:rPr>
              <a:t>При </a:t>
            </a:r>
            <a:r>
              <a:rPr lang="ru-RU" sz="1900" b="1" dirty="0">
                <a:solidFill>
                  <a:prstClr val="black"/>
                </a:solidFill>
                <a:latin typeface="Georgia" panose="02040502050405020303" pitchFamily="18" charset="0"/>
              </a:rPr>
              <a:t>повышенном давлении из питания исключают напитки, которые содержат много сахара, кофеина, </a:t>
            </a:r>
            <a:r>
              <a:rPr lang="ru-RU" sz="1900" b="1" dirty="0" err="1">
                <a:solidFill>
                  <a:prstClr val="black"/>
                </a:solidFill>
                <a:latin typeface="Georgia" panose="02040502050405020303" pitchFamily="18" charset="0"/>
              </a:rPr>
              <a:t>ароматизаторов</a:t>
            </a:r>
            <a:r>
              <a:rPr lang="ru-RU" sz="1900" b="1" dirty="0">
                <a:solidFill>
                  <a:prstClr val="black"/>
                </a:solidFill>
                <a:latin typeface="Georgia" panose="02040502050405020303" pitchFamily="18" charset="0"/>
              </a:rPr>
              <a:t>:</a:t>
            </a:r>
          </a:p>
          <a:p>
            <a:pPr lvl="0"/>
            <a:r>
              <a:rPr lang="ru-RU" sz="1900" b="1" dirty="0">
                <a:solidFill>
                  <a:prstClr val="black"/>
                </a:solidFill>
                <a:latin typeface="Georgia" panose="02040502050405020303" pitchFamily="18" charset="0"/>
              </a:rPr>
              <a:t>крепкие алкогольные напитки, растворимый и заварной кофе,</a:t>
            </a:r>
            <a:r>
              <a:rPr lang="en-US" sz="1900" b="1" dirty="0">
                <a:solidFill>
                  <a:prstClr val="black"/>
                </a:solidFill>
                <a:latin typeface="Georgia" panose="02040502050405020303" pitchFamily="18" charset="0"/>
              </a:rPr>
              <a:t> </a:t>
            </a:r>
            <a:r>
              <a:rPr lang="ru-RU" sz="1900" b="1" dirty="0">
                <a:solidFill>
                  <a:prstClr val="black"/>
                </a:solidFill>
                <a:latin typeface="Georgia" panose="02040502050405020303" pitchFamily="18" charset="0"/>
              </a:rPr>
              <a:t>тонизирующие напитки (энергетики), сильногазированные лимонады, пакетированные соки, горячий шоколад, </a:t>
            </a:r>
            <a:r>
              <a:rPr lang="ru-RU" sz="1900" b="1" dirty="0" smtClean="0">
                <a:solidFill>
                  <a:prstClr val="black"/>
                </a:solidFill>
                <a:latin typeface="Georgia" panose="02040502050405020303" pitchFamily="18" charset="0"/>
              </a:rPr>
              <a:t>крепкий </a:t>
            </a:r>
            <a:r>
              <a:rPr lang="ru-RU" sz="1900" b="1" dirty="0">
                <a:solidFill>
                  <a:prstClr val="black"/>
                </a:solidFill>
                <a:latin typeface="Georgia" panose="02040502050405020303" pitchFamily="18" charset="0"/>
              </a:rPr>
              <a:t>черный чай.</a:t>
            </a:r>
          </a:p>
          <a:p>
            <a:pPr lvl="0"/>
            <a:r>
              <a:rPr lang="ru-RU" sz="1900" b="1" dirty="0">
                <a:solidFill>
                  <a:prstClr val="black"/>
                </a:solidFill>
                <a:latin typeface="Georgia" panose="02040502050405020303" pitchFamily="18" charset="0"/>
              </a:rPr>
              <a:t>Такие напитки нарушают работу печени, сердца, тем самым повышая давление.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1" y="2996952"/>
            <a:ext cx="594421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5197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568952" cy="2862322"/>
          </a:xfrm>
          <a:prstGeom prst="rect">
            <a:avLst/>
          </a:prstGeom>
        </p:spPr>
        <p:txBody>
          <a:bodyPr wrap="square">
            <a:spAutoFit/>
          </a:bodyPr>
          <a:lstStyle/>
          <a:p>
            <a:pPr algn="ctr"/>
            <a:r>
              <a:rPr lang="ru-RU" sz="3000" b="1" dirty="0">
                <a:solidFill>
                  <a:srgbClr val="0070C0"/>
                </a:solidFill>
                <a:latin typeface="Georgia" panose="02040502050405020303" pitchFamily="18" charset="0"/>
              </a:rPr>
              <a:t>Какие причины способствуют появлению гипертонической болезни</a:t>
            </a:r>
            <a:r>
              <a:rPr lang="ru-RU" sz="3000" b="1" dirty="0" smtClean="0">
                <a:solidFill>
                  <a:srgbClr val="0070C0"/>
                </a:solidFill>
                <a:latin typeface="Georgia" panose="02040502050405020303" pitchFamily="18" charset="0"/>
              </a:rPr>
              <a:t>?</a:t>
            </a:r>
            <a:endParaRPr lang="en-US" sz="1100" b="1" dirty="0" smtClean="0">
              <a:solidFill>
                <a:srgbClr val="0070C0"/>
              </a:solidFill>
              <a:latin typeface="Georgia" panose="02040502050405020303" pitchFamily="18" charset="0"/>
            </a:endParaRPr>
          </a:p>
          <a:p>
            <a:pPr algn="ctr"/>
            <a:endParaRPr lang="ru-RU" sz="1000" b="1" dirty="0">
              <a:solidFill>
                <a:srgbClr val="0070C0"/>
              </a:solidFill>
              <a:latin typeface="Georgia" panose="02040502050405020303" pitchFamily="18" charset="0"/>
            </a:endParaRPr>
          </a:p>
          <a:p>
            <a:r>
              <a:rPr lang="ru-RU" sz="2200" b="1" dirty="0">
                <a:latin typeface="Georgia" panose="02040502050405020303" pitchFamily="18" charset="0"/>
              </a:rPr>
              <a:t>Если заглянуть внутрь организма, то причина гипертонической болезни – это раздражение </a:t>
            </a:r>
            <a:r>
              <a:rPr lang="ru-RU" sz="2200" b="1" dirty="0" smtClean="0">
                <a:latin typeface="Georgia" panose="02040502050405020303" pitchFamily="18" charset="0"/>
              </a:rPr>
              <a:t>сосудов двигательного </a:t>
            </a:r>
            <a:r>
              <a:rPr lang="ru-RU" sz="2200" b="1" dirty="0">
                <a:latin typeface="Georgia" panose="02040502050405020303" pitchFamily="18" charset="0"/>
              </a:rPr>
              <a:t>центра, который находится в продолговатом мозге человека и отвечает за сужение и расслабление стенок сосудов.</a:t>
            </a:r>
          </a:p>
        </p:txBody>
      </p:sp>
      <p:sp>
        <p:nvSpPr>
          <p:cNvPr id="3" name="Прямоугольник 2"/>
          <p:cNvSpPr/>
          <p:nvPr/>
        </p:nvSpPr>
        <p:spPr>
          <a:xfrm>
            <a:off x="0" y="2924944"/>
            <a:ext cx="9144000" cy="3816429"/>
          </a:xfrm>
          <a:prstGeom prst="rect">
            <a:avLst/>
          </a:prstGeom>
        </p:spPr>
        <p:txBody>
          <a:bodyPr wrap="square">
            <a:spAutoFit/>
          </a:bodyPr>
          <a:lstStyle/>
          <a:p>
            <a:r>
              <a:rPr lang="ru-RU" sz="2200" b="1" u="sng" dirty="0">
                <a:latin typeface="Georgia" panose="02040502050405020303" pitchFamily="18" charset="0"/>
              </a:rPr>
              <a:t>Спровоцировать развитие гипертонии могут следующие факторы:</a:t>
            </a:r>
          </a:p>
          <a:p>
            <a:pPr>
              <a:buFont typeface="Arial"/>
              <a:buChar char="•"/>
            </a:pPr>
            <a:r>
              <a:rPr lang="ru-RU" sz="2200" b="1" dirty="0">
                <a:latin typeface="Georgia" panose="02040502050405020303" pitchFamily="18" charset="0"/>
              </a:rPr>
              <a:t>наследственность, в большинстве случаев это заболевание передается по наследству;</a:t>
            </a:r>
          </a:p>
          <a:p>
            <a:pPr>
              <a:buFont typeface="Arial"/>
              <a:buChar char="•"/>
            </a:pPr>
            <a:r>
              <a:rPr lang="ru-RU" sz="2200" b="1" dirty="0">
                <a:latin typeface="Georgia" panose="02040502050405020303" pitchFamily="18" charset="0"/>
              </a:rPr>
              <a:t>сильные нервные (психологические) перенапряжения;</a:t>
            </a:r>
          </a:p>
          <a:p>
            <a:pPr>
              <a:buFont typeface="Arial"/>
              <a:buChar char="•"/>
            </a:pPr>
            <a:r>
              <a:rPr lang="ru-RU" sz="2200" b="1" dirty="0">
                <a:latin typeface="Georgia" panose="02040502050405020303" pitchFamily="18" charset="0"/>
              </a:rPr>
              <a:t>вредные привычки;</a:t>
            </a:r>
          </a:p>
          <a:p>
            <a:pPr>
              <a:buFont typeface="Arial"/>
              <a:buChar char="•"/>
            </a:pPr>
            <a:r>
              <a:rPr lang="ru-RU" sz="2200" b="1" dirty="0">
                <a:latin typeface="Georgia" panose="02040502050405020303" pitchFamily="18" charset="0"/>
              </a:rPr>
              <a:t>атеросклероз артерий;</a:t>
            </a:r>
          </a:p>
          <a:p>
            <a:pPr>
              <a:buFont typeface="Arial"/>
              <a:buChar char="•"/>
            </a:pPr>
            <a:r>
              <a:rPr lang="ru-RU" sz="2200" b="1" dirty="0">
                <a:latin typeface="Georgia" panose="02040502050405020303" pitchFamily="18" charset="0"/>
              </a:rPr>
              <a:t>чрезмерное употребление жирной пищи, соли;</a:t>
            </a:r>
          </a:p>
          <a:p>
            <a:pPr>
              <a:buFont typeface="Arial"/>
              <a:buChar char="•"/>
            </a:pPr>
            <a:r>
              <a:rPr lang="ru-RU" sz="2200" b="1" dirty="0">
                <a:latin typeface="Georgia" panose="02040502050405020303" pitchFamily="18" charset="0"/>
              </a:rPr>
              <a:t>лишний вес;</a:t>
            </a:r>
          </a:p>
          <a:p>
            <a:pPr>
              <a:buFont typeface="Arial"/>
              <a:buChar char="•"/>
            </a:pPr>
            <a:r>
              <a:rPr lang="ru-RU" sz="2200" b="1" dirty="0">
                <a:latin typeface="Georgia" panose="02040502050405020303" pitchFamily="18" charset="0"/>
              </a:rPr>
              <a:t>наличие болезней, имеющих артериальную гипотонию как симптом.</a:t>
            </a:r>
          </a:p>
        </p:txBody>
      </p:sp>
    </p:spTree>
    <p:extLst>
      <p:ext uri="{BB962C8B-B14F-4D97-AF65-F5344CB8AC3E}">
        <p14:creationId xmlns:p14="http://schemas.microsoft.com/office/powerpoint/2010/main" val="16924658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40960"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47502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2068"/>
            <a:ext cx="9144000" cy="552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16632"/>
            <a:ext cx="8640960" cy="823239"/>
          </a:xfrm>
          <a:prstGeom prst="rect">
            <a:avLst/>
          </a:prstGeom>
        </p:spPr>
        <p:txBody>
          <a:bodyPr wrap="square">
            <a:spAutoFit/>
          </a:bodyPr>
          <a:lstStyle/>
          <a:p>
            <a:pPr algn="ctr">
              <a:lnSpc>
                <a:spcPct val="115000"/>
              </a:lnSpc>
              <a:spcAft>
                <a:spcPts val="1000"/>
              </a:spcAft>
            </a:pPr>
            <a:r>
              <a:rPr lang="ru-RU" sz="4500" b="1" dirty="0">
                <a:solidFill>
                  <a:srgbClr val="0070C0"/>
                </a:solidFill>
                <a:latin typeface="Georgia" panose="02040502050405020303" pitchFamily="18" charset="0"/>
                <a:ea typeface="Calibri"/>
                <a:cs typeface="Times New Roman"/>
              </a:rPr>
              <a:t>Рекомендуемая литература</a:t>
            </a:r>
          </a:p>
        </p:txBody>
      </p:sp>
    </p:spTree>
    <p:extLst>
      <p:ext uri="{BB962C8B-B14F-4D97-AF65-F5344CB8AC3E}">
        <p14:creationId xmlns:p14="http://schemas.microsoft.com/office/powerpoint/2010/main" val="35386120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2.16.0.1\library\Библиотека\Гавриленко\2023_05_05\IMG_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6632"/>
            <a:ext cx="4464497"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000" y="116632"/>
            <a:ext cx="4572000" cy="3108543"/>
          </a:xfrm>
          <a:prstGeom prst="rect">
            <a:avLst/>
          </a:prstGeom>
        </p:spPr>
        <p:txBody>
          <a:bodyPr wrap="square">
            <a:spAutoFit/>
          </a:bodyPr>
          <a:lstStyle/>
          <a:p>
            <a:r>
              <a:rPr lang="ru-RU" sz="1400" dirty="0">
                <a:latin typeface="Arial Black" panose="020B0A04020102020204" pitchFamily="34" charset="0"/>
              </a:rPr>
              <a:t>616.12-008.331.1</a:t>
            </a:r>
          </a:p>
          <a:p>
            <a:r>
              <a:rPr lang="ru-RU" sz="1400" dirty="0">
                <a:latin typeface="Arial Black" panose="020B0A04020102020204" pitchFamily="34" charset="0"/>
              </a:rPr>
              <a:t>Н731</a:t>
            </a:r>
          </a:p>
          <a:p>
            <a:r>
              <a:rPr lang="ru-RU" sz="1400" dirty="0">
                <a:latin typeface="Arial Black" panose="020B0A04020102020204" pitchFamily="34" charset="0"/>
              </a:rPr>
              <a:t>Новикова, Раиса Александровна. </a:t>
            </a:r>
          </a:p>
          <a:p>
            <a:r>
              <a:rPr lang="ru-RU" sz="1400" dirty="0" smtClean="0">
                <a:latin typeface="Arial Black" panose="020B0A04020102020204" pitchFamily="34" charset="0"/>
              </a:rPr>
              <a:t>Артериальная </a:t>
            </a:r>
            <a:r>
              <a:rPr lang="ru-RU" sz="1400" dirty="0">
                <a:latin typeface="Arial Black" panose="020B0A04020102020204" pitchFamily="34" charset="0"/>
              </a:rPr>
              <a:t>гипертензия: диагностика и лечение, неотложные состояния : учебно-методическое пособие для студентов 4-6-х курсов высших медицинских учебных заведений / Р. А. Новикова, С. Е. Алексейчик ; Министерство здравоохранения Республики Беларусь, Белорусский государственный медицинский университет, 1-я кафедра внутренних болезней. - Минск : [б. и.], 2009. - 75 с.</a:t>
            </a:r>
          </a:p>
        </p:txBody>
      </p:sp>
    </p:spTree>
    <p:extLst>
      <p:ext uri="{BB962C8B-B14F-4D97-AF65-F5344CB8AC3E}">
        <p14:creationId xmlns:p14="http://schemas.microsoft.com/office/powerpoint/2010/main" val="18260666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72.16.0.1\library\Библиотека\Гавриленко\2023_05_05\IMG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16632"/>
            <a:ext cx="4464496"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000" y="116632"/>
            <a:ext cx="4536504" cy="1600438"/>
          </a:xfrm>
          <a:prstGeom prst="rect">
            <a:avLst/>
          </a:prstGeom>
        </p:spPr>
        <p:txBody>
          <a:bodyPr wrap="square">
            <a:spAutoFit/>
          </a:bodyPr>
          <a:lstStyle/>
          <a:p>
            <a:r>
              <a:rPr lang="ru-RU" sz="1400" b="1" dirty="0">
                <a:latin typeface="Arial Black" panose="020B0A04020102020204" pitchFamily="34" charset="0"/>
              </a:rPr>
              <a:t>616.12-008.331.1-053.6</a:t>
            </a:r>
          </a:p>
          <a:p>
            <a:r>
              <a:rPr lang="ru-RU" sz="1400" b="1" dirty="0">
                <a:latin typeface="Arial Black" panose="020B0A04020102020204" pitchFamily="34" charset="0"/>
              </a:rPr>
              <a:t>К445</a:t>
            </a:r>
          </a:p>
          <a:p>
            <a:r>
              <a:rPr lang="ru-RU" sz="1400" b="1" dirty="0" err="1">
                <a:latin typeface="Arial Black" panose="020B0A04020102020204" pitchFamily="34" charset="0"/>
              </a:rPr>
              <a:t>Кисляк</a:t>
            </a:r>
            <a:r>
              <a:rPr lang="ru-RU" sz="1400" b="1" dirty="0">
                <a:latin typeface="Arial Black" panose="020B0A04020102020204" pitchFamily="34" charset="0"/>
              </a:rPr>
              <a:t>, О. А. </a:t>
            </a:r>
          </a:p>
          <a:p>
            <a:r>
              <a:rPr lang="ru-RU" sz="1400" b="1" dirty="0">
                <a:latin typeface="Arial Black" panose="020B0A04020102020204" pitchFamily="34" charset="0"/>
              </a:rPr>
              <a:t>Артериальная гипертензия в подростковом возрасте : [монография] / О. А. </a:t>
            </a:r>
            <a:r>
              <a:rPr lang="ru-RU" sz="1400" b="1" dirty="0" err="1">
                <a:latin typeface="Arial Black" panose="020B0A04020102020204" pitchFamily="34" charset="0"/>
              </a:rPr>
              <a:t>Кисляк</a:t>
            </a:r>
            <a:r>
              <a:rPr lang="ru-RU" sz="1400" b="1" dirty="0">
                <a:latin typeface="Arial Black" panose="020B0A04020102020204" pitchFamily="34" charset="0"/>
              </a:rPr>
              <a:t>. - Москва : </a:t>
            </a:r>
            <a:r>
              <a:rPr lang="ru-RU" sz="1400" b="1" dirty="0" err="1">
                <a:latin typeface="Arial Black" panose="020B0A04020102020204" pitchFamily="34" charset="0"/>
              </a:rPr>
              <a:t>Миклош</a:t>
            </a:r>
            <a:r>
              <a:rPr lang="ru-RU" sz="1400" b="1" dirty="0">
                <a:latin typeface="Arial Black" panose="020B0A04020102020204" pitchFamily="34" charset="0"/>
              </a:rPr>
              <a:t>, 2007. - 296 с. </a:t>
            </a:r>
          </a:p>
        </p:txBody>
      </p:sp>
    </p:spTree>
    <p:extLst>
      <p:ext uri="{BB962C8B-B14F-4D97-AF65-F5344CB8AC3E}">
        <p14:creationId xmlns:p14="http://schemas.microsoft.com/office/powerpoint/2010/main" val="19621400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72.16.0.1\library\Библиотека\Гавриленко\2023_05_05\IMG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536503"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44006" y="116632"/>
            <a:ext cx="4464498" cy="2246769"/>
          </a:xfrm>
          <a:prstGeom prst="rect">
            <a:avLst/>
          </a:prstGeom>
        </p:spPr>
        <p:txBody>
          <a:bodyPr wrap="square">
            <a:spAutoFit/>
          </a:bodyPr>
          <a:lstStyle/>
          <a:p>
            <a:r>
              <a:rPr lang="ru-RU" sz="1400" dirty="0">
                <a:latin typeface="Arial Black" panose="020B0A04020102020204" pitchFamily="34" charset="0"/>
              </a:rPr>
              <a:t>616.12-008.331.1:615.22</a:t>
            </a:r>
          </a:p>
          <a:p>
            <a:r>
              <a:rPr lang="ru-RU" sz="1400" dirty="0">
                <a:latin typeface="Arial Black" panose="020B0A04020102020204" pitchFamily="34" charset="0"/>
              </a:rPr>
              <a:t>Б442</a:t>
            </a:r>
          </a:p>
          <a:p>
            <a:r>
              <a:rPr lang="ru-RU" sz="1400" dirty="0">
                <a:latin typeface="Arial Black" panose="020B0A04020102020204" pitchFamily="34" charset="0"/>
              </a:rPr>
              <a:t>Бельская, Елена </a:t>
            </a:r>
            <a:r>
              <a:rPr lang="ru-RU" sz="1400" dirty="0" err="1">
                <a:latin typeface="Arial Black" panose="020B0A04020102020204" pitchFamily="34" charset="0"/>
              </a:rPr>
              <a:t>Севировна</a:t>
            </a:r>
            <a:r>
              <a:rPr lang="ru-RU" sz="1400" dirty="0">
                <a:latin typeface="Arial Black" panose="020B0A04020102020204" pitchFamily="34" charset="0"/>
              </a:rPr>
              <a:t>. </a:t>
            </a:r>
          </a:p>
          <a:p>
            <a:r>
              <a:rPr lang="ru-RU" sz="1400" dirty="0">
                <a:latin typeface="Arial Black" panose="020B0A04020102020204" pitchFamily="34" charset="0"/>
              </a:rPr>
              <a:t>Индивидуализация лекарственной терапии артериальной гипертензии : учеб.-метод. пособие / Е. С. Бельская ; М-во здравоохранения </a:t>
            </a:r>
            <a:r>
              <a:rPr lang="ru-RU" sz="1400" dirty="0" err="1">
                <a:latin typeface="Arial Black" panose="020B0A04020102020204" pitchFamily="34" charset="0"/>
              </a:rPr>
              <a:t>Респ</a:t>
            </a:r>
            <a:r>
              <a:rPr lang="ru-RU" sz="1400" dirty="0">
                <a:latin typeface="Arial Black" panose="020B0A04020102020204" pitchFamily="34" charset="0"/>
              </a:rPr>
              <a:t>. Беларусь, Бел. гос. мед. ун-т, 2-я каф. внутренних болезней. - Минск : </a:t>
            </a:r>
            <a:r>
              <a:rPr lang="ru-RU" sz="1400" dirty="0" err="1">
                <a:latin typeface="Arial Black" panose="020B0A04020102020204" pitchFamily="34" charset="0"/>
              </a:rPr>
              <a:t>Зималетто</a:t>
            </a:r>
            <a:r>
              <a:rPr lang="ru-RU" sz="1400" dirty="0">
                <a:latin typeface="Arial Black" panose="020B0A04020102020204" pitchFamily="34" charset="0"/>
              </a:rPr>
              <a:t>, 2011. </a:t>
            </a:r>
            <a:r>
              <a:rPr lang="ru-RU" sz="1400" dirty="0" smtClean="0">
                <a:latin typeface="Arial Black" panose="020B0A04020102020204" pitchFamily="34" charset="0"/>
              </a:rPr>
              <a:t>– 31</a:t>
            </a:r>
            <a:r>
              <a:rPr lang="en-US" sz="1400" dirty="0" smtClean="0">
                <a:latin typeface="Arial Black" panose="020B0A04020102020204" pitchFamily="34" charset="0"/>
              </a:rPr>
              <a:t> c.</a:t>
            </a:r>
            <a:endParaRPr lang="ru-RU" sz="1400" dirty="0">
              <a:latin typeface="Arial Black" panose="020B0A04020102020204" pitchFamily="34" charset="0"/>
            </a:endParaRPr>
          </a:p>
        </p:txBody>
      </p:sp>
    </p:spTree>
    <p:extLst>
      <p:ext uri="{BB962C8B-B14F-4D97-AF65-F5344CB8AC3E}">
        <p14:creationId xmlns:p14="http://schemas.microsoft.com/office/powerpoint/2010/main" val="25338536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72.16.0.1\library\Библиотека\Гавриленко\2023_05_05\IMG_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536504"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88024" y="116633"/>
            <a:ext cx="4248472" cy="1815882"/>
          </a:xfrm>
          <a:prstGeom prst="rect">
            <a:avLst/>
          </a:prstGeom>
        </p:spPr>
        <p:txBody>
          <a:bodyPr wrap="square">
            <a:spAutoFit/>
          </a:bodyPr>
          <a:lstStyle/>
          <a:p>
            <a:r>
              <a:rPr lang="ru-RU" sz="1400" b="1" dirty="0">
                <a:latin typeface="Arial Black" panose="020B0A04020102020204" pitchFamily="34" charset="0"/>
              </a:rPr>
              <a:t>616.12-008.331.1-053.9</a:t>
            </a:r>
          </a:p>
          <a:p>
            <a:r>
              <a:rPr lang="ru-RU" sz="1400" b="1" dirty="0">
                <a:latin typeface="Arial Black" panose="020B0A04020102020204" pitchFamily="34" charset="0"/>
              </a:rPr>
              <a:t>П771</a:t>
            </a:r>
          </a:p>
          <a:p>
            <a:r>
              <a:rPr lang="ru-RU" sz="1400" b="1" dirty="0" err="1">
                <a:latin typeface="Arial Black" panose="020B0A04020102020204" pitchFamily="34" charset="0"/>
              </a:rPr>
              <a:t>Пристром</a:t>
            </a:r>
            <a:r>
              <a:rPr lang="ru-RU" sz="1400" b="1" dirty="0">
                <a:latin typeface="Arial Black" panose="020B0A04020102020204" pitchFamily="34" charset="0"/>
              </a:rPr>
              <a:t>, Марьян Станиславович. </a:t>
            </a:r>
          </a:p>
          <a:p>
            <a:r>
              <a:rPr lang="ru-RU" sz="1400" b="1" dirty="0">
                <a:latin typeface="Arial Black" panose="020B0A04020102020204" pitchFamily="34" charset="0"/>
              </a:rPr>
              <a:t>Артериальная гипертензия у пожилых : особенности терапии и реабилитации : [монография] / М. С. </a:t>
            </a:r>
            <a:r>
              <a:rPr lang="ru-RU" sz="1400" b="1" dirty="0" err="1">
                <a:latin typeface="Arial Black" panose="020B0A04020102020204" pitchFamily="34" charset="0"/>
              </a:rPr>
              <a:t>Пристром</a:t>
            </a:r>
            <a:r>
              <a:rPr lang="ru-RU" sz="1400" b="1" dirty="0">
                <a:latin typeface="Arial Black" panose="020B0A04020102020204" pitchFamily="34" charset="0"/>
              </a:rPr>
              <a:t>, С. Л. </a:t>
            </a:r>
            <a:r>
              <a:rPr lang="ru-RU" sz="1400" b="1" dirty="0" err="1">
                <a:latin typeface="Arial Black" panose="020B0A04020102020204" pitchFamily="34" charset="0"/>
              </a:rPr>
              <a:t>Пристром</a:t>
            </a:r>
            <a:r>
              <a:rPr lang="ru-RU" sz="1400" b="1" dirty="0">
                <a:latin typeface="Arial Black" panose="020B0A04020102020204" pitchFamily="34" charset="0"/>
              </a:rPr>
              <a:t>, В. Э. </a:t>
            </a:r>
            <a:r>
              <a:rPr lang="ru-RU" sz="1400" b="1" dirty="0" err="1">
                <a:latin typeface="Arial Black" panose="020B0A04020102020204" pitchFamily="34" charset="0"/>
              </a:rPr>
              <a:t>Сушинский</a:t>
            </a:r>
            <a:r>
              <a:rPr lang="ru-RU" sz="1400" b="1" dirty="0">
                <a:latin typeface="Arial Black" panose="020B0A04020102020204" pitchFamily="34" charset="0"/>
              </a:rPr>
              <a:t>. - Минск : </a:t>
            </a:r>
            <a:r>
              <a:rPr lang="ru-RU" sz="1400" b="1" dirty="0" err="1">
                <a:latin typeface="Arial Black" panose="020B0A04020102020204" pitchFamily="34" charset="0"/>
              </a:rPr>
              <a:t>Беларуская</a:t>
            </a:r>
            <a:r>
              <a:rPr lang="ru-RU" sz="1400" b="1" dirty="0">
                <a:latin typeface="Arial Black" panose="020B0A04020102020204" pitchFamily="34" charset="0"/>
              </a:rPr>
              <a:t> </a:t>
            </a:r>
            <a:r>
              <a:rPr lang="ru-RU" sz="1400" b="1" dirty="0" err="1">
                <a:latin typeface="Arial Black" panose="020B0A04020102020204" pitchFamily="34" charset="0"/>
              </a:rPr>
              <a:t>навука</a:t>
            </a:r>
            <a:r>
              <a:rPr lang="ru-RU" sz="1400" b="1" dirty="0">
                <a:latin typeface="Arial Black" panose="020B0A04020102020204" pitchFamily="34" charset="0"/>
              </a:rPr>
              <a:t>, 2012. </a:t>
            </a:r>
            <a:r>
              <a:rPr lang="ru-RU" sz="1400" b="1" dirty="0" smtClean="0">
                <a:latin typeface="Arial Black" panose="020B0A04020102020204" pitchFamily="34" charset="0"/>
              </a:rPr>
              <a:t>– 266</a:t>
            </a:r>
            <a:r>
              <a:rPr lang="en-US" sz="1400" b="1" dirty="0" smtClean="0">
                <a:latin typeface="Arial Black" panose="020B0A04020102020204" pitchFamily="34" charset="0"/>
              </a:rPr>
              <a:t> </a:t>
            </a:r>
            <a:r>
              <a:rPr lang="ru-RU" sz="1400" b="1" dirty="0" smtClean="0">
                <a:latin typeface="Arial Black" panose="020B0A04020102020204" pitchFamily="34" charset="0"/>
              </a:rPr>
              <a:t>с</a:t>
            </a:r>
            <a:r>
              <a:rPr lang="ru-RU" sz="1400" b="1" dirty="0">
                <a:latin typeface="Arial Black" panose="020B0A04020102020204" pitchFamily="34" charset="0"/>
              </a:rPr>
              <a:t>.</a:t>
            </a:r>
          </a:p>
        </p:txBody>
      </p:sp>
    </p:spTree>
    <p:extLst>
      <p:ext uri="{BB962C8B-B14F-4D97-AF65-F5344CB8AC3E}">
        <p14:creationId xmlns:p14="http://schemas.microsoft.com/office/powerpoint/2010/main" val="13981244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72.16.0.1\library\Библиотека\Гавриленко\2023_05_05\IMG_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680520"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60032" y="188640"/>
            <a:ext cx="4104456" cy="1600438"/>
          </a:xfrm>
          <a:prstGeom prst="rect">
            <a:avLst/>
          </a:prstGeom>
        </p:spPr>
        <p:txBody>
          <a:bodyPr wrap="square">
            <a:spAutoFit/>
          </a:bodyPr>
          <a:lstStyle/>
          <a:p>
            <a:r>
              <a:rPr lang="ru-RU" sz="1400" dirty="0">
                <a:latin typeface="Arial Black" panose="020B0A04020102020204" pitchFamily="34" charset="0"/>
              </a:rPr>
              <a:t>616.12-008.331.1</a:t>
            </a:r>
          </a:p>
          <a:p>
            <a:r>
              <a:rPr lang="ru-RU" sz="1400" dirty="0">
                <a:latin typeface="Arial Black" panose="020B0A04020102020204" pitchFamily="34" charset="0"/>
              </a:rPr>
              <a:t>О-512</a:t>
            </a:r>
          </a:p>
          <a:p>
            <a:r>
              <a:rPr lang="ru-RU" sz="1400" dirty="0">
                <a:latin typeface="Arial Black" panose="020B0A04020102020204" pitchFamily="34" charset="0"/>
              </a:rPr>
              <a:t>Окороков, Александр Николаевич. </a:t>
            </a:r>
          </a:p>
          <a:p>
            <a:r>
              <a:rPr lang="ru-RU" sz="1400" dirty="0">
                <a:latin typeface="Arial Black" panose="020B0A04020102020204" pitchFamily="34" charset="0"/>
              </a:rPr>
              <a:t>Гипертоническая болезнь / А. Н. Окороков, Н. П. </a:t>
            </a:r>
            <a:r>
              <a:rPr lang="ru-RU" sz="1400" dirty="0" err="1">
                <a:latin typeface="Arial Black" panose="020B0A04020102020204" pitchFamily="34" charset="0"/>
              </a:rPr>
              <a:t>Базеко</a:t>
            </a:r>
            <a:r>
              <a:rPr lang="ru-RU" sz="1400" dirty="0">
                <a:latin typeface="Arial Black" panose="020B0A04020102020204" pitchFamily="34" charset="0"/>
              </a:rPr>
              <a:t>. - Москва : Медицинская литература, 2004. - 336 с. </a:t>
            </a:r>
          </a:p>
        </p:txBody>
      </p:sp>
    </p:spTree>
    <p:extLst>
      <p:ext uri="{BB962C8B-B14F-4D97-AF65-F5344CB8AC3E}">
        <p14:creationId xmlns:p14="http://schemas.microsoft.com/office/powerpoint/2010/main" val="33879579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72.16.0.1\library\Библиотека\Гавриленко\2023_05_05\IMG_0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16632"/>
            <a:ext cx="4608512"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60032" y="116632"/>
            <a:ext cx="4176464" cy="1600438"/>
          </a:xfrm>
          <a:prstGeom prst="rect">
            <a:avLst/>
          </a:prstGeom>
        </p:spPr>
        <p:txBody>
          <a:bodyPr wrap="square">
            <a:spAutoFit/>
          </a:bodyPr>
          <a:lstStyle/>
          <a:p>
            <a:r>
              <a:rPr lang="ru-RU" sz="1400" b="1" dirty="0">
                <a:latin typeface="Arial Black" panose="020B0A04020102020204" pitchFamily="34" charset="0"/>
                <a:cs typeface="Arial" panose="020B0604020202020204" pitchFamily="34" charset="0"/>
              </a:rPr>
              <a:t>616.12-008.331.1</a:t>
            </a:r>
          </a:p>
          <a:p>
            <a:r>
              <a:rPr lang="ru-RU" sz="1400" b="1" dirty="0">
                <a:latin typeface="Arial Black" panose="020B0A04020102020204" pitchFamily="34" charset="0"/>
                <a:cs typeface="Arial" panose="020B0604020202020204" pitchFamily="34" charset="0"/>
              </a:rPr>
              <a:t>Г703</a:t>
            </a:r>
          </a:p>
          <a:p>
            <a:r>
              <a:rPr lang="ru-RU" sz="1400" b="1" dirty="0">
                <a:latin typeface="Arial Black" panose="020B0A04020102020204" pitchFamily="34" charset="0"/>
                <a:cs typeface="Arial" panose="020B0604020202020204" pitchFamily="34" charset="0"/>
              </a:rPr>
              <a:t>Гороховский, Борис Иосифович. </a:t>
            </a:r>
          </a:p>
          <a:p>
            <a:r>
              <a:rPr lang="ru-RU" sz="1400" b="1" dirty="0">
                <a:latin typeface="Arial Black" panose="020B0A04020102020204" pitchFamily="34" charset="0"/>
                <a:cs typeface="Arial" panose="020B0604020202020204" pitchFamily="34" charset="0"/>
              </a:rPr>
              <a:t>Важнейшие органы-мишени гипертонической болезни / Б. И. Гороховский, Е. Г. </a:t>
            </a:r>
            <a:r>
              <a:rPr lang="ru-RU" sz="1400" b="1" dirty="0" err="1">
                <a:latin typeface="Arial Black" panose="020B0A04020102020204" pitchFamily="34" charset="0"/>
                <a:cs typeface="Arial" panose="020B0604020202020204" pitchFamily="34" charset="0"/>
              </a:rPr>
              <a:t>Кадач</a:t>
            </a:r>
            <a:r>
              <a:rPr lang="ru-RU" sz="1400" b="1" dirty="0">
                <a:latin typeface="Arial Black" panose="020B0A04020102020204" pitchFamily="34" charset="0"/>
                <a:cs typeface="Arial" panose="020B0604020202020204" pitchFamily="34" charset="0"/>
              </a:rPr>
              <a:t>. - Москва : </a:t>
            </a:r>
            <a:r>
              <a:rPr lang="ru-RU" sz="1400" b="1" dirty="0" err="1">
                <a:latin typeface="Arial Black" panose="020B0A04020102020204" pitchFamily="34" charset="0"/>
                <a:cs typeface="Arial" panose="020B0604020202020204" pitchFamily="34" charset="0"/>
              </a:rPr>
              <a:t>Миклош</a:t>
            </a:r>
            <a:r>
              <a:rPr lang="ru-RU" sz="1400" b="1" dirty="0">
                <a:latin typeface="Arial Black" panose="020B0A04020102020204" pitchFamily="34" charset="0"/>
                <a:cs typeface="Arial" panose="020B0604020202020204" pitchFamily="34" charset="0"/>
              </a:rPr>
              <a:t>, 2010. - 639 с.</a:t>
            </a:r>
          </a:p>
        </p:txBody>
      </p:sp>
    </p:spTree>
    <p:extLst>
      <p:ext uri="{BB962C8B-B14F-4D97-AF65-F5344CB8AC3E}">
        <p14:creationId xmlns:p14="http://schemas.microsoft.com/office/powerpoint/2010/main" val="31238038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72.16.0.1\library\Библиотека\Гавриленко\2023_05_05\IMG_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680519" cy="66247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860032" y="116632"/>
            <a:ext cx="4176464" cy="3754874"/>
          </a:xfrm>
          <a:prstGeom prst="rect">
            <a:avLst/>
          </a:prstGeom>
        </p:spPr>
        <p:txBody>
          <a:bodyPr wrap="square">
            <a:spAutoFit/>
          </a:bodyPr>
          <a:lstStyle/>
          <a:p>
            <a:r>
              <a:rPr lang="ru-RU" sz="1400" b="1" dirty="0">
                <a:latin typeface="Arial Black" panose="020B0A04020102020204" pitchFamily="34" charset="0"/>
                <a:cs typeface="Arial" panose="020B0604020202020204" pitchFamily="34" charset="0"/>
              </a:rPr>
              <a:t>616.12-008.331.1-053.9-07-08(075.9)</a:t>
            </a:r>
          </a:p>
          <a:p>
            <a:r>
              <a:rPr lang="ru-RU" sz="1400" b="1" dirty="0">
                <a:latin typeface="Arial Black" panose="020B0A04020102020204" pitchFamily="34" charset="0"/>
                <a:cs typeface="Arial" panose="020B0604020202020204" pitchFamily="34" charset="0"/>
              </a:rPr>
              <a:t>А862</a:t>
            </a:r>
          </a:p>
          <a:p>
            <a:r>
              <a:rPr lang="ru-RU" sz="1400" b="1" dirty="0" smtClean="0">
                <a:latin typeface="Arial Black" panose="020B0A04020102020204" pitchFamily="34" charset="0"/>
                <a:cs typeface="Arial" panose="020B0604020202020204" pitchFamily="34" charset="0"/>
              </a:rPr>
              <a:t>Артериальная </a:t>
            </a:r>
            <a:r>
              <a:rPr lang="ru-RU" sz="1400" b="1" dirty="0">
                <a:latin typeface="Arial Black" panose="020B0A04020102020204" pitchFamily="34" charset="0"/>
                <a:cs typeface="Arial" panose="020B0604020202020204" pitchFamily="34" charset="0"/>
              </a:rPr>
              <a:t>гипертония у пожилых: комплексная диагностика и лечение : пособие для врачей / Министерство здравоохранения Московской области, Государственное бюджетное учреждение здравоохранения Московской области "Московский областной научно-исследовательский клинический институт им. М. Ф. Владимирского", Факультет усовершенствования врачей, Кафедра общей врачебной практики (семейной медицины) с курсом гериатрии ; [М. А. Якушин и др.]. - Москва : Тактик-</a:t>
            </a:r>
            <a:r>
              <a:rPr lang="ru-RU" sz="1400" b="1" dirty="0" err="1">
                <a:latin typeface="Arial Black" panose="020B0A04020102020204" pitchFamily="34" charset="0"/>
                <a:cs typeface="Arial" panose="020B0604020202020204" pitchFamily="34" charset="0"/>
              </a:rPr>
              <a:t>Студио</a:t>
            </a:r>
            <a:r>
              <a:rPr lang="ru-RU" sz="1400" b="1" dirty="0">
                <a:latin typeface="Arial Black" panose="020B0A04020102020204" pitchFamily="34" charset="0"/>
                <a:cs typeface="Arial" panose="020B0604020202020204" pitchFamily="34" charset="0"/>
              </a:rPr>
              <a:t>, 2018. </a:t>
            </a:r>
            <a:r>
              <a:rPr lang="ru-RU" sz="1400" b="1" dirty="0" smtClean="0">
                <a:latin typeface="Arial Black" panose="020B0A04020102020204" pitchFamily="34" charset="0"/>
                <a:cs typeface="Arial" panose="020B0604020202020204" pitchFamily="34" charset="0"/>
              </a:rPr>
              <a:t>– 78</a:t>
            </a:r>
            <a:r>
              <a:rPr lang="en-US" sz="1400" b="1" dirty="0" smtClean="0">
                <a:latin typeface="Arial Black" panose="020B0A04020102020204" pitchFamily="34" charset="0"/>
                <a:cs typeface="Arial" panose="020B0604020202020204" pitchFamily="34" charset="0"/>
              </a:rPr>
              <a:t> </a:t>
            </a:r>
            <a:r>
              <a:rPr lang="ru-RU" sz="1400" b="1" dirty="0" smtClean="0">
                <a:latin typeface="Arial Black" panose="020B0A04020102020204" pitchFamily="34" charset="0"/>
                <a:cs typeface="Arial" panose="020B0604020202020204" pitchFamily="34" charset="0"/>
              </a:rPr>
              <a:t>с</a:t>
            </a:r>
            <a:r>
              <a:rPr lang="en-US" sz="1400" b="1" dirty="0">
                <a:latin typeface="Arial Black" panose="020B0A04020102020204" pitchFamily="34" charset="0"/>
                <a:cs typeface="Arial" panose="020B0604020202020204" pitchFamily="34" charset="0"/>
              </a:rPr>
              <a:t>.</a:t>
            </a:r>
            <a:endParaRPr lang="ru-RU" sz="1400" b="1"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354923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72.16.0.1\library\Библиотека\Гавриленко\2023_05_05\IMG_0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680520"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88024" y="188640"/>
            <a:ext cx="4248472" cy="1815882"/>
          </a:xfrm>
          <a:prstGeom prst="rect">
            <a:avLst/>
          </a:prstGeom>
        </p:spPr>
        <p:txBody>
          <a:bodyPr wrap="square">
            <a:spAutoFit/>
          </a:bodyPr>
          <a:lstStyle/>
          <a:p>
            <a:r>
              <a:rPr lang="ru-RU" sz="1400" dirty="0">
                <a:latin typeface="Arial Black" panose="020B0A04020102020204" pitchFamily="34" charset="0"/>
              </a:rPr>
              <a:t>616.12-008.331.1</a:t>
            </a:r>
          </a:p>
          <a:p>
            <a:r>
              <a:rPr lang="ru-RU" sz="1400" dirty="0">
                <a:latin typeface="Arial Black" panose="020B0A04020102020204" pitchFamily="34" charset="0"/>
              </a:rPr>
              <a:t>Б78</a:t>
            </a:r>
          </a:p>
          <a:p>
            <a:r>
              <a:rPr lang="ru-RU" sz="1400" dirty="0" err="1">
                <a:latin typeface="Arial Black" panose="020B0A04020102020204" pitchFamily="34" charset="0"/>
              </a:rPr>
              <a:t>Бокарев</a:t>
            </a:r>
            <a:r>
              <a:rPr lang="ru-RU" sz="1400" dirty="0">
                <a:latin typeface="Arial Black" panose="020B0A04020102020204" pitchFamily="34" charset="0"/>
              </a:rPr>
              <a:t>, Игорь Николаевич. </a:t>
            </a:r>
          </a:p>
          <a:p>
            <a:r>
              <a:rPr lang="ru-RU" sz="1400" dirty="0">
                <a:latin typeface="Arial Black" panose="020B0A04020102020204" pitchFamily="34" charset="0"/>
              </a:rPr>
              <a:t>Артериальные гипертонии и их лечение / И. Н. </a:t>
            </a:r>
            <a:r>
              <a:rPr lang="ru-RU" sz="1400" dirty="0" err="1">
                <a:latin typeface="Arial Black" panose="020B0A04020102020204" pitchFamily="34" charset="0"/>
              </a:rPr>
              <a:t>Бокарев</a:t>
            </a:r>
            <a:r>
              <a:rPr lang="ru-RU" sz="1400" dirty="0">
                <a:latin typeface="Arial Black" panose="020B0A04020102020204" pitchFamily="34" charset="0"/>
              </a:rPr>
              <a:t>, З. М. Киселева. - Москва : Медицинское информационное агентство, 2005. </a:t>
            </a:r>
            <a:r>
              <a:rPr lang="ru-RU" sz="1400" dirty="0" smtClean="0">
                <a:latin typeface="Arial Black" panose="020B0A04020102020204" pitchFamily="34" charset="0"/>
              </a:rPr>
              <a:t>– 166</a:t>
            </a:r>
            <a:r>
              <a:rPr lang="en-US" sz="1400" dirty="0" smtClean="0">
                <a:latin typeface="Arial Black" panose="020B0A04020102020204" pitchFamily="34" charset="0"/>
              </a:rPr>
              <a:t> </a:t>
            </a:r>
            <a:r>
              <a:rPr lang="ru-RU" sz="1400" dirty="0" smtClean="0">
                <a:latin typeface="Arial Black" panose="020B0A04020102020204" pitchFamily="34" charset="0"/>
              </a:rPr>
              <a:t>с</a:t>
            </a:r>
            <a:r>
              <a:rPr lang="ru-RU" sz="1400" dirty="0">
                <a:latin typeface="Arial Black" panose="020B0A04020102020204" pitchFamily="34" charset="0"/>
              </a:rPr>
              <a:t>.</a:t>
            </a:r>
          </a:p>
        </p:txBody>
      </p:sp>
    </p:spTree>
    <p:extLst>
      <p:ext uri="{BB962C8B-B14F-4D97-AF65-F5344CB8AC3E}">
        <p14:creationId xmlns:p14="http://schemas.microsoft.com/office/powerpoint/2010/main" val="25866809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36"/>
            <a:ext cx="9144000" cy="683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2764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72.16.0.1\library\Библиотека\Гавриленко\2023_05_05\IMG_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824535"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76056" y="116632"/>
            <a:ext cx="3960440" cy="1600438"/>
          </a:xfrm>
          <a:prstGeom prst="rect">
            <a:avLst/>
          </a:prstGeom>
        </p:spPr>
        <p:txBody>
          <a:bodyPr wrap="square">
            <a:spAutoFit/>
          </a:bodyPr>
          <a:lstStyle/>
          <a:p>
            <a:r>
              <a:rPr lang="ru-RU" sz="1400" b="1" dirty="0">
                <a:latin typeface="Arial Black" panose="020B0A04020102020204" pitchFamily="34" charset="0"/>
              </a:rPr>
              <a:t>616.12-008.331.1-07-085</a:t>
            </a:r>
          </a:p>
          <a:p>
            <a:r>
              <a:rPr lang="ru-RU" sz="1400" b="1" dirty="0">
                <a:latin typeface="Arial Black" panose="020B0A04020102020204" pitchFamily="34" charset="0"/>
              </a:rPr>
              <a:t>К55</a:t>
            </a:r>
          </a:p>
          <a:p>
            <a:r>
              <a:rPr lang="ru-RU" sz="1400" b="1" dirty="0" err="1">
                <a:latin typeface="Arial Black" panose="020B0A04020102020204" pitchFamily="34" charset="0"/>
              </a:rPr>
              <a:t>Кобалава</a:t>
            </a:r>
            <a:r>
              <a:rPr lang="ru-RU" sz="1400" b="1" dirty="0">
                <a:latin typeface="Arial Black" panose="020B0A04020102020204" pitchFamily="34" charset="0"/>
              </a:rPr>
              <a:t>, Жанна Давидовна. </a:t>
            </a:r>
          </a:p>
          <a:p>
            <a:r>
              <a:rPr lang="ru-RU" sz="1400" b="1" dirty="0" smtClean="0">
                <a:latin typeface="Arial Black" panose="020B0A04020102020204" pitchFamily="34" charset="0"/>
              </a:rPr>
              <a:t>Артериальная </a:t>
            </a:r>
            <a:r>
              <a:rPr lang="ru-RU" sz="1400" b="1" dirty="0">
                <a:latin typeface="Arial Black" panose="020B0A04020102020204" pitchFamily="34" charset="0"/>
              </a:rPr>
              <a:t>гипертония: ключи к диагностике и лечению / Ж. Д. </a:t>
            </a:r>
            <a:r>
              <a:rPr lang="ru-RU" sz="1400" b="1" dirty="0" err="1">
                <a:latin typeface="Arial Black" panose="020B0A04020102020204" pitchFamily="34" charset="0"/>
              </a:rPr>
              <a:t>Кобалава</a:t>
            </a:r>
            <a:r>
              <a:rPr lang="ru-RU" sz="1400" b="1" dirty="0">
                <a:latin typeface="Arial Black" panose="020B0A04020102020204" pitchFamily="34" charset="0"/>
              </a:rPr>
              <a:t>, Ю. В. Котовская. - Москва : </a:t>
            </a:r>
            <a:r>
              <a:rPr lang="ru-RU" sz="1400" b="1" dirty="0" err="1">
                <a:latin typeface="Arial Black" panose="020B0A04020102020204" pitchFamily="34" charset="0"/>
              </a:rPr>
              <a:t>Солвей</a:t>
            </a:r>
            <a:r>
              <a:rPr lang="ru-RU" sz="1400" b="1" dirty="0">
                <a:latin typeface="Arial Black" panose="020B0A04020102020204" pitchFamily="34" charset="0"/>
              </a:rPr>
              <a:t> </a:t>
            </a:r>
            <a:r>
              <a:rPr lang="ru-RU" sz="1400" b="1" dirty="0" err="1">
                <a:latin typeface="Arial Black" panose="020B0A04020102020204" pitchFamily="34" charset="0"/>
              </a:rPr>
              <a:t>Фарма</a:t>
            </a:r>
            <a:r>
              <a:rPr lang="ru-RU" sz="1400" b="1" dirty="0">
                <a:latin typeface="Arial Black" panose="020B0A04020102020204" pitchFamily="34" charset="0"/>
              </a:rPr>
              <a:t>, 2007. - 430 с.</a:t>
            </a:r>
          </a:p>
        </p:txBody>
      </p:sp>
    </p:spTree>
    <p:extLst>
      <p:ext uri="{BB962C8B-B14F-4D97-AF65-F5344CB8AC3E}">
        <p14:creationId xmlns:p14="http://schemas.microsoft.com/office/powerpoint/2010/main" val="396336816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856984" cy="662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44844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2.16.0.1\library\Библиотека\Гавриленко\4.jpg"/>
          <p:cNvPicPr>
            <a:picLocks noChangeAspect="1" noChangeArrowheads="1"/>
          </p:cNvPicPr>
          <p:nvPr/>
        </p:nvPicPr>
        <p:blipFill rotWithShape="1">
          <a:blip r:embed="rId2">
            <a:extLst>
              <a:ext uri="{28A0092B-C50C-407E-A947-70E740481C1C}">
                <a14:useLocalDpi xmlns:a14="http://schemas.microsoft.com/office/drawing/2010/main" val="0"/>
              </a:ext>
            </a:extLst>
          </a:blip>
          <a:srcRect t="13508"/>
          <a:stretch/>
        </p:blipFill>
        <p:spPr bwMode="auto">
          <a:xfrm>
            <a:off x="107504" y="1011504"/>
            <a:ext cx="8928992" cy="572986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16632"/>
            <a:ext cx="9036496" cy="587853"/>
          </a:xfrm>
          <a:prstGeom prst="rect">
            <a:avLst/>
          </a:prstGeom>
        </p:spPr>
        <p:txBody>
          <a:bodyPr wrap="square">
            <a:spAutoFit/>
          </a:bodyPr>
          <a:lstStyle/>
          <a:p>
            <a:pPr>
              <a:lnSpc>
                <a:spcPct val="115000"/>
              </a:lnSpc>
              <a:spcAft>
                <a:spcPts val="1000"/>
              </a:spcAft>
            </a:pPr>
            <a:r>
              <a:rPr lang="ru-RU" sz="2800" b="1" dirty="0">
                <a:solidFill>
                  <a:srgbClr val="0070C0"/>
                </a:solidFill>
                <a:latin typeface="Georgia" panose="02040502050405020303" pitchFamily="18" charset="0"/>
                <a:ea typeface="Calibri"/>
                <a:cs typeface="Times New Roman"/>
              </a:rPr>
              <a:t>Как влияет гипертония на </a:t>
            </a:r>
            <a:r>
              <a:rPr lang="ru-RU" sz="2800" b="1" dirty="0" smtClean="0">
                <a:solidFill>
                  <a:srgbClr val="0070C0"/>
                </a:solidFill>
                <a:latin typeface="Georgia" panose="02040502050405020303" pitchFamily="18" charset="0"/>
                <a:ea typeface="Calibri"/>
                <a:cs typeface="Times New Roman"/>
              </a:rPr>
              <a:t>различные</a:t>
            </a:r>
            <a:r>
              <a:rPr lang="en-US" sz="2800" b="1" dirty="0" smtClean="0">
                <a:solidFill>
                  <a:srgbClr val="0070C0"/>
                </a:solidFill>
                <a:latin typeface="Georgia" panose="02040502050405020303" pitchFamily="18" charset="0"/>
                <a:ea typeface="Calibri"/>
                <a:cs typeface="Times New Roman"/>
              </a:rPr>
              <a:t> </a:t>
            </a:r>
            <a:r>
              <a:rPr lang="ru-RU" sz="2800" b="1" dirty="0" smtClean="0">
                <a:solidFill>
                  <a:srgbClr val="0070C0"/>
                </a:solidFill>
                <a:latin typeface="Georgia" panose="02040502050405020303" pitchFamily="18" charset="0"/>
                <a:ea typeface="Calibri"/>
                <a:cs typeface="Times New Roman"/>
              </a:rPr>
              <a:t>органы</a:t>
            </a:r>
            <a:endParaRPr lang="ru-RU" sz="2800" b="1" dirty="0">
              <a:solidFill>
                <a:srgbClr val="0070C0"/>
              </a:solidFill>
              <a:latin typeface="Georgia" panose="02040502050405020303" pitchFamily="18" charset="0"/>
              <a:ea typeface="Calibri"/>
              <a:cs typeface="Times New Roman"/>
            </a:endParaRPr>
          </a:p>
        </p:txBody>
      </p:sp>
    </p:spTree>
    <p:extLst>
      <p:ext uri="{BB962C8B-B14F-4D97-AF65-F5344CB8AC3E}">
        <p14:creationId xmlns:p14="http://schemas.microsoft.com/office/powerpoint/2010/main" val="18411511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4624"/>
            <a:ext cx="8928992" cy="492443"/>
          </a:xfrm>
          <a:prstGeom prst="rect">
            <a:avLst/>
          </a:prstGeom>
        </p:spPr>
        <p:txBody>
          <a:bodyPr wrap="square">
            <a:spAutoFit/>
          </a:bodyPr>
          <a:lstStyle/>
          <a:p>
            <a:pPr algn="ctr"/>
            <a:r>
              <a:rPr lang="ru-RU" sz="2600" b="1" dirty="0">
                <a:solidFill>
                  <a:srgbClr val="0070C0"/>
                </a:solidFill>
                <a:latin typeface="Georgia" panose="02040502050405020303" pitchFamily="18" charset="0"/>
              </a:rPr>
              <a:t>Когда ставят диагноз гипертоническая болезнь?</a:t>
            </a:r>
          </a:p>
        </p:txBody>
      </p:sp>
      <p:sp>
        <p:nvSpPr>
          <p:cNvPr id="3" name="Прямоугольник 2"/>
          <p:cNvSpPr/>
          <p:nvPr/>
        </p:nvSpPr>
        <p:spPr>
          <a:xfrm>
            <a:off x="0" y="567844"/>
            <a:ext cx="9144000" cy="6109365"/>
          </a:xfrm>
          <a:prstGeom prst="rect">
            <a:avLst/>
          </a:prstGeom>
        </p:spPr>
        <p:txBody>
          <a:bodyPr wrap="square">
            <a:spAutoFit/>
          </a:bodyPr>
          <a:lstStyle/>
          <a:p>
            <a:r>
              <a:rPr lang="en-US" sz="1700" b="1" dirty="0" smtClean="0">
                <a:latin typeface="Georgia" panose="02040502050405020303" pitchFamily="18" charset="0"/>
              </a:rPr>
              <a:t>     </a:t>
            </a:r>
            <a:r>
              <a:rPr lang="ru-RU" sz="1700" b="1" dirty="0" smtClean="0">
                <a:latin typeface="Georgia" panose="02040502050405020303" pitchFamily="18" charset="0"/>
              </a:rPr>
              <a:t>Сама </a:t>
            </a:r>
            <a:r>
              <a:rPr lang="ru-RU" sz="1700" b="1" dirty="0">
                <a:latin typeface="Georgia" panose="02040502050405020303" pitchFamily="18" charset="0"/>
              </a:rPr>
              <a:t>по себе гипертоническая </a:t>
            </a:r>
            <a:r>
              <a:rPr lang="ru-RU" sz="1700" b="1" dirty="0" smtClean="0">
                <a:latin typeface="Georgia" panose="02040502050405020303" pitchFamily="18" charset="0"/>
              </a:rPr>
              <a:t>болезнь </a:t>
            </a:r>
            <a:r>
              <a:rPr lang="ru-RU" sz="1700" b="1" dirty="0">
                <a:latin typeface="Georgia" panose="02040502050405020303" pitchFamily="18" charset="0"/>
              </a:rPr>
              <a:t>является сосудистым заболеваниям, для которого характерно стойкое повышение артериального </a:t>
            </a:r>
            <a:r>
              <a:rPr lang="ru-RU" sz="1700" b="1" dirty="0" smtClean="0">
                <a:latin typeface="Georgia" panose="02040502050405020303" pitchFamily="18" charset="0"/>
              </a:rPr>
              <a:t>давления, </a:t>
            </a:r>
            <a:r>
              <a:rPr lang="ru-RU" sz="1700" b="1" dirty="0">
                <a:latin typeface="Georgia" panose="02040502050405020303" pitchFamily="18" charset="0"/>
              </a:rPr>
              <a:t>причем как систолического (верхнего), так и диастолического (нижнего). Коварство патологии заключается в том, что не все связывают головные боли, недомогание и другие симптомы с гипертонией, теряя драгоценное время. Списывая все на банальную усталость, больной дает возможность гипертонической болезни прогрессировать и переходить в более тяжелую форму.</a:t>
            </a:r>
          </a:p>
          <a:p>
            <a:r>
              <a:rPr lang="en-US" sz="1700" b="1" dirty="0" smtClean="0">
                <a:latin typeface="Georgia" panose="02040502050405020303" pitchFamily="18" charset="0"/>
              </a:rPr>
              <a:t>    </a:t>
            </a:r>
            <a:r>
              <a:rPr lang="ru-RU" sz="1700" b="1" dirty="0" smtClean="0">
                <a:latin typeface="Georgia" panose="02040502050405020303" pitchFamily="18" charset="0"/>
              </a:rPr>
              <a:t>Обычно </a:t>
            </a:r>
            <a:r>
              <a:rPr lang="ru-RU" sz="1700" b="1" dirty="0">
                <a:latin typeface="Georgia" panose="02040502050405020303" pitchFamily="18" charset="0"/>
              </a:rPr>
              <a:t>гипертония присутствует у половины людей старше 40 лет. У молодого населения, согласно </a:t>
            </a:r>
            <a:r>
              <a:rPr lang="ru-RU" sz="1700" b="1" dirty="0" smtClean="0">
                <a:latin typeface="Georgia" panose="02040502050405020303" pitchFamily="18" charset="0"/>
              </a:rPr>
              <a:t>статистике, </a:t>
            </a:r>
            <a:r>
              <a:rPr lang="ru-RU" sz="1700" b="1" dirty="0">
                <a:latin typeface="Georgia" panose="02040502050405020303" pitchFamily="18" charset="0"/>
              </a:rPr>
              <a:t>это всего 4%, но следует учитывать тот фактор, что многие не придают значение временно появляющимся симптомам при начальной стадии гипертонической болезни. Диагноз ставится, когда давление, при его двукратном измерении, при двух врачебных осмотрах, превышает:</a:t>
            </a:r>
          </a:p>
          <a:p>
            <a:pPr>
              <a:buFont typeface="Arial"/>
              <a:buChar char="•"/>
            </a:pPr>
            <a:r>
              <a:rPr lang="ru-RU" sz="1700" b="1" dirty="0">
                <a:latin typeface="Georgia" panose="02040502050405020303" pitchFamily="18" charset="0"/>
              </a:rPr>
              <a:t>систолический показатель – 160 мм рт. ст.;</a:t>
            </a:r>
          </a:p>
          <a:p>
            <a:pPr>
              <a:buFont typeface="Arial"/>
              <a:buChar char="•"/>
            </a:pPr>
            <a:r>
              <a:rPr lang="ru-RU" sz="1700" b="1" dirty="0">
                <a:latin typeface="Georgia" panose="02040502050405020303" pitchFamily="18" charset="0"/>
              </a:rPr>
              <a:t>диастолический показатель – 95 мм рт. ст.</a:t>
            </a:r>
          </a:p>
          <a:p>
            <a:r>
              <a:rPr lang="en-US" sz="1700" b="1" dirty="0" smtClean="0">
                <a:latin typeface="Georgia" panose="02040502050405020303" pitchFamily="18" charset="0"/>
              </a:rPr>
              <a:t>      </a:t>
            </a:r>
            <a:r>
              <a:rPr lang="ru-RU" sz="1700" b="1" dirty="0" smtClean="0">
                <a:latin typeface="Georgia" panose="02040502050405020303" pitchFamily="18" charset="0"/>
              </a:rPr>
              <a:t>Тут </a:t>
            </a:r>
            <a:r>
              <a:rPr lang="ru-RU" sz="1700" b="1" dirty="0">
                <a:latin typeface="Georgia" panose="02040502050405020303" pitchFamily="18" charset="0"/>
              </a:rPr>
              <a:t>же следует отметить, что нормой для артериального давления, согласно данным ВОЗ, является показатель 140 на 90 мм рт. ст. Конечно, артериальное давление может «прыгать» из-за повышенных физических нагрузок или нервного перенапряжения, но у здорового человека по истечении короткого периода оно возвращается к нормальным показателям. </a:t>
            </a:r>
            <a:r>
              <a:rPr lang="ru-RU" sz="1700" b="1" dirty="0" smtClean="0">
                <a:latin typeface="Georgia" panose="02040502050405020303" pitchFamily="18" charset="0"/>
              </a:rPr>
              <a:t> Больному </a:t>
            </a:r>
            <a:r>
              <a:rPr lang="ru-RU" sz="1700" b="1" dirty="0">
                <a:latin typeface="Georgia" panose="02040502050405020303" pitchFamily="18" charset="0"/>
              </a:rPr>
              <a:t>артериальной </a:t>
            </a:r>
            <a:r>
              <a:rPr lang="ru-RU" sz="1700" b="1" dirty="0" smtClean="0">
                <a:latin typeface="Georgia" panose="02040502050405020303" pitchFamily="18" charset="0"/>
              </a:rPr>
              <a:t>гипертензией для </a:t>
            </a:r>
            <a:r>
              <a:rPr lang="ru-RU" sz="1700" b="1" dirty="0">
                <a:latin typeface="Georgia" panose="02040502050405020303" pitchFamily="18" charset="0"/>
              </a:rPr>
              <a:t>нормализации давления нужно принимать медицинские препараты</a:t>
            </a:r>
            <a:r>
              <a:rPr lang="ru-RU" sz="1700" b="1" dirty="0" smtClean="0">
                <a:latin typeface="Georgia" panose="02040502050405020303" pitchFamily="18" charset="0"/>
              </a:rPr>
              <a:t>.</a:t>
            </a:r>
            <a:endParaRPr lang="ru-RU" sz="1700" b="1" dirty="0">
              <a:latin typeface="Georgia" panose="02040502050405020303" pitchFamily="18" charset="0"/>
            </a:endParaRPr>
          </a:p>
        </p:txBody>
      </p:sp>
    </p:spTree>
    <p:extLst>
      <p:ext uri="{BB962C8B-B14F-4D97-AF65-F5344CB8AC3E}">
        <p14:creationId xmlns:p14="http://schemas.microsoft.com/office/powerpoint/2010/main" val="212050271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569660"/>
            <a:ext cx="7920880" cy="488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0"/>
            <a:ext cx="9144000" cy="1446550"/>
          </a:xfrm>
          <a:prstGeom prst="rect">
            <a:avLst/>
          </a:prstGeom>
        </p:spPr>
        <p:txBody>
          <a:bodyPr wrap="square">
            <a:spAutoFit/>
          </a:bodyPr>
          <a:lstStyle/>
          <a:p>
            <a:r>
              <a:rPr lang="en-US" sz="2200" b="1" dirty="0" smtClean="0">
                <a:solidFill>
                  <a:prstClr val="black"/>
                </a:solidFill>
              </a:rPr>
              <a:t>      </a:t>
            </a:r>
            <a:r>
              <a:rPr lang="ru-RU" sz="2200" b="1" dirty="0" smtClean="0">
                <a:solidFill>
                  <a:prstClr val="black"/>
                </a:solidFill>
                <a:latin typeface="Georgia" panose="02040502050405020303" pitchFamily="18" charset="0"/>
              </a:rPr>
              <a:t>Начатое  </a:t>
            </a:r>
            <a:r>
              <a:rPr lang="ru-RU" sz="2200" b="1" dirty="0">
                <a:solidFill>
                  <a:prstClr val="black"/>
                </a:solidFill>
                <a:latin typeface="Georgia" panose="02040502050405020303" pitchFamily="18" charset="0"/>
              </a:rPr>
              <a:t>на ранних </a:t>
            </a:r>
            <a:r>
              <a:rPr lang="ru-RU" sz="2200" b="1" dirty="0" smtClean="0">
                <a:solidFill>
                  <a:prstClr val="black"/>
                </a:solidFill>
                <a:latin typeface="Georgia" panose="02040502050405020303" pitchFamily="18" charset="0"/>
              </a:rPr>
              <a:t>стадиях лечение </a:t>
            </a:r>
            <a:r>
              <a:rPr lang="ru-RU" sz="2200" b="1" dirty="0">
                <a:solidFill>
                  <a:prstClr val="black"/>
                </a:solidFill>
                <a:latin typeface="Georgia" panose="02040502050405020303" pitchFamily="18" charset="0"/>
              </a:rPr>
              <a:t>поможет минимизировать ущерб для здоровья и избежать развития таких заболеваний, как нефросклероз, инсульт, атеросклероз артерий, инфаркт, стенокардия и др.</a:t>
            </a:r>
            <a:endParaRPr lang="ru-RU" sz="2200" b="1" dirty="0">
              <a:latin typeface="Georgia" panose="02040502050405020303" pitchFamily="18" charset="0"/>
            </a:endParaRPr>
          </a:p>
        </p:txBody>
      </p:sp>
    </p:spTree>
    <p:extLst>
      <p:ext uri="{BB962C8B-B14F-4D97-AF65-F5344CB8AC3E}">
        <p14:creationId xmlns:p14="http://schemas.microsoft.com/office/powerpoint/2010/main" val="32793674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04664"/>
            <a:ext cx="8784976" cy="6463308"/>
          </a:xfrm>
          <a:prstGeom prst="rect">
            <a:avLst/>
          </a:prstGeom>
        </p:spPr>
        <p:txBody>
          <a:bodyPr wrap="square">
            <a:spAutoFit/>
          </a:bodyPr>
          <a:lstStyle/>
          <a:p>
            <a:pPr algn="ctr"/>
            <a:r>
              <a:rPr lang="ru-RU" sz="3000" b="1" dirty="0">
                <a:solidFill>
                  <a:srgbClr val="0070C0"/>
                </a:solidFill>
                <a:latin typeface="Georgia" panose="02040502050405020303" pitchFamily="18" charset="0"/>
              </a:rPr>
              <a:t>Какой бывает гипертоническая болезнь? </a:t>
            </a:r>
            <a:endParaRPr lang="ru-RU" sz="3000" b="1" dirty="0" smtClean="0">
              <a:solidFill>
                <a:srgbClr val="0070C0"/>
              </a:solidFill>
              <a:latin typeface="Georgia" panose="02040502050405020303" pitchFamily="18" charset="0"/>
            </a:endParaRPr>
          </a:p>
          <a:p>
            <a:endParaRPr lang="en-US" sz="2400" b="1" dirty="0" smtClean="0"/>
          </a:p>
          <a:p>
            <a:r>
              <a:rPr lang="en-US" sz="2400" b="1" dirty="0" smtClean="0"/>
              <a:t>      </a:t>
            </a:r>
            <a:r>
              <a:rPr lang="ru-RU" sz="2400" b="1" dirty="0" smtClean="0">
                <a:latin typeface="Georgia" panose="02040502050405020303" pitchFamily="18" charset="0"/>
              </a:rPr>
              <a:t>Медициной принято различать первичную и вторичную гипертоническую болезнь.</a:t>
            </a:r>
          </a:p>
          <a:p>
            <a:pPr>
              <a:buFont typeface="+mj-lt"/>
              <a:buAutoNum type="arabicPeriod"/>
            </a:pPr>
            <a:r>
              <a:rPr lang="ru-RU" sz="2400" b="1" dirty="0" smtClean="0">
                <a:latin typeface="Georgia" panose="02040502050405020303" pitchFamily="18" charset="0"/>
              </a:rPr>
              <a:t>Первичная</a:t>
            </a:r>
            <a:r>
              <a:rPr lang="ru-RU" sz="2400" b="1" dirty="0">
                <a:latin typeface="Georgia" panose="02040502050405020303" pitchFamily="18" charset="0"/>
              </a:rPr>
              <a:t>, называемая </a:t>
            </a:r>
            <a:r>
              <a:rPr lang="ru-RU" sz="2400" b="1" dirty="0" err="1">
                <a:latin typeface="Georgia" panose="02040502050405020303" pitchFamily="18" charset="0"/>
              </a:rPr>
              <a:t>эссенциальной</a:t>
            </a:r>
            <a:r>
              <a:rPr lang="ru-RU" sz="2400" b="1" dirty="0">
                <a:latin typeface="Georgia" panose="02040502050405020303" pitchFamily="18" charset="0"/>
              </a:rPr>
              <a:t>, является самостоятельной хронической патологией и встречается в почти 90% диагностируемых случаях. К </a:t>
            </a:r>
            <a:r>
              <a:rPr lang="ru-RU" sz="2400" b="1" dirty="0" err="1">
                <a:latin typeface="Georgia" panose="02040502050405020303" pitchFamily="18" charset="0"/>
              </a:rPr>
              <a:t>эссенциальной</a:t>
            </a:r>
            <a:r>
              <a:rPr lang="ru-RU" sz="2400" b="1" dirty="0">
                <a:latin typeface="Georgia" panose="02040502050405020303" pitchFamily="18" charset="0"/>
              </a:rPr>
              <a:t> артериальной гипертонии приводит дисбаланс в регулирующих системах организма.</a:t>
            </a:r>
          </a:p>
          <a:p>
            <a:pPr>
              <a:buFont typeface="+mj-lt"/>
              <a:buAutoNum type="arabicPeriod"/>
            </a:pPr>
            <a:r>
              <a:rPr lang="ru-RU" sz="2400" b="1" dirty="0" smtClean="0">
                <a:latin typeface="Georgia" panose="02040502050405020303" pitchFamily="18" charset="0"/>
              </a:rPr>
              <a:t>Вторичная, </a:t>
            </a:r>
            <a:r>
              <a:rPr lang="ru-RU" sz="2400" b="1" dirty="0">
                <a:latin typeface="Georgia" panose="02040502050405020303" pitchFamily="18" charset="0"/>
              </a:rPr>
              <a:t>или симптоматическая гипертензия, является симптомом основного заболевания. К основным заболеваниям относят не только сердечно-сосудистые патологии, но и </a:t>
            </a:r>
            <a:r>
              <a:rPr lang="ru-RU" sz="2400" b="1" dirty="0" smtClean="0">
                <a:latin typeface="Georgia" panose="02040502050405020303" pitchFamily="18" charset="0"/>
              </a:rPr>
              <a:t>болезни </a:t>
            </a:r>
            <a:r>
              <a:rPr lang="ru-RU" sz="2400" b="1" dirty="0">
                <a:latin typeface="Georgia" panose="02040502050405020303" pitchFamily="18" charset="0"/>
              </a:rPr>
              <a:t>почек, всевозможные опухоли, сбои в работе щитовидной железы и др.</a:t>
            </a:r>
          </a:p>
          <a:p>
            <a:endParaRPr lang="ru-RU" sz="2400" b="1" dirty="0"/>
          </a:p>
        </p:txBody>
      </p:sp>
    </p:spTree>
    <p:extLst>
      <p:ext uri="{BB962C8B-B14F-4D97-AF65-F5344CB8AC3E}">
        <p14:creationId xmlns:p14="http://schemas.microsoft.com/office/powerpoint/2010/main" val="2741975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Гипертония 2 степени: симптомы и лечение, стадии"/>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219" t="17045" r="5801" b="3331"/>
          <a:stretch/>
        </p:blipFill>
        <p:spPr bwMode="auto">
          <a:xfrm>
            <a:off x="179512" y="1772816"/>
            <a:ext cx="8784976"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79512" y="620688"/>
            <a:ext cx="8784976" cy="1107996"/>
          </a:xfrm>
          <a:prstGeom prst="rect">
            <a:avLst/>
          </a:prstGeom>
        </p:spPr>
        <p:txBody>
          <a:bodyPr wrap="square">
            <a:spAutoFit/>
          </a:bodyPr>
          <a:lstStyle/>
          <a:p>
            <a:pPr lvl="0"/>
            <a:r>
              <a:rPr lang="en-US" sz="2200" b="1" dirty="0" smtClean="0">
                <a:solidFill>
                  <a:prstClr val="black"/>
                </a:solidFill>
                <a:latin typeface="Georgia" panose="02040502050405020303" pitchFamily="18" charset="0"/>
              </a:rPr>
              <a:t>    </a:t>
            </a:r>
            <a:r>
              <a:rPr lang="ru-RU" sz="2200" b="1" dirty="0" smtClean="0">
                <a:solidFill>
                  <a:prstClr val="black"/>
                </a:solidFill>
                <a:latin typeface="Georgia" panose="02040502050405020303" pitchFamily="18" charset="0"/>
              </a:rPr>
              <a:t>Гипертоническая </a:t>
            </a:r>
            <a:r>
              <a:rPr lang="ru-RU" sz="2200" b="1" dirty="0">
                <a:solidFill>
                  <a:prstClr val="black"/>
                </a:solidFill>
                <a:latin typeface="Georgia" panose="02040502050405020303" pitchFamily="18" charset="0"/>
              </a:rPr>
              <a:t>болезнь не имеет пола и одинаково встречается как у мужчин, так и у женщин. Классифицируют патологию </a:t>
            </a:r>
            <a:r>
              <a:rPr lang="ru-RU" sz="2200" b="1" dirty="0" smtClean="0">
                <a:solidFill>
                  <a:prstClr val="black"/>
                </a:solidFill>
                <a:latin typeface="Georgia" panose="02040502050405020303" pitchFamily="18" charset="0"/>
              </a:rPr>
              <a:t>по трем степеням</a:t>
            </a:r>
            <a:r>
              <a:rPr lang="ru-RU" sz="2200" b="1" dirty="0">
                <a:solidFill>
                  <a:prstClr val="black"/>
                </a:solidFill>
                <a:latin typeface="Georgia" panose="02040502050405020303" pitchFamily="18" charset="0"/>
              </a:rPr>
              <a:t>:</a:t>
            </a:r>
          </a:p>
        </p:txBody>
      </p:sp>
      <p:sp>
        <p:nvSpPr>
          <p:cNvPr id="4" name="Прямоугольник 3"/>
          <p:cNvSpPr/>
          <p:nvPr/>
        </p:nvSpPr>
        <p:spPr>
          <a:xfrm>
            <a:off x="63500" y="15875"/>
            <a:ext cx="9080500" cy="584775"/>
          </a:xfrm>
          <a:prstGeom prst="rect">
            <a:avLst/>
          </a:prstGeom>
        </p:spPr>
        <p:txBody>
          <a:bodyPr wrap="square">
            <a:spAutoFit/>
          </a:bodyPr>
          <a:lstStyle/>
          <a:p>
            <a:pPr lvl="0" algn="ctr"/>
            <a:r>
              <a:rPr lang="ru-RU" sz="3200" b="1" dirty="0">
                <a:solidFill>
                  <a:srgbClr val="0070C0"/>
                </a:solidFill>
                <a:latin typeface="Georgia" panose="02040502050405020303" pitchFamily="18" charset="0"/>
              </a:rPr>
              <a:t>Степени ее проявления</a:t>
            </a:r>
          </a:p>
        </p:txBody>
      </p:sp>
    </p:spTree>
    <p:extLst>
      <p:ext uri="{BB962C8B-B14F-4D97-AF65-F5344CB8AC3E}">
        <p14:creationId xmlns:p14="http://schemas.microsoft.com/office/powerpoint/2010/main" val="13995277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9144000" cy="6971139"/>
          </a:xfrm>
          <a:prstGeom prst="rect">
            <a:avLst/>
          </a:prstGeom>
        </p:spPr>
        <p:txBody>
          <a:bodyPr wrap="square">
            <a:spAutoFit/>
          </a:bodyPr>
          <a:lstStyle/>
          <a:p>
            <a:pPr algn="ctr"/>
            <a:r>
              <a:rPr lang="ru-RU" sz="2200" b="1" dirty="0">
                <a:solidFill>
                  <a:srgbClr val="0070C0"/>
                </a:solidFill>
                <a:latin typeface="Georgia" panose="02040502050405020303" pitchFamily="18" charset="0"/>
              </a:rPr>
              <a:t>Какое лечение назначают при гипертонической болезни?</a:t>
            </a:r>
          </a:p>
          <a:p>
            <a:r>
              <a:rPr lang="en-US" sz="1700" b="1" dirty="0" smtClean="0"/>
              <a:t>     </a:t>
            </a:r>
            <a:r>
              <a:rPr lang="ru-RU" sz="1700" b="1" dirty="0" smtClean="0">
                <a:latin typeface="Georgia" panose="02040502050405020303" pitchFamily="18" charset="0"/>
              </a:rPr>
              <a:t>Лечение напрямую зависит от степени протекания патологии и может быть разного характера. В основном первые приступы заболевания и обострения лечатся в условиях стационара. После назначаются медицинские препараты, которые больной принимает амбулаторно.</a:t>
            </a:r>
            <a:endParaRPr lang="en-US" sz="1700" b="1" dirty="0" smtClean="0">
              <a:latin typeface="Georgia" panose="02040502050405020303" pitchFamily="18" charset="0"/>
            </a:endParaRPr>
          </a:p>
          <a:p>
            <a:r>
              <a:rPr lang="en-US" sz="1700" b="1" dirty="0" smtClean="0">
                <a:solidFill>
                  <a:srgbClr val="0070C0"/>
                </a:solidFill>
              </a:rPr>
              <a:t>     </a:t>
            </a:r>
            <a:r>
              <a:rPr lang="ru-RU" sz="1700" b="1" dirty="0" smtClean="0">
                <a:solidFill>
                  <a:srgbClr val="0070C0"/>
                </a:solidFill>
                <a:latin typeface="Georgia" panose="02040502050405020303" pitchFamily="18" charset="0"/>
              </a:rPr>
              <a:t>Медикаментозное лечение</a:t>
            </a:r>
            <a:r>
              <a:rPr lang="en-US" sz="1700" b="1" dirty="0" smtClean="0">
                <a:solidFill>
                  <a:srgbClr val="0070C0"/>
                </a:solidFill>
                <a:latin typeface="Georgia" panose="02040502050405020303" pitchFamily="18" charset="0"/>
              </a:rPr>
              <a:t> - </a:t>
            </a:r>
            <a:r>
              <a:rPr lang="ru-RU" sz="1700" b="1" dirty="0" smtClean="0">
                <a:latin typeface="Georgia" panose="02040502050405020303" pitchFamily="18" charset="0"/>
              </a:rPr>
              <a:t>это </a:t>
            </a:r>
            <a:r>
              <a:rPr lang="ru-RU" sz="1700" b="1" dirty="0">
                <a:latin typeface="Georgia" panose="02040502050405020303" pitchFamily="18" charset="0"/>
              </a:rPr>
              <a:t>снижение артериального давления с устранением причин, которые его повышают. В лечении используют группы следующих препаратов:</a:t>
            </a:r>
          </a:p>
          <a:p>
            <a:pPr>
              <a:buFont typeface="+mj-lt"/>
              <a:buAutoNum type="arabicPeriod"/>
            </a:pPr>
            <a:r>
              <a:rPr lang="en-US" sz="1700" b="1" dirty="0" smtClean="0">
                <a:latin typeface="Georgia" panose="02040502050405020303" pitchFamily="18" charset="0"/>
              </a:rPr>
              <a:t> </a:t>
            </a:r>
            <a:r>
              <a:rPr lang="ru-RU" sz="1700" b="1" dirty="0" smtClean="0">
                <a:latin typeface="Georgia" panose="02040502050405020303" pitchFamily="18" charset="0"/>
              </a:rPr>
              <a:t>Бета-блокаторы</a:t>
            </a:r>
            <a:r>
              <a:rPr lang="ru-RU" sz="1700" b="1" dirty="0">
                <a:latin typeface="Georgia" panose="02040502050405020303" pitchFamily="18" charset="0"/>
              </a:rPr>
              <a:t>. Они способствуют уменьшению сердцебиения, уменьшая объем крови, выбрасываемый сердцем. Бета-блокаторы последнего поколения имеют дополнительный, сосудосуживающий эффект.</a:t>
            </a:r>
          </a:p>
          <a:p>
            <a:pPr>
              <a:buFont typeface="+mj-lt"/>
              <a:buAutoNum type="arabicPeriod"/>
            </a:pPr>
            <a:r>
              <a:rPr lang="en-US" sz="1700" b="1" dirty="0" smtClean="0">
                <a:latin typeface="Georgia" panose="02040502050405020303" pitchFamily="18" charset="0"/>
              </a:rPr>
              <a:t> </a:t>
            </a:r>
            <a:r>
              <a:rPr lang="ru-RU" sz="1700" b="1" dirty="0" smtClean="0">
                <a:latin typeface="Georgia" panose="02040502050405020303" pitchFamily="18" charset="0"/>
              </a:rPr>
              <a:t>Ингибиторы </a:t>
            </a:r>
            <a:r>
              <a:rPr lang="ru-RU" sz="1700" b="1" dirty="0">
                <a:latin typeface="Georgia" panose="02040502050405020303" pitchFamily="18" charset="0"/>
              </a:rPr>
              <a:t>АПФ. Они блокируют выработку вещества, которое отвечает за сжимание стенок сосудов. Поэтому сосуды находятся в расслабленном состоянии, что улучшает кровоток. Такие препараты назначают для улучшения прогноза и сведению к минимуму риска возникновения инфаркта и инсульта. Также благодаря </a:t>
            </a:r>
            <a:r>
              <a:rPr lang="ru-RU" sz="1700" b="1" dirty="0" smtClean="0">
                <a:latin typeface="Georgia" panose="02040502050405020303" pitchFamily="18" charset="0"/>
              </a:rPr>
              <a:t>им замедляется </a:t>
            </a:r>
            <a:r>
              <a:rPr lang="ru-RU" sz="1700" b="1" dirty="0">
                <a:latin typeface="Georgia" panose="02040502050405020303" pitchFamily="18" charset="0"/>
              </a:rPr>
              <a:t>развитие почечной недостаточности.</a:t>
            </a:r>
          </a:p>
          <a:p>
            <a:pPr>
              <a:buFont typeface="+mj-lt"/>
              <a:buAutoNum type="arabicPeriod"/>
            </a:pPr>
            <a:r>
              <a:rPr lang="en-US" sz="1700" b="1" dirty="0" smtClean="0">
                <a:latin typeface="Georgia" panose="02040502050405020303" pitchFamily="18" charset="0"/>
              </a:rPr>
              <a:t> </a:t>
            </a:r>
            <a:r>
              <a:rPr lang="ru-RU" sz="1700" b="1" dirty="0" smtClean="0">
                <a:latin typeface="Georgia" panose="02040502050405020303" pitchFamily="18" charset="0"/>
              </a:rPr>
              <a:t>Диуретики</a:t>
            </a:r>
            <a:r>
              <a:rPr lang="ru-RU" sz="1700" b="1" dirty="0">
                <a:latin typeface="Georgia" panose="02040502050405020303" pitchFamily="18" charset="0"/>
              </a:rPr>
              <a:t>. Мочегонные средства, которые способствуют выведению жидкости из организма, что помогает нормализовать артериальное давление.</a:t>
            </a:r>
          </a:p>
          <a:p>
            <a:pPr>
              <a:buFont typeface="+mj-lt"/>
              <a:buAutoNum type="arabicPeriod"/>
            </a:pPr>
            <a:r>
              <a:rPr lang="en-US" sz="1700" b="1" dirty="0" smtClean="0">
                <a:latin typeface="Georgia" panose="02040502050405020303" pitchFamily="18" charset="0"/>
              </a:rPr>
              <a:t> </a:t>
            </a:r>
            <a:r>
              <a:rPr lang="ru-RU" sz="1700" b="1" dirty="0" smtClean="0">
                <a:latin typeface="Georgia" panose="02040502050405020303" pitchFamily="18" charset="0"/>
              </a:rPr>
              <a:t>Антагонисты </a:t>
            </a:r>
            <a:r>
              <a:rPr lang="ru-RU" sz="1700" b="1" dirty="0">
                <a:latin typeface="Georgia" panose="02040502050405020303" pitchFamily="18" charset="0"/>
              </a:rPr>
              <a:t>кальция или блокаторы кальциевых каналов. Способствуют </a:t>
            </a:r>
            <a:r>
              <a:rPr lang="ru-RU" sz="1700" b="1" dirty="0" smtClean="0">
                <a:latin typeface="Georgia" panose="02040502050405020303" pitchFamily="18" charset="0"/>
              </a:rPr>
              <a:t>расслаблению </a:t>
            </a:r>
            <a:r>
              <a:rPr lang="ru-RU" sz="1700" b="1" dirty="0">
                <a:latin typeface="Georgia" panose="02040502050405020303" pitchFamily="18" charset="0"/>
              </a:rPr>
              <a:t>стенок сосудов, улучшая кровоток. Некоторые препараты этой группы дополнительно снижают пульс. Как побочный эффект могут возникнуть отеки, поэтому их обычно назначают с диуретиками.</a:t>
            </a:r>
          </a:p>
        </p:txBody>
      </p:sp>
    </p:spTree>
    <p:extLst>
      <p:ext uri="{BB962C8B-B14F-4D97-AF65-F5344CB8AC3E}">
        <p14:creationId xmlns:p14="http://schemas.microsoft.com/office/powerpoint/2010/main" val="3523920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477</TotalTime>
  <Words>1672</Words>
  <Application>Microsoft Office PowerPoint</Application>
  <PresentationFormat>Экран (4:3)</PresentationFormat>
  <Paragraphs>108</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57</cp:revision>
  <dcterms:created xsi:type="dcterms:W3CDTF">2023-04-10T14:22:50Z</dcterms:created>
  <dcterms:modified xsi:type="dcterms:W3CDTF">2023-05-12T07:55:40Z</dcterms:modified>
</cp:coreProperties>
</file>