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78" r:id="rId3"/>
    <p:sldId id="259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9" r:id="rId16"/>
    <p:sldId id="275" r:id="rId17"/>
    <p:sldId id="281" r:id="rId18"/>
    <p:sldId id="284" r:id="rId19"/>
    <p:sldId id="280" r:id="rId20"/>
    <p:sldId id="282" r:id="rId21"/>
    <p:sldId id="283" r:id="rId22"/>
    <p:sldId id="285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75" y="-3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1394-5C22-4D0B-8715-A5A7B0CE892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CFB4-9ED0-4B23-BA43-ACFEBEF303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1394-5C22-4D0B-8715-A5A7B0CE892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CFB4-9ED0-4B23-BA43-ACFEBEF303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1394-5C22-4D0B-8715-A5A7B0CE892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CFB4-9ED0-4B23-BA43-ACFEBEF303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1394-5C22-4D0B-8715-A5A7B0CE892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CFB4-9ED0-4B23-BA43-ACFEBEF303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1394-5C22-4D0B-8715-A5A7B0CE892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CFB4-9ED0-4B23-BA43-ACFEBEF303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1394-5C22-4D0B-8715-A5A7B0CE892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CFB4-9ED0-4B23-BA43-ACFEBEF303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1394-5C22-4D0B-8715-A5A7B0CE892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CFB4-9ED0-4B23-BA43-ACFEBEF303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1394-5C22-4D0B-8715-A5A7B0CE892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CFB4-9ED0-4B23-BA43-ACFEBEF303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1394-5C22-4D0B-8715-A5A7B0CE892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CFB4-9ED0-4B23-BA43-ACFEBEF303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1394-5C22-4D0B-8715-A5A7B0CE892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CFB4-9ED0-4B23-BA43-ACFEBEF303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F1394-5C22-4D0B-8715-A5A7B0CE892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CFB4-9ED0-4B23-BA43-ACFEBEF303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5CF1394-5C22-4D0B-8715-A5A7B0CE8920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A60CFB4-9ED0-4B23-BA43-ACFEBEF303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circl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766249" cy="936104"/>
          </a:xfrm>
          <a:effectLst/>
        </p:spPr>
        <p:txBody>
          <a:bodyPr/>
          <a:lstStyle/>
          <a:p>
            <a:pPr marL="0" indent="0" algn="ctr">
              <a:buNone/>
            </a:pPr>
            <a:r>
              <a:rPr lang="ru-RU" sz="4800" dirty="0">
                <a:solidFill>
                  <a:srgbClr val="FFC000"/>
                </a:solidFill>
                <a:effectLst/>
                <a:latin typeface="Georgia"/>
                <a:ea typeface="Calibri"/>
                <a:cs typeface="Times New Roman"/>
              </a:rPr>
              <a:t>П</a:t>
            </a:r>
            <a:r>
              <a:rPr lang="ru-RU" sz="48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Georgia"/>
                <a:ea typeface="Calibri"/>
                <a:cs typeface="Times New Roman"/>
              </a:rPr>
              <a:t>и</a:t>
            </a:r>
            <a:r>
              <a:rPr lang="ru-RU" sz="4800" dirty="0">
                <a:solidFill>
                  <a:srgbClr val="FFC000"/>
                </a:solidFill>
                <a:effectLst/>
                <a:latin typeface="Georgia"/>
                <a:ea typeface="Calibri"/>
                <a:cs typeface="Times New Roman"/>
              </a:rPr>
              <a:t>щ</a:t>
            </a:r>
            <a:r>
              <a:rPr lang="ru-RU" sz="4800" dirty="0">
                <a:solidFill>
                  <a:srgbClr val="FF0000"/>
                </a:solidFill>
                <a:effectLst/>
                <a:latin typeface="Georgia"/>
                <a:ea typeface="Calibri"/>
                <a:cs typeface="Times New Roman"/>
              </a:rPr>
              <a:t>а</a:t>
            </a:r>
            <a:r>
              <a:rPr lang="ru-RU" sz="48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Georgia"/>
                <a:ea typeface="Calibri"/>
                <a:cs typeface="Times New Roman"/>
              </a:rPr>
              <a:t> </a:t>
            </a:r>
            <a:r>
              <a:rPr lang="ru-RU" sz="41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Georgia"/>
                <a:ea typeface="Calibri"/>
                <a:cs typeface="Times New Roman"/>
              </a:rPr>
              <a:t>для </a:t>
            </a:r>
            <a:r>
              <a:rPr lang="ru-RU" sz="4800" dirty="0">
                <a:solidFill>
                  <a:srgbClr val="FFC000"/>
                </a:solidFill>
                <a:effectLst/>
                <a:latin typeface="Georgia"/>
                <a:ea typeface="Calibri"/>
                <a:cs typeface="Times New Roman"/>
              </a:rPr>
              <a:t>у</a:t>
            </a:r>
            <a:r>
              <a:rPr lang="ru-RU" sz="4800" dirty="0">
                <a:solidFill>
                  <a:srgbClr val="FF0000"/>
                </a:solidFill>
                <a:effectLst/>
                <a:latin typeface="Georgia"/>
                <a:ea typeface="Calibri"/>
                <a:cs typeface="Times New Roman"/>
              </a:rPr>
              <a:t>м</a:t>
            </a:r>
            <a:r>
              <a:rPr lang="ru-RU" sz="48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Georgia"/>
                <a:ea typeface="Calibri"/>
                <a:cs typeface="Times New Roman"/>
              </a:rPr>
              <a:t>а</a:t>
            </a:r>
            <a:r>
              <a:rPr lang="ru-RU" sz="105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05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Calibri"/>
                <a:ea typeface="Calibri"/>
                <a:cs typeface="Times New Roman"/>
              </a:rPr>
            </a:br>
            <a:endParaRPr lang="ru-RU" dirty="0"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68760"/>
            <a:ext cx="8568952" cy="5657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Что нужно для того, чтобы быть умным, хорошо </a:t>
            </a:r>
            <a:r>
              <a:rPr lang="ru-RU" sz="2000" b="1" dirty="0" smtClean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учиться, </a:t>
            </a:r>
            <a:r>
              <a:rPr lang="ru-RU" sz="2000" b="1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ч</a:t>
            </a:r>
            <a:r>
              <a:rPr lang="ru-RU" sz="2000" b="1" dirty="0" smtClean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итать </a:t>
            </a:r>
            <a:r>
              <a:rPr lang="ru-RU" sz="2000" b="1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интересные книги? Хорошие педагоги</a:t>
            </a:r>
            <a:r>
              <a:rPr lang="ru-RU" sz="2000" b="1" dirty="0" smtClean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? Любящие родители? Желание </a:t>
            </a:r>
            <a:r>
              <a:rPr lang="ru-RU" sz="2000" b="1" dirty="0" err="1" smtClean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саморазвиваться</a:t>
            </a:r>
            <a:r>
              <a:rPr lang="ru-RU" sz="2000" b="1" dirty="0" smtClean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? </a:t>
            </a:r>
            <a:r>
              <a:rPr lang="ru-RU" sz="2000" b="1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Все это необходимо, но отнюдь не достаточно.  Потому что для полноценного развития мозгу нужна не только интеллектуальная,  но и вполне материальная пища. 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u="sng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Мозг человека </a:t>
            </a:r>
            <a:r>
              <a:rPr lang="ru-RU" sz="2000" b="1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– сложнейшая биохимическая лаборатория, в которой ежесекундно происходят тысячи химических реакций. Даже незначительная нехватка одного из реактивов приводит к серьезным сбоям в работе системы. 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prstClr val="black"/>
                </a:solidFill>
                <a:latin typeface="Georgia"/>
                <a:ea typeface="Calibri"/>
                <a:cs typeface="Times New Roman"/>
              </a:rPr>
              <a:t>Но где же взять эти чудо-вещества, спросите вы, в какую аптеку бежать за ними? За пилюлями спешить не стоит. Все, что требуется для полноценной работы мозга, содержится в самых обыкновенных продуктах, которые ежедневно появляются на нашем столе.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821857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61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17630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864096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100" dirty="0">
                <a:solidFill>
                  <a:srgbClr val="FFC000"/>
                </a:solidFill>
                <a:effectLst/>
                <a:latin typeface="Georgia"/>
                <a:ea typeface="Calibri"/>
                <a:cs typeface="Times New Roman"/>
              </a:rPr>
              <a:t>С</a:t>
            </a:r>
            <a:r>
              <a:rPr lang="ru-RU" sz="4100" dirty="0">
                <a:effectLst/>
                <a:latin typeface="Georgia"/>
                <a:ea typeface="Calibri"/>
                <a:cs typeface="Times New Roman"/>
              </a:rPr>
              <a:t>амые </a:t>
            </a:r>
            <a:r>
              <a:rPr lang="ru-RU" sz="4100" dirty="0">
                <a:solidFill>
                  <a:srgbClr val="FF0000"/>
                </a:solidFill>
                <a:effectLst/>
                <a:latin typeface="Georgia"/>
                <a:ea typeface="Calibri"/>
                <a:cs typeface="Times New Roman"/>
              </a:rPr>
              <a:t>П</a:t>
            </a:r>
            <a:r>
              <a:rPr lang="ru-RU" sz="4100" dirty="0">
                <a:effectLst/>
                <a:latin typeface="Georgia"/>
                <a:ea typeface="Calibri"/>
                <a:cs typeface="Times New Roman"/>
              </a:rPr>
              <a:t>олезные </a:t>
            </a:r>
            <a:r>
              <a:rPr lang="ru-RU" sz="4100" dirty="0">
                <a:solidFill>
                  <a:srgbClr val="FFC000"/>
                </a:solidFill>
                <a:effectLst/>
                <a:latin typeface="Georgia"/>
                <a:ea typeface="Calibri"/>
                <a:cs typeface="Times New Roman"/>
              </a:rPr>
              <a:t>Л</a:t>
            </a:r>
            <a:r>
              <a:rPr lang="ru-RU" sz="4100" dirty="0">
                <a:effectLst/>
                <a:latin typeface="Georgia"/>
                <a:ea typeface="Calibri"/>
                <a:cs typeface="Times New Roman"/>
              </a:rPr>
              <a:t>акомства </a:t>
            </a:r>
            <a:r>
              <a:rPr lang="ru-RU" sz="18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1800" dirty="0">
                <a:effectLst/>
                <a:latin typeface="Calibri"/>
                <a:ea typeface="Calibri"/>
                <a:cs typeface="Times New Roman"/>
              </a:rPr>
            </a:br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24744"/>
            <a:ext cx="8712968" cy="5168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Georgia"/>
                <a:ea typeface="Calibri"/>
                <a:cs typeface="Times New Roman"/>
              </a:rPr>
              <a:t>Это, конечно же, фрукты и ягоды. Для мозга они полезны все без исключения. Но настоящими рекордсменами среди «умной» еды стали клюква и банан. 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u="sng" dirty="0">
                <a:latin typeface="Georgia"/>
                <a:ea typeface="Calibri"/>
                <a:cs typeface="Times New Roman"/>
              </a:rPr>
              <a:t>Клюква</a:t>
            </a:r>
            <a:r>
              <a:rPr lang="ru-RU" b="1" dirty="0">
                <a:latin typeface="Georgia"/>
                <a:ea typeface="Calibri"/>
                <a:cs typeface="Times New Roman"/>
              </a:rPr>
              <a:t> – самый мощный природный антиоксидант, вступающий в борьбу со свободными радикалами – особым видом молекул, у которых не хватает одного электрона. Внедряясь в организм, они норовят «откусить» недостающий электрон у других молекул, что приводит, в конечном счете, к гибели клетки. Кроме того, клюква укрепляет стенки сосудов мозга и активизирует мозговое кровообращение. А содержащаяся в клюкве аскорбиновая кислота участвует в производстве нервных клеток. 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latin typeface="Georgia"/>
                <a:ea typeface="Calibri"/>
                <a:cs typeface="Times New Roman"/>
              </a:rPr>
              <a:t>Банан.</a:t>
            </a:r>
            <a:r>
              <a:rPr lang="ru-RU" b="1" dirty="0">
                <a:latin typeface="Georgia"/>
                <a:ea typeface="Calibri"/>
                <a:cs typeface="Times New Roman"/>
              </a:rPr>
              <a:t> Помимо солидных запасов минералов в бананах в избытке содержится серотонин, который является основным проводником нервных импульсов в мозге. Кроме того, серотонин в сочетании с магнием и калием, которым тоже богаты бананы, помогает расслабиться и справиться с интеллектуальными перегрузками. </a:t>
            </a:r>
            <a:endParaRPr lang="ru-RU" sz="14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99574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76717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936104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100" dirty="0">
                <a:solidFill>
                  <a:srgbClr val="FF0000"/>
                </a:solidFill>
                <a:effectLst/>
                <a:latin typeface="Georgia"/>
                <a:ea typeface="Calibri"/>
                <a:cs typeface="Times New Roman"/>
              </a:rPr>
              <a:t>П</a:t>
            </a:r>
            <a:r>
              <a:rPr lang="ru-RU" sz="4100" dirty="0">
                <a:effectLst/>
                <a:latin typeface="Georgia"/>
                <a:ea typeface="Calibri"/>
                <a:cs typeface="Times New Roman"/>
              </a:rPr>
              <a:t>одбросим </a:t>
            </a:r>
            <a:r>
              <a:rPr lang="ru-RU" sz="4100" dirty="0">
                <a:solidFill>
                  <a:srgbClr val="FFC000"/>
                </a:solidFill>
                <a:effectLst/>
                <a:latin typeface="Georgia"/>
                <a:ea typeface="Calibri"/>
                <a:cs typeface="Times New Roman"/>
              </a:rPr>
              <a:t>Д</a:t>
            </a:r>
            <a:r>
              <a:rPr lang="ru-RU" sz="4100" dirty="0">
                <a:effectLst/>
                <a:latin typeface="Georgia"/>
                <a:ea typeface="Calibri"/>
                <a:cs typeface="Times New Roman"/>
              </a:rPr>
              <a:t>ровишек</a:t>
            </a:r>
            <a:r>
              <a:rPr lang="ru-RU" sz="41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4100" dirty="0">
                <a:effectLst/>
                <a:latin typeface="Calibri"/>
                <a:ea typeface="Calibri"/>
                <a:cs typeface="Times New Roman"/>
              </a:rPr>
            </a:br>
            <a:endParaRPr lang="ru-RU" sz="41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68760"/>
            <a:ext cx="8640960" cy="4341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latin typeface="Georgia"/>
                <a:ea typeface="Calibri"/>
                <a:cs typeface="Times New Roman"/>
              </a:rPr>
              <a:t>Думать – тяжелая работа! </a:t>
            </a:r>
            <a:endParaRPr lang="en-US" b="1" dirty="0" smtClean="0">
              <a:latin typeface="Georgi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Georgia"/>
                <a:ea typeface="Calibri"/>
                <a:cs typeface="Times New Roman"/>
              </a:rPr>
              <a:t>Мозговые </a:t>
            </a:r>
            <a:r>
              <a:rPr lang="ru-RU" b="1" dirty="0">
                <a:latin typeface="Georgia"/>
                <a:ea typeface="Calibri"/>
                <a:cs typeface="Times New Roman"/>
              </a:rPr>
              <a:t>клетки затрачивают на нее колоссальное количество энергии. Причем в качестве  «топлива» признают исключительно глюкозу, получающуюся при расщеплении углеводов. Однако углевод углеводу рознь. Так называемые «простые» углеводы, содержащиеся в рафинированных продуктах – сахаре, белом хлебе, - очень быстро расщепляются, но так же быстро и сгорают, и организм настойчиво требует новой порции «дровишек». Гораздо полезнее и эффективнее «медленные» углеводы, содержащиеся в крупах из цельного зерна, хлебе из муки грубого помола, кукурузе, крахмалистых овощах. Попадая в желудок, они медленно расщепляются до уровня глюкозы, обеспечивая бесперебойное питание клеток мозга.</a:t>
            </a:r>
            <a:endParaRPr lang="ru-RU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793415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42985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4" t="11373"/>
          <a:stretch/>
        </p:blipFill>
        <p:spPr bwMode="auto">
          <a:xfrm>
            <a:off x="193964" y="997527"/>
            <a:ext cx="8698516" cy="559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3964" y="116632"/>
            <a:ext cx="8842532" cy="771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100" b="1" dirty="0" smtClean="0"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П</a:t>
            </a:r>
            <a:r>
              <a:rPr lang="ru-RU" sz="4100" b="1" dirty="0" smtClean="0">
                <a:latin typeface="Georgia"/>
                <a:ea typeface="Calibri"/>
                <a:cs typeface="Times New Roman"/>
              </a:rPr>
              <a:t>родукты от </a:t>
            </a:r>
            <a:r>
              <a:rPr lang="ru-RU" sz="4100" b="1" dirty="0" smtClean="0">
                <a:solidFill>
                  <a:srgbClr val="FFC000"/>
                </a:solidFill>
                <a:latin typeface="Georgia"/>
                <a:ea typeface="Calibri"/>
                <a:cs typeface="Times New Roman"/>
              </a:rPr>
              <a:t>З</a:t>
            </a:r>
            <a:r>
              <a:rPr lang="ru-RU" sz="4100" b="1" dirty="0" smtClean="0">
                <a:latin typeface="Georgia"/>
                <a:ea typeface="Calibri"/>
                <a:cs typeface="Times New Roman"/>
              </a:rPr>
              <a:t>абывчивости</a:t>
            </a:r>
            <a:endParaRPr lang="ru-RU" sz="4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039106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008112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100" dirty="0">
                <a:solidFill>
                  <a:srgbClr val="FF0000"/>
                </a:solidFill>
                <a:effectLst/>
                <a:latin typeface="Georgia"/>
                <a:ea typeface="Calibri"/>
                <a:cs typeface="Times New Roman"/>
              </a:rPr>
              <a:t>Х</a:t>
            </a:r>
            <a:r>
              <a:rPr lang="ru-RU" sz="4100" dirty="0">
                <a:effectLst/>
                <a:latin typeface="Georgia"/>
                <a:ea typeface="Calibri"/>
                <a:cs typeface="Times New Roman"/>
              </a:rPr>
              <a:t>очу </a:t>
            </a:r>
            <a:r>
              <a:rPr lang="ru-RU" sz="4100" dirty="0">
                <a:solidFill>
                  <a:srgbClr val="FFC000"/>
                </a:solidFill>
                <a:effectLst/>
                <a:latin typeface="Georgia"/>
                <a:ea typeface="Calibri"/>
                <a:cs typeface="Times New Roman"/>
              </a:rPr>
              <a:t>Д</a:t>
            </a:r>
            <a:r>
              <a:rPr lang="ru-RU" sz="4100" dirty="0">
                <a:effectLst/>
                <a:latin typeface="Georgia"/>
                <a:ea typeface="Calibri"/>
                <a:cs typeface="Times New Roman"/>
              </a:rPr>
              <a:t>обавки</a:t>
            </a:r>
            <a:endParaRPr lang="ru-RU" sz="4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96752"/>
            <a:ext cx="8640960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Georgia"/>
                <a:ea typeface="Calibri"/>
                <a:cs typeface="Times New Roman"/>
              </a:rPr>
              <a:t>Если же сбалансировать рацион не удается, на помощь придут витаминно-минеральные комплексы и другие биологически активные добавки. На нашем рынке сегодня есть немало прекрасных препаратов как отечественных, так и импортных производителей. Однако покупать их самостоятельно, положившись на «компетентное» мнение соседки, не стоит. Тем более ни в коем случае нельзя покупать «чудо-средства» у случайных распространителей. Подобрать и назначить препарат должен врач, с учетом возраста, состояния здоровья и питания.</a:t>
            </a:r>
            <a:endParaRPr lang="ru-RU" sz="14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452" y="4221088"/>
            <a:ext cx="4523012" cy="2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3340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211960" cy="3212976"/>
          </a:xfrm>
        </p:spPr>
        <p:txBody>
          <a:bodyPr/>
          <a:lstStyle/>
          <a:p>
            <a:pPr marL="0" indent="0" algn="l"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613(075.8)</a:t>
            </a:r>
            <a:b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Б83</a:t>
            </a:r>
            <a:b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</a:br>
            <a:r>
              <a:rPr lang="ru-RU" sz="16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Боровец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Елена Николаевна. </a:t>
            </a:r>
            <a:b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Основы здорового образа жизни : учебное пособие для направлений </a:t>
            </a:r>
            <a:r>
              <a:rPr lang="ru-RU" sz="16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бакалавриата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"Педагогическое образование", "Психолого-педагогическое образование", "Физическая культура" : рекомендовано Экспертным советом УМО в системе ВО и СПО / Е. Н. </a:t>
            </a:r>
            <a:r>
              <a:rPr lang="ru-RU" sz="16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Боровец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Р. И. </a:t>
            </a:r>
            <a:r>
              <a:rPr lang="ru-RU" sz="16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Айзман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- Москва : КНОРУС, 2022. - 448 с.</a:t>
            </a:r>
            <a:endParaRPr lang="ru-RU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6632"/>
            <a:ext cx="4752528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33910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116632"/>
            <a:ext cx="4104455" cy="4176464"/>
          </a:xfrm>
        </p:spPr>
        <p:txBody>
          <a:bodyPr/>
          <a:lstStyle/>
          <a:p>
            <a:pPr marL="0" indent="0" algn="l"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613(075.8)</a:t>
            </a:r>
            <a:b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З-416</a:t>
            </a:r>
            <a:b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</a:br>
            <a:r>
              <a:rPr lang="ru-RU" sz="16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Зборовский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Эдуард Иосифович. </a:t>
            </a:r>
            <a:b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Этика здоровья: ценности социальной работы : учебное пособие для студентов высших учебных заведений, обучающихся по специальности "Социальная работа" : рекомендовано учебно-методическим объединением высших учебных заведений Республики Беларусь по гуманитарному образованию / Э. И. </a:t>
            </a:r>
            <a:r>
              <a:rPr lang="ru-RU" sz="16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Зборовский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; Государственный институт управления и социальных технологий БГУ. - Минск : ГИУСТ БГУ, 2011. - 246</a:t>
            </a:r>
            <a:endParaRPr lang="ru-RU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752527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85025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116632"/>
            <a:ext cx="4032448" cy="2376264"/>
          </a:xfrm>
        </p:spPr>
        <p:txBody>
          <a:bodyPr/>
          <a:lstStyle/>
          <a:p>
            <a:pPr marL="0" indent="0" algn="l"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613-057+614.2</a:t>
            </a:r>
            <a:b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А433</a:t>
            </a:r>
            <a:b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Активный 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образ жизни и здоровье студента / Н. А. </a:t>
            </a:r>
            <a:r>
              <a:rPr lang="ru-RU" sz="16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Агаджанян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Г. Ф. </a:t>
            </a:r>
            <a:r>
              <a:rPr lang="ru-RU" sz="16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Коротько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Н. В. Данилов и др.; Под ред. Г. Ф. </a:t>
            </a:r>
            <a:r>
              <a:rPr lang="ru-RU" sz="16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Коротько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Н. В. Данилова. - 2-е изд., </a:t>
            </a:r>
            <a:r>
              <a:rPr lang="ru-RU" sz="16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перераб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и доп. - Ташкент : Медицина </a:t>
            </a:r>
            <a:r>
              <a:rPr lang="ru-RU" sz="16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УзССР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1988. - 341 с. </a:t>
            </a:r>
            <a:endParaRPr lang="ru-RU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188641"/>
            <a:ext cx="4680520" cy="648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1882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16763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61" y="44624"/>
            <a:ext cx="4045783" cy="6264696"/>
          </a:xfrm>
        </p:spPr>
        <p:txBody>
          <a:bodyPr/>
          <a:lstStyle/>
          <a:p>
            <a:pPr marL="0" indent="0" algn="l"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613(075.8)</a:t>
            </a:r>
            <a:b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З-466</a:t>
            </a:r>
            <a:b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Здоровый 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образ жизни и его составляющие : учебно-методическое пособие для студентов учреждений высшего образования, обучающихся по специальностям 1-79 01 02 "Лечебное дело" и 1-79 01 07 "Стоматология" : рекомендовано Учебно-методическим объединением по высшему медицинскому , фармацевтическому образованию Республики Беларусь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/ [В. С. </a:t>
            </a:r>
            <a:r>
              <a:rPr lang="ru-RU" sz="1600" dirty="0" err="1" smtClean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Глушанко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и др.] ; под ред. В. С. </a:t>
            </a:r>
            <a:r>
              <a:rPr lang="ru-RU" sz="1600" dirty="0" err="1" smtClean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Глушанко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; Министерство здравоохранения Республики Беларусь, Учреждение образования "Витебский государственный медицинский университет", Кафедра общественного здоровья и здравоохранения. 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- Витебск : ВГМУ, 2017. - 301 с. </a:t>
            </a:r>
            <a:endParaRPr lang="ru-RU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752528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41234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44624"/>
            <a:ext cx="4032447" cy="4248472"/>
          </a:xfrm>
        </p:spPr>
        <p:txBody>
          <a:bodyPr/>
          <a:lstStyle/>
          <a:p>
            <a:pPr marL="0" indent="0" algn="l"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613</a:t>
            </a:r>
            <a:b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З-467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Здоровье здорового человека : научные основы организации здравоохранения, восстановительной и экологической медицины / Российская акад. наук, </a:t>
            </a:r>
            <a:r>
              <a:rPr lang="ru-RU" sz="16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Отд-ние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мед. наук, Секция профилактической медицины ; под ред. А. Н. </a:t>
            </a:r>
            <a:r>
              <a:rPr lang="ru-RU" sz="16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Разумова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[и др.] ; члены редкол.: И. П. </a:t>
            </a:r>
            <a:r>
              <a:rPr lang="ru-RU" sz="16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Бобровницкий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[и др.]. - </a:t>
            </a:r>
            <a:r>
              <a:rPr lang="ru-RU" sz="16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Изд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3-е, </a:t>
            </a:r>
            <a:r>
              <a:rPr lang="ru-RU" sz="16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перераб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. и доп. - Москва : Международный Университет Восстановительной медицины, 2016. - 616 с.</a:t>
            </a:r>
            <a:endParaRPr lang="ru-RU" sz="1600" dirty="0">
              <a:solidFill>
                <a:schemeClr val="tx1"/>
              </a:solidFill>
              <a:latin typeface="Georgia" panose="02040502050405020303" pitchFamily="18" charset="0"/>
              <a:cs typeface="Aharoni" panose="02010803020104030203" pitchFamily="2" charset="-79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8632"/>
            <a:ext cx="4824536" cy="66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8679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116632"/>
            <a:ext cx="4104455" cy="1584176"/>
          </a:xfrm>
        </p:spPr>
        <p:txBody>
          <a:bodyPr/>
          <a:lstStyle/>
          <a:p>
            <a:pPr marL="0" indent="0" algn="l"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613.2</a:t>
            </a:r>
            <a:b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С467</a:t>
            </a:r>
            <a:b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Скурихин, Игорь Михайлович. </a:t>
            </a:r>
            <a:b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</a:b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Как правильно питаться / И. М. Скурихин. - Москва : </a:t>
            </a:r>
            <a:r>
              <a:rPr lang="ru-RU" sz="1600" dirty="0" err="1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Агропромиздат</a:t>
            </a:r>
            <a:r>
              <a:rPr lang="ru-RU" sz="160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, 1986. - 240 с. </a:t>
            </a:r>
            <a:endParaRPr lang="ru-RU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8218"/>
            <a:ext cx="4824536" cy="6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98933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38113"/>
            <a:ext cx="878205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60537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86409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effectLst/>
                <a:latin typeface="Georgia"/>
                <a:ea typeface="Calibri"/>
                <a:cs typeface="Times New Roman"/>
              </a:rPr>
              <a:t>З</a:t>
            </a:r>
            <a:r>
              <a:rPr lang="ru-RU" b="1" dirty="0">
                <a:solidFill>
                  <a:prstClr val="black"/>
                </a:solidFill>
                <a:effectLst/>
                <a:latin typeface="Georgia"/>
                <a:ea typeface="Calibri"/>
                <a:cs typeface="Times New Roman"/>
              </a:rPr>
              <a:t>олотая </a:t>
            </a:r>
            <a:r>
              <a:rPr lang="ru-RU" b="1" dirty="0">
                <a:solidFill>
                  <a:srgbClr val="FFC000"/>
                </a:solidFill>
                <a:effectLst/>
                <a:latin typeface="Georgia"/>
                <a:ea typeface="Calibri"/>
                <a:cs typeface="Times New Roman"/>
              </a:rPr>
              <a:t>Р</a:t>
            </a:r>
            <a:r>
              <a:rPr lang="ru-RU" b="1" dirty="0">
                <a:solidFill>
                  <a:prstClr val="black"/>
                </a:solidFill>
                <a:effectLst/>
                <a:latin typeface="Georgia"/>
                <a:ea typeface="Calibri"/>
                <a:cs typeface="Times New Roman"/>
              </a:rPr>
              <a:t>ыбка</a:t>
            </a:r>
            <a:r>
              <a:rPr lang="ru-RU" sz="1400" dirty="0">
                <a:solidFill>
                  <a:prstClr val="black"/>
                </a:solidFill>
                <a:effectLst/>
                <a:ea typeface="Calibri"/>
                <a:cs typeface="Times New Roman"/>
              </a:rPr>
              <a:t/>
            </a:r>
            <a:br>
              <a:rPr lang="ru-RU" sz="1400" dirty="0">
                <a:solidFill>
                  <a:prstClr val="black"/>
                </a:solidFill>
                <a:effectLst/>
                <a:ea typeface="Calibri"/>
                <a:cs typeface="Times New Roman"/>
              </a:rPr>
            </a:br>
            <a:endParaRPr lang="ru-RU" dirty="0"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052736"/>
            <a:ext cx="8928992" cy="5635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b="1" dirty="0">
                <a:latin typeface="Georgia"/>
                <a:ea typeface="Calibri"/>
                <a:cs typeface="Times New Roman"/>
              </a:rPr>
              <a:t>Рыба и морепродукты – настоящий кладезь пищи для ума. 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Georgia"/>
                <a:ea typeface="Calibri"/>
                <a:cs typeface="Times New Roman"/>
              </a:rPr>
              <a:t>Самый важный компонент – это полиненасыщенные жирные кислоты Омега 3. Они отвечают за концентрацию внимания, нервную регуляцию, память, защищают мозг от стрессов. У детей, недополучающих Омега 3- жирных кислот, в несколько раз чаще отмечаются дефицит внимания, </a:t>
            </a:r>
            <a:r>
              <a:rPr lang="ru-RU" b="1" dirty="0" err="1">
                <a:latin typeface="Georgia"/>
                <a:ea typeface="Calibri"/>
                <a:cs typeface="Times New Roman"/>
              </a:rPr>
              <a:t>гиперактивность</a:t>
            </a:r>
            <a:r>
              <a:rPr lang="ru-RU" b="1" dirty="0">
                <a:latin typeface="Georgia"/>
                <a:ea typeface="Calibri"/>
                <a:cs typeface="Times New Roman"/>
              </a:rPr>
              <a:t>, вспышки агрессии, нервная истощаемость. Без Омега 3-жирных кислот не усваивается много других нужных для хорошей работы мозга веществ. 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Georgia"/>
                <a:ea typeface="Calibri"/>
                <a:cs typeface="Times New Roman"/>
              </a:rPr>
              <a:t>Без содержащегося в морской рыбе йода мозг тоже не смог бы работать в нормальном режиме. Йод – незаменимый компонент гормонов щитовидной железы, одна из важнейших функций которой – регуляция активности мозга. Особенно важно, чтобы необходимое количество йода поступало в организм в период бурного роста мозга – от рождения до семи лет. Огромную роль играет в работе мозга и фосфор, кем-то названный катализатором ума. 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latin typeface="Georgia"/>
                <a:ea typeface="Calibri"/>
                <a:cs typeface="Times New Roman"/>
              </a:rPr>
              <a:t>Самые полезные породы рыбы: скумбрия, треска, сельдь, форель, семга.</a:t>
            </a:r>
            <a:endParaRPr lang="ru-RU" sz="1400" u="sng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961441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800"/>
            <a:ext cx="8424936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89482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pPr marL="0" indent="0" algn="l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500" dirty="0">
                <a:solidFill>
                  <a:srgbClr val="FF0000"/>
                </a:solidFill>
                <a:effectLst/>
                <a:latin typeface="Georgia"/>
                <a:ea typeface="Calibri"/>
                <a:cs typeface="Times New Roman"/>
              </a:rPr>
              <a:t>С</a:t>
            </a:r>
            <a:r>
              <a:rPr lang="ru-RU" sz="3500" dirty="0">
                <a:effectLst/>
                <a:latin typeface="Georgia"/>
                <a:ea typeface="Calibri"/>
                <a:cs typeface="Times New Roman"/>
              </a:rPr>
              <a:t>троительный </a:t>
            </a:r>
            <a:r>
              <a:rPr lang="ru-RU" sz="3500" dirty="0">
                <a:solidFill>
                  <a:srgbClr val="FFC000"/>
                </a:solidFill>
                <a:effectLst/>
                <a:latin typeface="Georgia"/>
                <a:ea typeface="Calibri"/>
                <a:cs typeface="Times New Roman"/>
              </a:rPr>
              <a:t>М</a:t>
            </a:r>
            <a:r>
              <a:rPr lang="ru-RU" sz="3500" dirty="0">
                <a:effectLst/>
                <a:latin typeface="Georgia"/>
                <a:ea typeface="Calibri"/>
                <a:cs typeface="Times New Roman"/>
              </a:rPr>
              <a:t>атериал для </a:t>
            </a:r>
            <a:r>
              <a:rPr lang="ru-RU" sz="3500" dirty="0" smtClean="0">
                <a:solidFill>
                  <a:srgbClr val="FF0000"/>
                </a:solidFill>
                <a:effectLst/>
                <a:latin typeface="Georgia"/>
                <a:ea typeface="Calibri"/>
                <a:cs typeface="Times New Roman"/>
              </a:rPr>
              <a:t>К</a:t>
            </a:r>
            <a:r>
              <a:rPr lang="ru-RU" sz="3500" dirty="0" smtClean="0">
                <a:effectLst/>
                <a:latin typeface="Georgia"/>
                <a:ea typeface="Calibri"/>
                <a:cs typeface="Times New Roman"/>
              </a:rPr>
              <a:t>леток</a:t>
            </a:r>
            <a:r>
              <a:rPr lang="ru-RU" sz="30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000" dirty="0">
                <a:effectLst/>
                <a:latin typeface="Calibri"/>
                <a:ea typeface="Calibri"/>
                <a:cs typeface="Times New Roman"/>
              </a:rPr>
            </a:br>
            <a:endParaRPr lang="ru-RU" sz="3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781692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764704"/>
            <a:ext cx="8856984" cy="219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latin typeface="Georgia"/>
                <a:ea typeface="Calibri"/>
                <a:cs typeface="Times New Roman"/>
              </a:rPr>
              <a:t>Идеальная пища для ума – молочные продукты. В них, в отличие от  мяса, не только содержится белок, который является строительным материалом для мозга, но и кальций, необходимый для его усвоения. </a:t>
            </a:r>
            <a:r>
              <a:rPr lang="ru-RU" b="1" dirty="0" smtClean="0">
                <a:latin typeface="Georgia"/>
                <a:ea typeface="Calibri"/>
                <a:cs typeface="Times New Roman"/>
              </a:rPr>
              <a:t>Содержащийся </a:t>
            </a:r>
            <a:r>
              <a:rPr lang="ru-RU" b="1" dirty="0">
                <a:latin typeface="Georgia"/>
                <a:ea typeface="Calibri"/>
                <a:cs typeface="Times New Roman"/>
              </a:rPr>
              <a:t>в молочных продуктах витамин В2 участвует в формировании памяти.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latin typeface="Georgia"/>
                <a:ea typeface="Calibri"/>
                <a:cs typeface="Times New Roman"/>
              </a:rPr>
              <a:t>Самые полезные молочные </a:t>
            </a:r>
            <a:r>
              <a:rPr lang="ru-RU" b="1" u="sng" dirty="0" smtClean="0">
                <a:latin typeface="Georgia"/>
                <a:ea typeface="Calibri"/>
                <a:cs typeface="Times New Roman"/>
              </a:rPr>
              <a:t>продукты- </a:t>
            </a:r>
            <a:r>
              <a:rPr lang="ru-RU" b="1" u="sng" dirty="0">
                <a:latin typeface="Georgia"/>
                <a:ea typeface="Calibri"/>
                <a:cs typeface="Times New Roman"/>
              </a:rPr>
              <a:t>нежирный творог и твердый сыр.</a:t>
            </a:r>
            <a:endParaRPr lang="ru-RU" sz="1400" u="sng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680736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Georgia"/>
                <a:ea typeface="Calibri"/>
                <a:cs typeface="Times New Roman"/>
              </a:rPr>
              <a:t>Не следует, однако, забывать и о мясе. Ведь помимо белка в нем содержится еще и железо, дефицит которого приводит к снижению памяти и концентрации внимания, быстрой истощаемости. 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latin typeface="Georgia"/>
                <a:ea typeface="Calibri"/>
                <a:cs typeface="Times New Roman"/>
              </a:rPr>
              <a:t>Самое полезное </a:t>
            </a:r>
            <a:r>
              <a:rPr lang="ru-RU" b="1" u="sng" dirty="0" smtClean="0">
                <a:latin typeface="Georgia"/>
                <a:ea typeface="Calibri"/>
                <a:cs typeface="Times New Roman"/>
              </a:rPr>
              <a:t>мясо- </a:t>
            </a:r>
            <a:r>
              <a:rPr lang="ru-RU" b="1" u="sng" dirty="0">
                <a:latin typeface="Georgia"/>
                <a:ea typeface="Calibri"/>
                <a:cs typeface="Times New Roman"/>
              </a:rPr>
              <a:t>телятина, нежирная говядина</a:t>
            </a:r>
            <a:r>
              <a:rPr lang="ru-RU" b="1" dirty="0">
                <a:latin typeface="Georgia"/>
                <a:ea typeface="Calibri"/>
                <a:cs typeface="Times New Roman"/>
              </a:rPr>
              <a:t>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Рисунок 3" descr="мясо 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857224"/>
            <a:ext cx="7786742" cy="480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6087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296144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000" dirty="0">
                <a:effectLst/>
                <a:latin typeface="Georgia"/>
                <a:ea typeface="Calibri"/>
                <a:cs typeface="Times New Roman"/>
              </a:rPr>
              <a:t>«</a:t>
            </a:r>
            <a:r>
              <a:rPr lang="ru-RU" sz="4000" dirty="0">
                <a:solidFill>
                  <a:srgbClr val="FF0000"/>
                </a:solidFill>
                <a:effectLst/>
                <a:latin typeface="Georgia"/>
                <a:ea typeface="Calibri"/>
                <a:cs typeface="Times New Roman"/>
              </a:rPr>
              <a:t>И</a:t>
            </a:r>
            <a:r>
              <a:rPr lang="ru-RU" sz="4000" dirty="0">
                <a:effectLst/>
                <a:latin typeface="Georgia"/>
                <a:ea typeface="Calibri"/>
                <a:cs typeface="Times New Roman"/>
              </a:rPr>
              <a:t>золятор» для </a:t>
            </a:r>
            <a:r>
              <a:rPr lang="ru-RU" sz="4000" dirty="0">
                <a:solidFill>
                  <a:srgbClr val="FFC000"/>
                </a:solidFill>
                <a:effectLst/>
                <a:latin typeface="Georgia"/>
                <a:ea typeface="Calibri"/>
                <a:cs typeface="Times New Roman"/>
              </a:rPr>
              <a:t>Н</a:t>
            </a:r>
            <a:r>
              <a:rPr lang="ru-RU" sz="4000" dirty="0">
                <a:effectLst/>
                <a:latin typeface="Georgia"/>
                <a:ea typeface="Calibri"/>
                <a:cs typeface="Times New Roman"/>
              </a:rPr>
              <a:t>ервных </a:t>
            </a:r>
            <a:r>
              <a:rPr lang="ru-RU" sz="4000" dirty="0" smtClean="0">
                <a:solidFill>
                  <a:srgbClr val="FF0000"/>
                </a:solidFill>
                <a:effectLst/>
                <a:latin typeface="Georgia"/>
                <a:ea typeface="Calibri"/>
                <a:cs typeface="Times New Roman"/>
              </a:rPr>
              <a:t>К</a:t>
            </a:r>
            <a:r>
              <a:rPr lang="ru-RU" sz="4000" dirty="0" smtClean="0">
                <a:effectLst/>
                <a:latin typeface="Georgia"/>
                <a:ea typeface="Calibri"/>
                <a:cs typeface="Times New Roman"/>
              </a:rPr>
              <a:t>леток </a:t>
            </a:r>
            <a:r>
              <a:rPr lang="ru-RU" sz="32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effectLst/>
                <a:latin typeface="Calibri"/>
                <a:ea typeface="Calibri"/>
                <a:cs typeface="Times New Roman"/>
              </a:rPr>
            </a:b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84784"/>
            <a:ext cx="8850319" cy="4043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Georgia"/>
                <a:ea typeface="Calibri"/>
                <a:cs typeface="Times New Roman"/>
              </a:rPr>
              <a:t>Представьте себе, что нервные волокна – это провода, по которым течет ток (нервные импульсы). Каждый «провод» защищен своеобразным изолятором. Важнейшим элементом, участвующим в строительстве этих оболочек, является лецитин. Холин, один из компонентов лецитина, помогает поддерживать связь между отдельными участками мозга. Ухудшение памяти, дефицит внимания, раздражительность – все это свидетельствует о недостатке в организме лецитина. Пополнить запас помогут яйца, сливки и печень. Однако принято считать, что эффективнее усваивается лецитин растительного происхождения</a:t>
            </a:r>
            <a:r>
              <a:rPr lang="ru-RU" b="1" dirty="0" smtClean="0">
                <a:latin typeface="Georgia"/>
                <a:ea typeface="Calibri"/>
                <a:cs typeface="Times New Roman"/>
              </a:rPr>
              <a:t>.</a:t>
            </a:r>
            <a:endParaRPr lang="en-US" b="1" dirty="0" smtClean="0">
              <a:latin typeface="Georgi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Georgia"/>
                <a:ea typeface="Calibri"/>
                <a:cs typeface="Times New Roman"/>
              </a:rPr>
              <a:t> </a:t>
            </a:r>
            <a:r>
              <a:rPr lang="ru-RU" b="1" dirty="0">
                <a:latin typeface="Georgia"/>
                <a:ea typeface="Calibri"/>
                <a:cs typeface="Times New Roman"/>
              </a:rPr>
              <a:t>Его много в </a:t>
            </a:r>
            <a:r>
              <a:rPr lang="ru-RU" b="1" u="sng" dirty="0">
                <a:latin typeface="Georgia"/>
                <a:ea typeface="Calibri"/>
                <a:cs typeface="Times New Roman"/>
              </a:rPr>
              <a:t>нерафинированном растительном масле, арахисе, грецких и кедровых орехах, темном шоколаде, гречке, сое.</a:t>
            </a:r>
            <a:endParaRPr lang="ru-RU" sz="1400" b="1" u="sng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635046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332656"/>
            <a:ext cx="8376931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27203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84975" cy="1008112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100" dirty="0">
                <a:solidFill>
                  <a:srgbClr val="FF0000"/>
                </a:solidFill>
                <a:effectLst/>
                <a:latin typeface="Georgia"/>
                <a:ea typeface="Calibri"/>
                <a:cs typeface="Times New Roman"/>
              </a:rPr>
              <a:t>О</a:t>
            </a:r>
            <a:r>
              <a:rPr lang="ru-RU" sz="4100" dirty="0">
                <a:effectLst/>
                <a:latin typeface="Georgia"/>
                <a:ea typeface="Calibri"/>
                <a:cs typeface="Times New Roman"/>
              </a:rPr>
              <a:t>вощной </a:t>
            </a:r>
            <a:r>
              <a:rPr lang="ru-RU" sz="4100" dirty="0">
                <a:solidFill>
                  <a:srgbClr val="FFC000"/>
                </a:solidFill>
                <a:effectLst/>
                <a:latin typeface="Georgia"/>
                <a:ea typeface="Calibri"/>
                <a:cs typeface="Times New Roman"/>
              </a:rPr>
              <a:t>С</a:t>
            </a:r>
            <a:r>
              <a:rPr lang="ru-RU" sz="4100" dirty="0">
                <a:effectLst/>
                <a:latin typeface="Georgia"/>
                <a:ea typeface="Calibri"/>
                <a:cs typeface="Times New Roman"/>
              </a:rPr>
              <a:t>тол</a:t>
            </a:r>
            <a:r>
              <a:rPr lang="ru-RU" sz="4100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4100" dirty="0">
                <a:effectLst/>
                <a:latin typeface="Calibri"/>
                <a:ea typeface="Calibri"/>
                <a:cs typeface="Times New Roman"/>
              </a:rPr>
            </a:br>
            <a:endParaRPr lang="ru-RU" sz="41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340768"/>
            <a:ext cx="8712968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Georgia"/>
                <a:ea typeface="Calibri"/>
                <a:cs typeface="Times New Roman"/>
              </a:rPr>
              <a:t>Без овощей нашей «химической лаборатории» тоже никак не обойтись. 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Georgia"/>
                <a:ea typeface="Calibri"/>
                <a:cs typeface="Times New Roman"/>
              </a:rPr>
              <a:t>Больше всего пищи для ума в свекле, шпинате и капусте. Калий, магний, фосфор, цинк - вот далеко не полный список важнейших веществ, без которых невозможна полноценная работа мозга. Именно эти компоненты отвечают за поисковую и познавательную активность, участвуют в процессе формирования связей между нервными клетками, нейронами. Именно от количества таких связей и зависит в первую очередь уровень нашего интеллекта. 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Georgia"/>
                <a:ea typeface="Calibri"/>
                <a:cs typeface="Times New Roman"/>
              </a:rPr>
              <a:t>В красных и оранжевых овощах (моркови, болгарском перце, помидорах, тыкве) в изобилии содержится бета-каротин, который активизирует обмен веществ </a:t>
            </a:r>
            <a:r>
              <a:rPr lang="ru-RU" b="1" dirty="0" smtClean="0">
                <a:latin typeface="Georgia"/>
                <a:ea typeface="Calibri"/>
                <a:cs typeface="Times New Roman"/>
              </a:rPr>
              <a:t>в </a:t>
            </a:r>
            <a:r>
              <a:rPr lang="ru-RU" b="1" dirty="0">
                <a:latin typeface="Georgia"/>
                <a:ea typeface="Calibri"/>
                <a:cs typeface="Times New Roman"/>
              </a:rPr>
              <a:t>мозге, защищает клеточные мембраны от проникновения свободных радикалов. Отличным источником бета-каротина являются и многие </a:t>
            </a:r>
            <a:r>
              <a:rPr lang="ru-RU" b="1" u="sng" dirty="0">
                <a:latin typeface="Georgia"/>
                <a:ea typeface="Calibri"/>
                <a:cs typeface="Times New Roman"/>
              </a:rPr>
              <a:t>темно-зеленые овощи – шпинат, брокколи, свекольная ботва, в которых он маскируется хлорофиллом. </a:t>
            </a:r>
            <a:endParaRPr lang="ru-RU" sz="1400" b="1" u="sng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86713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287</TotalTime>
  <Words>1022</Words>
  <Application>Microsoft Office PowerPoint</Application>
  <PresentationFormat>Экран (4:3)</PresentationFormat>
  <Paragraphs>37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Пища для ума </vt:lpstr>
      <vt:lpstr>Презентация PowerPoint</vt:lpstr>
      <vt:lpstr>Золотая Рыбка </vt:lpstr>
      <vt:lpstr>Презентация PowerPoint</vt:lpstr>
      <vt:lpstr>Строительный Материал для Клеток </vt:lpstr>
      <vt:lpstr>Презентация PowerPoint</vt:lpstr>
      <vt:lpstr>«Изолятор» для Нервных Клеток  </vt:lpstr>
      <vt:lpstr>Презентация PowerPoint</vt:lpstr>
      <vt:lpstr>Овощной Стол </vt:lpstr>
      <vt:lpstr>Презентация PowerPoint</vt:lpstr>
      <vt:lpstr>Самые Полезные Лакомства  </vt:lpstr>
      <vt:lpstr>Презентация PowerPoint</vt:lpstr>
      <vt:lpstr>Подбросим Дровишек </vt:lpstr>
      <vt:lpstr>Презентация PowerPoint</vt:lpstr>
      <vt:lpstr>Презентация PowerPoint</vt:lpstr>
      <vt:lpstr>Хочу Добавки</vt:lpstr>
      <vt:lpstr>613(075.8) Б83 Боровец, Елена Николаевна.  Основы здорового образа жизни : учебное пособие для направлений бакалавриата "Педагогическое образование", "Психолого-педагогическое образование", "Физическая культура" : рекомендовано Экспертным советом УМО в системе ВО и СПО / Е. Н. Боровец, Р. И. Айзман. - Москва : КНОРУС, 2022. - 448 с.</vt:lpstr>
      <vt:lpstr>613(075.8) З-416 Зборовский, Эдуард Иосифович.  Этика здоровья: ценности социальной работы : учебное пособие для студентов высших учебных заведений, обучающихся по специальности "Социальная работа" : рекомендовано учебно-методическим объединением высших учебных заведений Республики Беларусь по гуманитарному образованию / Э. И. Зборовский ; Государственный институт управления и социальных технологий БГУ. - Минск : ГИУСТ БГУ, 2011. - 246</vt:lpstr>
      <vt:lpstr>613-057+614.2 А433 Активный образ жизни и здоровье студента / Н. А. Агаджанян, Г. Ф. Коротько, Н. В. Данилов и др.; Под ред. Г. Ф. Коротько, Н. В. Данилова. - 2-е изд., перераб. и доп. - Ташкент : Медицина УзССР, 1988. - 341 с. </vt:lpstr>
      <vt:lpstr>613(075.8) З-466 Здоровый образ жизни и его составляющие : учебно-методическое пособие для студентов учреждений высшего образования, обучающихся по специальностям 1-79 01 02 "Лечебное дело" и 1-79 01 07 "Стоматология" : рекомендовано Учебно-методическим объединением по высшему медицинскому , фармацевтическому образованию Республики Беларусь / [В. С. Глушанко и др.] ; под ред. В. С. Глушанко ; Министерство здравоохранения Республики Беларусь, Учреждение образования "Витебский государственный медицинский университет", Кафедра общественного здоровья и здравоохранения. - Витебск : ВГМУ, 2017. - 301 с. </vt:lpstr>
      <vt:lpstr>613 З-467 Здоровье здорового человека : научные основы организации здравоохранения, восстановительной и экологической медицины / Российская акад. наук, Отд-ние мед. наук, Секция профилактической медицины ; под ред. А. Н. Разумова [и др.] ; члены редкол.: И. П. Бобровницкий [и др.]. - Изд 3-е, перераб. и доп. - Москва : Международный Университет Восстановительной медицины, 2016. - 616 с.</vt:lpstr>
      <vt:lpstr>613.2 С467 Скурихин, Игорь Михайлович.  Как правильно питаться / И. М. Скурихин. - Москва : Агропромиздат, 1986. - 240 с.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29</cp:revision>
  <dcterms:created xsi:type="dcterms:W3CDTF">2023-03-23T13:07:37Z</dcterms:created>
  <dcterms:modified xsi:type="dcterms:W3CDTF">2023-04-07T07:00:39Z</dcterms:modified>
</cp:coreProperties>
</file>