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9" r:id="rId5"/>
    <p:sldId id="256" r:id="rId6"/>
    <p:sldId id="257" r:id="rId7"/>
    <p:sldId id="258" r:id="rId8"/>
    <p:sldId id="275" r:id="rId9"/>
    <p:sldId id="276" r:id="rId10"/>
    <p:sldId id="277" r:id="rId11"/>
    <p:sldId id="264" r:id="rId12"/>
    <p:sldId id="265" r:id="rId13"/>
    <p:sldId id="266" r:id="rId14"/>
    <p:sldId id="267" r:id="rId15"/>
    <p:sldId id="274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14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7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3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5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9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7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8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1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B1D67-C15E-4D85-95F7-3A33056727C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66735-2369-4BEF-90DE-CEA641135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69573"/>
            <a:ext cx="40324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Хаим </a:t>
            </a:r>
            <a:r>
              <a:rPr lang="ru-RU" sz="1400" dirty="0" err="1"/>
              <a:t>Сутин</a:t>
            </a:r>
            <a:r>
              <a:rPr lang="ru-RU" sz="1400" dirty="0"/>
              <a:t> </a:t>
            </a:r>
            <a:r>
              <a:rPr lang="ru-RU" sz="1400" dirty="0" smtClean="0"/>
              <a:t>родился </a:t>
            </a:r>
            <a:r>
              <a:rPr lang="ru-RU" sz="1400" dirty="0"/>
              <a:t>в многодетной еврейской семье, проживавшей в местечке Смиловичи, которое находится примерно в тридцати километрах от </a:t>
            </a:r>
            <a:r>
              <a:rPr lang="ru-RU" sz="1400" dirty="0" smtClean="0"/>
              <a:t>Минска, 13 января 1893 года. Отец </a:t>
            </a:r>
            <a:r>
              <a:rPr lang="ru-RU" sz="1400" dirty="0"/>
              <a:t>Хаима занимался починкой одежды, мать воспитывала одиннадцать детей. Семья придерживалась строгих религиозных традиций, что наложило отпечаток на характер мальчика. С ранних лет юный художник страстно любил рисовать, и сначала родители поддерживали увлечения сына. Однако, когда из дома стали пропадать ценные вещи, которые Хаим продавал, чтобы купить принадлежности для живописи, отец пришел в ярость. </a:t>
            </a:r>
            <a:r>
              <a:rPr lang="ru-RU" sz="1400" dirty="0" smtClean="0"/>
              <a:t>В </a:t>
            </a:r>
            <a:r>
              <a:rPr lang="ru-RU" sz="1400" dirty="0"/>
              <a:t>возрасте четырнадцати лет подросток сбежал в Минск, где год проучился в школе Якова </a:t>
            </a:r>
            <a:r>
              <a:rPr lang="ru-RU" sz="1400" dirty="0" err="1"/>
              <a:t>Кругера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836712"/>
            <a:ext cx="43204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Через три года Хаим поступит в рисовальную школу, а затем в художественное училище в Вильно. В 1913 году Хаим </a:t>
            </a:r>
            <a:r>
              <a:rPr lang="ru-RU" sz="1400" dirty="0" err="1"/>
              <a:t>Сутин</a:t>
            </a:r>
            <a:r>
              <a:rPr lang="ru-RU" sz="1400" dirty="0"/>
              <a:t> переехал во Францию, в Париж.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этот период художник отчаянно нуждался в деньгах. По одной из легенд, на первых порах ему пришлось устроиться рабочим на завод </a:t>
            </a:r>
            <a:r>
              <a:rPr lang="ru-RU" sz="1400" dirty="0" err="1"/>
              <a:t>Renault</a:t>
            </a:r>
            <a:r>
              <a:rPr lang="ru-RU" sz="1400" dirty="0"/>
              <a:t>. Предполагают, что с мастерами «Парижской школы» </a:t>
            </a:r>
            <a:r>
              <a:rPr lang="ru-RU" sz="1400" dirty="0" err="1"/>
              <a:t>Сутина</a:t>
            </a:r>
            <a:r>
              <a:rPr lang="ru-RU" sz="1400" dirty="0"/>
              <a:t> познакомил его друг по Вильно </a:t>
            </a:r>
            <a:r>
              <a:rPr lang="ru-RU" sz="1400" dirty="0" err="1"/>
              <a:t>Пинхус</a:t>
            </a:r>
            <a:r>
              <a:rPr lang="ru-RU" sz="1400" dirty="0"/>
              <a:t> </a:t>
            </a:r>
            <a:r>
              <a:rPr lang="ru-RU" sz="1400" dirty="0" smtClean="0"/>
              <a:t>Кремень. </a:t>
            </a:r>
            <a:r>
              <a:rPr lang="ru-RU" sz="1400" dirty="0"/>
              <a:t>Они вместе пришли в колонию художников на </a:t>
            </a:r>
            <a:r>
              <a:rPr lang="ru-RU" sz="1400" dirty="0" err="1"/>
              <a:t>Монпарнасе</a:t>
            </a:r>
            <a:r>
              <a:rPr lang="ru-RU" sz="1400" dirty="0"/>
              <a:t>, которую называли «Ульем», и где принимали всех, кто хотел проявить себя в живописи. Здесь Хаим познакомился с Пабло </a:t>
            </a:r>
            <a:r>
              <a:rPr lang="ru-RU" sz="1400" dirty="0" smtClean="0"/>
              <a:t>Пикассо, </a:t>
            </a:r>
            <a:r>
              <a:rPr lang="ru-RU" sz="1400" dirty="0"/>
              <a:t>Марком </a:t>
            </a:r>
            <a:r>
              <a:rPr lang="ru-RU" sz="1400" dirty="0" smtClean="0"/>
              <a:t>Шагалом </a:t>
            </a:r>
            <a:r>
              <a:rPr lang="ru-RU" sz="1400" dirty="0"/>
              <a:t>и очень сблизился с </a:t>
            </a:r>
            <a:r>
              <a:rPr lang="ru-RU" sz="1400" dirty="0" err="1"/>
              <a:t>Амедео</a:t>
            </a:r>
            <a:r>
              <a:rPr lang="ru-RU" sz="1400" dirty="0"/>
              <a:t> </a:t>
            </a:r>
            <a:r>
              <a:rPr lang="ru-RU" sz="1400" dirty="0" smtClean="0"/>
              <a:t>Модильяни.</a:t>
            </a:r>
          </a:p>
          <a:p>
            <a:pPr algn="just"/>
            <a:r>
              <a:rPr lang="ru-RU" sz="1400" dirty="0"/>
              <a:t>Несмотря на плохое материальное положение, </a:t>
            </a:r>
            <a:r>
              <a:rPr lang="ru-RU" sz="1400" dirty="0" err="1"/>
              <a:t>Сутин</a:t>
            </a:r>
            <a:r>
              <a:rPr lang="ru-RU" sz="1400" dirty="0"/>
              <a:t> некоторое время посещал платный класс художника-реалиста </a:t>
            </a:r>
            <a:r>
              <a:rPr lang="ru-RU" sz="1400" dirty="0" err="1"/>
              <a:t>Фернана</a:t>
            </a:r>
            <a:r>
              <a:rPr lang="ru-RU" sz="1400" dirty="0"/>
              <a:t> </a:t>
            </a:r>
            <a:r>
              <a:rPr lang="ru-RU" sz="1400" dirty="0" err="1" smtClean="0"/>
              <a:t>Кормона</a:t>
            </a:r>
            <a:r>
              <a:rPr lang="ru-RU" sz="1400" dirty="0" smtClean="0"/>
              <a:t>. </a:t>
            </a:r>
            <a:r>
              <a:rPr lang="ru-RU" sz="1400" dirty="0"/>
              <a:t>Между тем творчество жителей </a:t>
            </a:r>
            <a:r>
              <a:rPr lang="ru-RU" sz="1400" dirty="0" err="1"/>
              <a:t>Монпарнаса</a:t>
            </a:r>
            <a:r>
              <a:rPr lang="ru-RU" sz="1400" dirty="0"/>
              <a:t> понемногу стало привлекать внимание коллекционеров, но выставочную деятельность прервала Первая мировая война. В этот период </a:t>
            </a:r>
            <a:r>
              <a:rPr lang="ru-RU" sz="1400" dirty="0" err="1"/>
              <a:t>Сутин</a:t>
            </a:r>
            <a:r>
              <a:rPr lang="ru-RU" sz="1400" dirty="0"/>
              <a:t> продавал свои работы буквально за несколько франков и жил в нищете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717032"/>
            <a:ext cx="2664296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8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35" y="260647"/>
            <a:ext cx="5400601" cy="5728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563888" y="6237312"/>
            <a:ext cx="230425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Хаим </a:t>
            </a:r>
            <a:r>
              <a:rPr lang="ru-RU" sz="1400" dirty="0" err="1"/>
              <a:t>Сутин</a:t>
            </a:r>
            <a:r>
              <a:rPr lang="ru-RU" sz="1400" dirty="0"/>
              <a:t>. Ева. </a:t>
            </a:r>
            <a:r>
              <a:rPr lang="ru-RU" sz="1400" dirty="0" smtClean="0"/>
              <a:t>1928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62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39" y="332656"/>
            <a:ext cx="5703922" cy="561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555776" y="6102358"/>
            <a:ext cx="40324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Хаим </a:t>
            </a:r>
            <a:r>
              <a:rPr lang="ru-RU" dirty="0" err="1"/>
              <a:t>Сутин.Картина</a:t>
            </a:r>
            <a:r>
              <a:rPr lang="ru-RU" dirty="0"/>
              <a:t> «Автопортрет»1918</a:t>
            </a:r>
          </a:p>
        </p:txBody>
      </p:sp>
    </p:spTree>
    <p:extLst>
      <p:ext uri="{BB962C8B-B14F-4D97-AF65-F5344CB8AC3E}">
        <p14:creationId xmlns:p14="http://schemas.microsoft.com/office/powerpoint/2010/main" val="18438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0" y="188639"/>
            <a:ext cx="7790556" cy="5697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851212" y="6021288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Хаим </a:t>
            </a:r>
            <a:r>
              <a:rPr lang="ru-RU" dirty="0" err="1"/>
              <a:t>Сутин.Картина</a:t>
            </a:r>
            <a:r>
              <a:rPr lang="ru-RU" dirty="0"/>
              <a:t> «Вид на Сере» 1921-1922</a:t>
            </a:r>
          </a:p>
        </p:txBody>
      </p:sp>
    </p:spTree>
    <p:extLst>
      <p:ext uri="{BB962C8B-B14F-4D97-AF65-F5344CB8AC3E}">
        <p14:creationId xmlns:p14="http://schemas.microsoft.com/office/powerpoint/2010/main" val="40380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0688"/>
            <a:ext cx="4248472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3023828" y="5877272"/>
            <a:ext cx="30963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Хаим </a:t>
            </a:r>
            <a:r>
              <a:rPr lang="ru-RU" dirty="0" err="1"/>
              <a:t>Сутин</a:t>
            </a:r>
            <a:r>
              <a:rPr lang="ru-RU" dirty="0"/>
              <a:t>. Картина «Фермерша», 1922</a:t>
            </a:r>
          </a:p>
        </p:txBody>
      </p:sp>
    </p:spTree>
    <p:extLst>
      <p:ext uri="{BB962C8B-B14F-4D97-AF65-F5344CB8AC3E}">
        <p14:creationId xmlns:p14="http://schemas.microsoft.com/office/powerpoint/2010/main" val="41309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5154"/>
            <a:ext cx="8327250" cy="561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2745230" y="6097490"/>
            <a:ext cx="3816424" cy="651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Хаим </a:t>
            </a:r>
            <a:r>
              <a:rPr lang="ru-RU" dirty="0" err="1" smtClean="0"/>
              <a:t>Сутим</a:t>
            </a:r>
            <a:r>
              <a:rPr lang="ru-RU" dirty="0" smtClean="0"/>
              <a:t>. Картина «Стол», 1919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4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	Некоторые </a:t>
            </a:r>
            <a:r>
              <a:rPr lang="ru-RU" sz="1400" dirty="0"/>
              <a:t>зарубежные искусствоведы, возможно, с трудом вспомнят название столицы Беларуси, но без запинки назовут поселок Смиловичи, что находится в Минской области. Ведь там родились сразу двое известных художников: </a:t>
            </a:r>
            <a:r>
              <a:rPr lang="ru-RU" sz="1400" dirty="0" err="1"/>
              <a:t>Шрага</a:t>
            </a:r>
            <a:r>
              <a:rPr lang="ru-RU" sz="1400" dirty="0"/>
              <a:t> </a:t>
            </a:r>
            <a:r>
              <a:rPr lang="ru-RU" sz="1400" dirty="0" err="1"/>
              <a:t>Царфин</a:t>
            </a:r>
            <a:r>
              <a:rPr lang="ru-RU" sz="1400" dirty="0"/>
              <a:t>, о творчестве которого заговорили совсем недавно, и Хаим </a:t>
            </a:r>
            <a:r>
              <a:rPr lang="ru-RU" sz="1400" dirty="0" err="1"/>
              <a:t>Сутин</a:t>
            </a:r>
            <a:r>
              <a:rPr lang="ru-RU" sz="1400" dirty="0"/>
              <a:t>, чьи картины сегодня продаются на аукционах за миллионы долларов. </a:t>
            </a:r>
            <a:r>
              <a:rPr lang="ru-RU" sz="1400" dirty="0" smtClean="0"/>
              <a:t>В феврале 2008 года в Смиловичах открыли музей «Пространство </a:t>
            </a:r>
            <a:r>
              <a:rPr lang="ru-RU" sz="1400" dirty="0"/>
              <a:t>Хаима </a:t>
            </a:r>
            <a:r>
              <a:rPr lang="ru-RU" sz="1400" dirty="0" err="1"/>
              <a:t>Сутина</a:t>
            </a:r>
            <a:r>
              <a:rPr lang="ru-RU" sz="1400" dirty="0"/>
              <a:t>». Идея создания музея принадлежит председателю Национальной комиссии Республики Беларусь по делам ЮНЕСКО Владимиру </a:t>
            </a:r>
            <a:r>
              <a:rPr lang="ru-RU" sz="1400" dirty="0" err="1" smtClean="0"/>
              <a:t>Счастному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	В </a:t>
            </a:r>
            <a:r>
              <a:rPr lang="ru-RU" sz="1400" dirty="0" err="1"/>
              <a:t>Смиловичском</a:t>
            </a:r>
            <a:r>
              <a:rPr lang="ru-RU" sz="1400" dirty="0"/>
              <a:t> музее нет подлинников </a:t>
            </a:r>
            <a:r>
              <a:rPr lang="ru-RU" sz="1400" dirty="0" err="1"/>
              <a:t>Сутина</a:t>
            </a:r>
            <a:r>
              <a:rPr lang="ru-RU" sz="1400" dirty="0"/>
              <a:t>. До недавнего времени его картин в Беларуси не было вообще. Лишь в 2012-м </a:t>
            </a:r>
            <a:r>
              <a:rPr lang="ru-RU" sz="1400" dirty="0" err="1"/>
              <a:t>Белгазпромбанк</a:t>
            </a:r>
            <a:r>
              <a:rPr lang="ru-RU" sz="1400" dirty="0"/>
              <a:t> купил «Большие луга в Шартре», а позже на аукционе за 1,8 млн долларов приобрел его полотно «Ева».</a:t>
            </a:r>
          </a:p>
          <a:p>
            <a:pPr marL="0" indent="0" algn="just">
              <a:buNone/>
            </a:pPr>
            <a:r>
              <a:rPr lang="ru-RU" sz="1400" dirty="0"/>
              <a:t>Тем не менее даже французские искусствоведы иногда приезжают целыми делегациями в Смиловичи, чтобы посмотреть на малую родину </a:t>
            </a:r>
            <a:r>
              <a:rPr lang="ru-RU" sz="1400" dirty="0" err="1"/>
              <a:t>Сутина</a:t>
            </a:r>
            <a:r>
              <a:rPr lang="ru-RU" sz="1400" dirty="0"/>
              <a:t>, где он вырос и где похоронены его родители. В поселке сохранились старые дома, глядя на которые, можно приблизительно представить, как рос </a:t>
            </a:r>
            <a:r>
              <a:rPr lang="ru-RU" sz="1400" dirty="0" err="1"/>
              <a:t>Сутин</a:t>
            </a:r>
            <a:r>
              <a:rPr lang="ru-RU" sz="1400" dirty="0"/>
              <a:t>. </a:t>
            </a:r>
          </a:p>
          <a:p>
            <a:pPr marL="0" indent="0" algn="just">
              <a:buNone/>
            </a:pPr>
            <a:r>
              <a:rPr lang="ru-RU" sz="1400" dirty="0" smtClean="0"/>
              <a:t>	Музей </a:t>
            </a:r>
            <a:r>
              <a:rPr lang="ru-RU" sz="1400" dirty="0"/>
              <a:t>пока расположен в трёх залах:</a:t>
            </a:r>
          </a:p>
          <a:p>
            <a:pPr marL="0" indent="0" algn="just">
              <a:buNone/>
            </a:pPr>
            <a:r>
              <a:rPr lang="ru-RU" sz="1400" dirty="0" smtClean="0"/>
              <a:t>	•Первый </a:t>
            </a:r>
            <a:r>
              <a:rPr lang="ru-RU" sz="1400" dirty="0"/>
              <a:t>зал «Путь у успеху» рассказывает о детстве, юности и учёбе известного художника в Смиловичах, Минске, Вильно.</a:t>
            </a:r>
          </a:p>
          <a:p>
            <a:pPr marL="0" indent="0" algn="just">
              <a:buNone/>
            </a:pPr>
            <a:r>
              <a:rPr lang="ru-RU" sz="1400" dirty="0" smtClean="0"/>
              <a:t>	•Второй </a:t>
            </a:r>
            <a:r>
              <a:rPr lang="ru-RU" sz="1400" dirty="0"/>
              <a:t>зал «Парижское кафе» рассказывает о творчестве </a:t>
            </a:r>
            <a:r>
              <a:rPr lang="ru-RU" sz="1400" dirty="0" err="1"/>
              <a:t>Сутина</a:t>
            </a:r>
            <a:r>
              <a:rPr lang="ru-RU" sz="1400" dirty="0"/>
              <a:t> в Париже, здесь представлены его работы в виде копий и репродукций.</a:t>
            </a:r>
          </a:p>
          <a:p>
            <a:pPr marL="0" indent="0" algn="just">
              <a:buNone/>
            </a:pPr>
            <a:r>
              <a:rPr lang="ru-RU" sz="1400" dirty="0" smtClean="0"/>
              <a:t>	•Третий </a:t>
            </a:r>
            <a:r>
              <a:rPr lang="ru-RU" sz="1400" dirty="0"/>
              <a:t>зал «</a:t>
            </a:r>
            <a:r>
              <a:rPr lang="ru-RU" sz="1400" dirty="0" err="1"/>
              <a:t>Шрага</a:t>
            </a:r>
            <a:r>
              <a:rPr lang="ru-RU" sz="1400" dirty="0"/>
              <a:t> </a:t>
            </a:r>
            <a:r>
              <a:rPr lang="ru-RU" sz="1400" dirty="0" err="1"/>
              <a:t>Цафрин</a:t>
            </a:r>
            <a:r>
              <a:rPr lang="ru-RU" sz="1400" dirty="0"/>
              <a:t>. Возвращение на Родину», Этот зал посвящён ещё одному известному французскому художнику, который родился в Смиловичах, </a:t>
            </a:r>
            <a:r>
              <a:rPr lang="ru-RU" sz="1400" dirty="0" err="1"/>
              <a:t>Шраге</a:t>
            </a:r>
            <a:r>
              <a:rPr lang="ru-RU" sz="1400" dirty="0"/>
              <a:t> </a:t>
            </a:r>
            <a:r>
              <a:rPr lang="ru-RU" sz="1400" dirty="0" err="1"/>
              <a:t>Цафрину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r>
              <a:rPr lang="ru-RU" sz="1400" dirty="0"/>
              <a:t>В Смиловичах круглогодично проводятся международные художественные </a:t>
            </a:r>
            <a:r>
              <a:rPr lang="ru-RU" sz="1400" dirty="0" err="1"/>
              <a:t>плэнеры</a:t>
            </a:r>
            <a:r>
              <a:rPr lang="ru-RU" sz="1400" dirty="0"/>
              <a:t>, художественные семинары и арт-проекты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01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623956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84" y="3719251"/>
            <a:ext cx="4328004" cy="2933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6724"/>
            <a:ext cx="4752528" cy="2736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49" y="260648"/>
            <a:ext cx="3915539" cy="35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103"/>
            <a:ext cx="6313513" cy="6465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03" y="3753036"/>
            <a:ext cx="3750685" cy="2890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8102"/>
            <a:ext cx="3744416" cy="357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Помощь пришла со стороны Модильяни — он познакомил друга с меценатом Леопольдом </a:t>
            </a:r>
            <a:r>
              <a:rPr lang="ru-RU" sz="1400" dirty="0" err="1" smtClean="0"/>
              <a:t>Збровским</a:t>
            </a:r>
            <a:r>
              <a:rPr lang="ru-RU" sz="1400" dirty="0" smtClean="0"/>
              <a:t>, </a:t>
            </a:r>
            <a:r>
              <a:rPr lang="ru-RU" sz="1400" dirty="0"/>
              <a:t>который взялся опекать </a:t>
            </a:r>
            <a:r>
              <a:rPr lang="ru-RU" sz="1400" dirty="0" err="1"/>
              <a:t>Сутина</a:t>
            </a:r>
            <a:r>
              <a:rPr lang="ru-RU" sz="1400" dirty="0"/>
              <a:t>. В 1918 году покровитель увез своего подопечного в Ниццу, так как в Париже оставаться было слишком опасно из-за частых бомбардировок. Год спустя Хаим перебрался в коммуну Сере на юге Франции, где большую часть времени посвящал пейзажам. С окончанием военных действий рынок искусства оживился, но творчество </a:t>
            </a:r>
            <a:r>
              <a:rPr lang="ru-RU" sz="1400" dirty="0" err="1"/>
              <a:t>Сутина</a:t>
            </a:r>
            <a:r>
              <a:rPr lang="ru-RU" sz="1400" dirty="0"/>
              <a:t> по-прежнему не пользовалось спросом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Все изменилось в 1922 году, когда художник вернулся в Париж. Тогда столицу Франции посетил американский врач и изобретатель Альберт </a:t>
            </a:r>
            <a:r>
              <a:rPr lang="ru-RU" sz="1400" dirty="0" smtClean="0"/>
              <a:t>Барнс с </a:t>
            </a:r>
            <a:r>
              <a:rPr lang="ru-RU" sz="1400" dirty="0"/>
              <a:t>целью пополнить свою коллекцию живописи. Внимательно изучив работы </a:t>
            </a:r>
            <a:r>
              <a:rPr lang="ru-RU" sz="1400" dirty="0" err="1"/>
              <a:t>Сутина</a:t>
            </a:r>
            <a:r>
              <a:rPr lang="ru-RU" sz="1400" dirty="0"/>
              <a:t>, он купил сразу более 70 картин, в прямом смысле опустошив студию живописца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204864"/>
            <a:ext cx="4032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Успех вдохновил мастера — после возвращения с курорта он с утроенной энергией продолжил писать. В 1923 году Барнс выставил часть приобретенных картин, и о гениальности </a:t>
            </a:r>
            <a:r>
              <a:rPr lang="ru-RU" sz="1400" dirty="0" err="1"/>
              <a:t>Сутина</a:t>
            </a:r>
            <a:r>
              <a:rPr lang="ru-RU" sz="1400" dirty="0"/>
              <a:t> заговорили в прессе. Спустя пару лет творения художника уходили с аукционов за три тысячи франков, что по тем временам считалось весьма солидными деньгами. В 1927 году состоялась первая персональная выставка мастера, где его работы продавались уже в десять раз дороже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С этого времени стала проявляться одна из самых странных черт живописца. Будучи чрезвычайно плодовитым, </a:t>
            </a:r>
            <a:r>
              <a:rPr lang="ru-RU" sz="1400" dirty="0" err="1"/>
              <a:t>Сутин</a:t>
            </a:r>
            <a:r>
              <a:rPr lang="ru-RU" sz="1400" dirty="0"/>
              <a:t> часто пересматривал свои творения и сжигал работы, которые казались ему недостаточно совершенными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6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К 1937 году у </a:t>
            </a:r>
            <a:r>
              <a:rPr lang="ru-RU" sz="1400" dirty="0" err="1"/>
              <a:t>Сутина</a:t>
            </a:r>
            <a:r>
              <a:rPr lang="ru-RU" sz="1400" dirty="0"/>
              <a:t> обострились проблемы с желудком. Врачи поставили неутешительный диагноз и сообщили, что жить художнику осталось не более пяти лет. Друзья и знакомые тщательно скрывали от мастера прогноз медиков, но это не могло избавить его от страданий. Хаиму приходилось соблюдать строгую диету, иначе его ждал очередной приступ.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564904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 </a:t>
            </a:r>
            <a:r>
              <a:rPr lang="ru-RU" sz="1400" dirty="0" smtClean="0"/>
              <a:t>началом </a:t>
            </a:r>
            <a:r>
              <a:rPr lang="ru-RU" sz="1400" dirty="0"/>
              <a:t>немецкой оккупации мастер отказался от эмиграции. Еврей по национальности, он находился в смертельной опасности — гестапо объявило за ним охоту. </a:t>
            </a:r>
            <a:r>
              <a:rPr lang="ru-RU" sz="1400" dirty="0" err="1"/>
              <a:t>Сутин</a:t>
            </a:r>
            <a:r>
              <a:rPr lang="ru-RU" sz="1400" dirty="0"/>
              <a:t> скрывался на юге страны, но нервозная обстановка обострила болезнь. После особенно сильного приступа друзья решили положить художника в одну из парижских </a:t>
            </a:r>
            <a:r>
              <a:rPr lang="ru-RU" sz="1400" dirty="0" smtClean="0"/>
              <a:t>клиник</a:t>
            </a:r>
            <a:r>
              <a:rPr lang="ru-RU" sz="1400" dirty="0"/>
              <a:t>.</a:t>
            </a:r>
            <a:r>
              <a:rPr lang="ru-RU" sz="1400" dirty="0" smtClean="0"/>
              <a:t> </a:t>
            </a:r>
            <a:r>
              <a:rPr lang="ru-RU" sz="1400" dirty="0"/>
              <a:t>После прибытия живописца в больницу врачи сразу сделали ему операцию, но спасти уже не сумели. Хаим </a:t>
            </a:r>
            <a:r>
              <a:rPr lang="ru-RU" sz="1400" dirty="0" err="1"/>
              <a:t>Сутин</a:t>
            </a:r>
            <a:r>
              <a:rPr lang="ru-RU" sz="1400" dirty="0"/>
              <a:t> скончался 9 августа 1943 </a:t>
            </a:r>
            <a:r>
              <a:rPr lang="ru-RU" sz="1400" dirty="0" smtClean="0"/>
              <a:t>года. </a:t>
            </a:r>
            <a:r>
              <a:rPr lang="ru-RU" sz="1400" dirty="0"/>
              <a:t>Похоронили художника на </a:t>
            </a:r>
            <a:r>
              <a:rPr lang="ru-RU" sz="1400" dirty="0" err="1"/>
              <a:t>Монпарнасском</a:t>
            </a:r>
            <a:r>
              <a:rPr lang="ru-RU" sz="1400" dirty="0"/>
              <a:t> кладбище, на церемонии присутствовало всего несколько человек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1"/>
            <a:ext cx="4032448" cy="3888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03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96752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20-х годах изображения огромных окровавленных туш принесли </a:t>
            </a:r>
            <a:r>
              <a:rPr lang="ru-RU" sz="1400" dirty="0" err="1" smtClean="0"/>
              <a:t>Сутину</a:t>
            </a:r>
            <a:r>
              <a:rPr lang="ru-RU" sz="1400" dirty="0" smtClean="0"/>
              <a:t> неожиданное признание. Сам Хаим толком не понимал, что происходит. Его картины стали хорошо продаваться благодаря американским коллекционерам. </a:t>
            </a:r>
          </a:p>
          <a:p>
            <a:pPr algn="just"/>
            <a:r>
              <a:rPr lang="ru-RU" sz="1400" dirty="0" smtClean="0"/>
              <a:t>Хаим часто переписывал свои полотна, будучи в постоянном состоянии неудовлетворенности и стремлении к идеальному. Доходило до того, что он выкупал свои уже проданные работы у владельцев и, либо дорабатывал их, либо вовсе уничтожал. По этой причине почти не осталось его ранних работ. Во время войны, чтобы как-то спрятать свои полотна от нацистов, </a:t>
            </a:r>
            <a:r>
              <a:rPr lang="ru-RU" sz="1400" dirty="0" err="1" smtClean="0"/>
              <a:t>Сутин</a:t>
            </a:r>
            <a:r>
              <a:rPr lang="ru-RU" sz="1400" dirty="0" smtClean="0"/>
              <a:t> раздавал их простым фермерам. </a:t>
            </a:r>
          </a:p>
          <a:p>
            <a:pPr algn="just"/>
            <a:r>
              <a:rPr lang="ru-RU" sz="1400" dirty="0" smtClean="0"/>
              <a:t>С каждым годом картины Хаима </a:t>
            </a:r>
            <a:r>
              <a:rPr lang="ru-RU" sz="1400" dirty="0" err="1" smtClean="0"/>
              <a:t>Сутина</a:t>
            </a:r>
            <a:r>
              <a:rPr lang="ru-RU" sz="1400" dirty="0" smtClean="0"/>
              <a:t> становятся все дороже. Счет давно идет на десятки миллионов. Его произведения покупают арабские шейхи, семья Чаплина. Даже Пабло Пикассо купил и повесил в своей мастерской картину </a:t>
            </a:r>
            <a:r>
              <a:rPr lang="ru-RU" sz="1400" dirty="0" err="1" smtClean="0"/>
              <a:t>Сутина</a:t>
            </a:r>
            <a:r>
              <a:rPr lang="ru-RU" sz="1400" dirty="0" smtClean="0"/>
              <a:t> «Париж ночью». Но до 2012 года ни одного его произведения не было на родине, в Беларуси. Хотя нашего земляка в мире по-прежнему называют гениальным представителем французской художественной школы, великим французским художником и странным французом.</a:t>
            </a:r>
          </a:p>
        </p:txBody>
      </p:sp>
    </p:spTree>
    <p:extLst>
      <p:ext uri="{BB962C8B-B14F-4D97-AF65-F5344CB8AC3E}">
        <p14:creationId xmlns:p14="http://schemas.microsoft.com/office/powerpoint/2010/main" val="35567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Живопись Хаима </a:t>
            </a:r>
            <a:r>
              <a:rPr lang="ru-RU" sz="1400" dirty="0" err="1" smtClean="0"/>
              <a:t>Сутина</a:t>
            </a:r>
            <a:r>
              <a:rPr lang="ru-RU" sz="1400" dirty="0" smtClean="0"/>
              <a:t>, высоко оценивается коллекционерами со всего мира, его работы входят в ТОП самых дорогих произведений белорусских художников. За сколько сегодня продаются его картины?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3" y="1556792"/>
            <a:ext cx="3789699" cy="4123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211960" y="19888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Хаим </a:t>
            </a:r>
            <a:r>
              <a:rPr lang="ru-RU" sz="1400" dirty="0" err="1" smtClean="0"/>
              <a:t>Сутин</a:t>
            </a:r>
            <a:r>
              <a:rPr lang="ru-RU" sz="1400" dirty="0" smtClean="0"/>
              <a:t> написал эту картину примерно в 1923 году, а в 2016-м ее продали на аукционе </a:t>
            </a:r>
            <a:r>
              <a:rPr lang="ru-RU" sz="1400" dirty="0" err="1" smtClean="0"/>
              <a:t>Christie’s</a:t>
            </a:r>
            <a:r>
              <a:rPr lang="ru-RU" sz="1400" dirty="0" smtClean="0"/>
              <a:t> за 28 миллионов 165 тысяч долларов. Считается, что вдохновение для этой работы художник нашел у Рембрандта и его «Туши быка».</a:t>
            </a:r>
          </a:p>
          <a:p>
            <a:pPr algn="just"/>
            <a:r>
              <a:rPr lang="ru-RU" sz="1400" dirty="0" smtClean="0"/>
              <a:t>Всего </a:t>
            </a:r>
            <a:r>
              <a:rPr lang="ru-RU" sz="1400" dirty="0" err="1" smtClean="0"/>
              <a:t>Сутин</a:t>
            </a:r>
            <a:r>
              <a:rPr lang="ru-RU" sz="1400" dirty="0" smtClean="0"/>
              <a:t> написал шесть разных «Бычьих туш» и сделал множество зарисовок. Эти картины за экспрессивность и насыщенные цвета оценили уже в 1920-х. Пять из них хранятся в музеях мира, одна — у частного коллекционера.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864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024336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355976" y="1340768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Еще один ценовой рекордсмен среди работ Хаима </a:t>
            </a:r>
            <a:r>
              <a:rPr lang="ru-RU" sz="1400" dirty="0" err="1" smtClean="0"/>
              <a:t>Сутина</a:t>
            </a:r>
            <a:r>
              <a:rPr lang="ru-RU" sz="1400" dirty="0" smtClean="0"/>
              <a:t>. В мае 2013 года на аукционе </a:t>
            </a:r>
            <a:r>
              <a:rPr lang="ru-RU" sz="1400" dirty="0" err="1" smtClean="0"/>
              <a:t>Сhristie’s</a:t>
            </a:r>
            <a:r>
              <a:rPr lang="ru-RU" sz="1400" dirty="0" smtClean="0"/>
              <a:t> картину купили за 18 миллионов долларов. Работа была объявлена топ-лотом вечера и стала на тот момент самым дорогим произведением художника. Еще в 1970-х «Маленький кондитер» стоил ровно в 100 раз меньше, но на волне интереса к живописи начала XX века цена картины значительно выросла.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81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320481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860032" y="2204864"/>
            <a:ext cx="4067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2007 году на февральских торгах аукционного дома </a:t>
            </a:r>
            <a:r>
              <a:rPr lang="ru-RU" sz="1400" dirty="0" err="1" smtClean="0"/>
              <a:t>Sotheby’s</a:t>
            </a:r>
            <a:r>
              <a:rPr lang="ru-RU" sz="1400" dirty="0" smtClean="0"/>
              <a:t> эту картину продали за 17,2 млн долларов анонимному коллекционеру. При этом оценочная ее стоимость не превышала 10 млн долларов. Картина </a:t>
            </a:r>
            <a:r>
              <a:rPr lang="ru-RU" sz="1400" dirty="0" err="1" smtClean="0"/>
              <a:t>Сутина</a:t>
            </a:r>
            <a:r>
              <a:rPr lang="ru-RU" sz="1400" dirty="0" smtClean="0"/>
              <a:t> стала самым дорогим лотом торгов.</a:t>
            </a:r>
          </a:p>
          <a:p>
            <a:pPr algn="just"/>
            <a:r>
              <a:rPr lang="ru-RU" sz="1400" dirty="0" smtClean="0"/>
              <a:t>«Портрет мужчины…» написан в 1921 году. До 2013 года это полотно было наиболее дорогим произведением </a:t>
            </a:r>
            <a:r>
              <a:rPr lang="ru-RU" sz="1400" dirty="0" err="1" smtClean="0"/>
              <a:t>Сутина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81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61" y="260648"/>
            <a:ext cx="5256584" cy="5499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215014" y="5949280"/>
            <a:ext cx="2592288" cy="810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Хаим </a:t>
            </a:r>
            <a:r>
              <a:rPr lang="ru-RU" dirty="0" err="1"/>
              <a:t>Сутин</a:t>
            </a:r>
            <a:r>
              <a:rPr lang="ru-RU" dirty="0"/>
              <a:t>. Большие луга в Шартре, возле виадука. 1934</a:t>
            </a:r>
          </a:p>
        </p:txBody>
      </p:sp>
    </p:spTree>
    <p:extLst>
      <p:ext uri="{BB962C8B-B14F-4D97-AF65-F5344CB8AC3E}">
        <p14:creationId xmlns:p14="http://schemas.microsoft.com/office/powerpoint/2010/main" val="15991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07" y="263417"/>
            <a:ext cx="5032593" cy="576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411760" y="6093296"/>
            <a:ext cx="43924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Хаим </a:t>
            </a:r>
            <a:r>
              <a:rPr lang="ru-RU" dirty="0" err="1"/>
              <a:t>Сутин</a:t>
            </a:r>
            <a:r>
              <a:rPr lang="ru-RU" dirty="0"/>
              <a:t>. Уснувшая читательница, Мадлен Кастен.1937</a:t>
            </a:r>
          </a:p>
        </p:txBody>
      </p:sp>
    </p:spTree>
    <p:extLst>
      <p:ext uri="{BB962C8B-B14F-4D97-AF65-F5344CB8AC3E}">
        <p14:creationId xmlns:p14="http://schemas.microsoft.com/office/powerpoint/2010/main" val="16466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1110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72</cp:revision>
  <dcterms:created xsi:type="dcterms:W3CDTF">2023-03-17T10:48:07Z</dcterms:created>
  <dcterms:modified xsi:type="dcterms:W3CDTF">2023-03-23T11:26:22Z</dcterms:modified>
</cp:coreProperties>
</file>