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2" r:id="rId3"/>
    <p:sldId id="304" r:id="rId4"/>
    <p:sldId id="283" r:id="rId5"/>
    <p:sldId id="303" r:id="rId6"/>
    <p:sldId id="284" r:id="rId7"/>
    <p:sldId id="285" r:id="rId8"/>
    <p:sldId id="286" r:id="rId9"/>
    <p:sldId id="301" r:id="rId10"/>
    <p:sldId id="287" r:id="rId11"/>
    <p:sldId id="289" r:id="rId12"/>
    <p:sldId id="268" r:id="rId13"/>
    <p:sldId id="278" r:id="rId14"/>
    <p:sldId id="307" r:id="rId15"/>
    <p:sldId id="290" r:id="rId16"/>
    <p:sldId id="267" r:id="rId17"/>
    <p:sldId id="280" r:id="rId18"/>
    <p:sldId id="292" r:id="rId19"/>
    <p:sldId id="300" r:id="rId20"/>
    <p:sldId id="299" r:id="rId21"/>
    <p:sldId id="261" r:id="rId22"/>
    <p:sldId id="29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8" autoAdjust="0"/>
    <p:restoredTop sz="94660"/>
  </p:normalViewPr>
  <p:slideViewPr>
    <p:cSldViewPr snapToGrid="0">
      <p:cViewPr varScale="1">
        <p:scale>
          <a:sx n="63" d="100"/>
          <a:sy n="63" d="100"/>
        </p:scale>
        <p:origin x="43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3C34-C1C4-44F2-A01C-97DF9EB2BB96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6188-5A55-4B3F-BA9F-730117D71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779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3C34-C1C4-44F2-A01C-97DF9EB2BB96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6188-5A55-4B3F-BA9F-730117D71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571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3C34-C1C4-44F2-A01C-97DF9EB2BB96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6188-5A55-4B3F-BA9F-730117D71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339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3C34-C1C4-44F2-A01C-97DF9EB2BB96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6188-5A55-4B3F-BA9F-730117D71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011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3C34-C1C4-44F2-A01C-97DF9EB2BB96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6188-5A55-4B3F-BA9F-730117D71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281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3C34-C1C4-44F2-A01C-97DF9EB2BB96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6188-5A55-4B3F-BA9F-730117D71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452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3C34-C1C4-44F2-A01C-97DF9EB2BB96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6188-5A55-4B3F-BA9F-730117D71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25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3C34-C1C4-44F2-A01C-97DF9EB2BB96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6188-5A55-4B3F-BA9F-730117D71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572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3C34-C1C4-44F2-A01C-97DF9EB2BB96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6188-5A55-4B3F-BA9F-730117D71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007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3C34-C1C4-44F2-A01C-97DF9EB2BB96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6188-5A55-4B3F-BA9F-730117D71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296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3C34-C1C4-44F2-A01C-97DF9EB2BB96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6188-5A55-4B3F-BA9F-730117D71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462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D3C34-C1C4-44F2-A01C-97DF9EB2BB96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46188-5A55-4B3F-BA9F-730117D71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68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054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9328" y="1755648"/>
            <a:ext cx="50352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/>
              <a:t>Якуб</a:t>
            </a:r>
            <a:r>
              <a:rPr lang="ru-RU" sz="4000" dirty="0" smtClean="0"/>
              <a:t> Наркевич-Иодко. </a:t>
            </a:r>
            <a:r>
              <a:rPr lang="ru-RU" sz="4000" i="1" dirty="0" smtClean="0"/>
              <a:t>Укротитель молний, или «электрический человек» </a:t>
            </a:r>
            <a:endParaRPr lang="ru-RU" sz="40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05" y="743950"/>
            <a:ext cx="4211795" cy="51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16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810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0016" y="685491"/>
            <a:ext cx="47670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Возвратившись </a:t>
            </a:r>
            <a:r>
              <a:rPr lang="ru-RU" dirty="0"/>
              <a:t>из-за границы, Яков Наркевич-Иодко нашел хозяйство в упадке. Поэтому на семейном совете было принято решение передать наследнику в пользование земли левобережного Немана, объединенные фольварком </a:t>
            </a:r>
            <a:r>
              <a:rPr lang="ru-RU" dirty="0" err="1"/>
              <a:t>Оттоново</a:t>
            </a:r>
            <a:r>
              <a:rPr lang="ru-RU" dirty="0"/>
              <a:t>, в пяти верстах южнее </a:t>
            </a:r>
            <a:r>
              <a:rPr lang="ru-RU" dirty="0" err="1" smtClean="0"/>
              <a:t>Наднемана</a:t>
            </a:r>
            <a:r>
              <a:rPr lang="ru-RU" dirty="0" smtClean="0"/>
              <a:t> </a:t>
            </a:r>
            <a:r>
              <a:rPr lang="ru-RU" dirty="0"/>
              <a:t>(ныне - </a:t>
            </a:r>
            <a:r>
              <a:rPr lang="ru-RU" dirty="0" err="1"/>
              <a:t>Синечево</a:t>
            </a:r>
            <a:r>
              <a:rPr lang="ru-RU" dirty="0"/>
              <a:t>).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 smtClean="0"/>
              <a:t>В </a:t>
            </a:r>
            <a:r>
              <a:rPr lang="ru-RU" dirty="0"/>
              <a:t>его жизни в этот период было и радостное событие. В 1872 г. он женился на дочери владельца небольшого имения на </a:t>
            </a:r>
            <a:r>
              <a:rPr lang="ru-RU" dirty="0" err="1"/>
              <a:t>Случчине</a:t>
            </a:r>
            <a:r>
              <a:rPr lang="ru-RU" dirty="0"/>
              <a:t> - селения </a:t>
            </a:r>
            <a:r>
              <a:rPr lang="ru-RU" dirty="0" err="1"/>
              <a:t>Мохорты</a:t>
            </a:r>
            <a:r>
              <a:rPr lang="ru-RU" dirty="0"/>
              <a:t> Елене </a:t>
            </a:r>
            <a:r>
              <a:rPr lang="ru-RU" dirty="0" err="1"/>
              <a:t>Песляк</a:t>
            </a:r>
            <a:r>
              <a:rPr lang="ru-RU" dirty="0"/>
              <a:t>. Девушке пусть и не знатного рода, зато ставшей ему верной спутницей до конца земных дней. С ней он прожил в согласии 33 года. Семья была пополнена пятью детьми: тремя сыновьями - Адамом, Конрадом, </a:t>
            </a:r>
            <a:r>
              <a:rPr lang="ru-RU" dirty="0" err="1"/>
              <a:t>Томашем</a:t>
            </a:r>
            <a:r>
              <a:rPr lang="ru-RU" dirty="0"/>
              <a:t> и двумя </a:t>
            </a:r>
            <a:r>
              <a:rPr lang="ru-RU" dirty="0" err="1"/>
              <a:t>дочерьми</a:t>
            </a:r>
            <a:r>
              <a:rPr lang="ru-RU" dirty="0"/>
              <a:t> - </a:t>
            </a:r>
            <a:r>
              <a:rPr lang="ru-RU" dirty="0" err="1"/>
              <a:t>Геленой</a:t>
            </a:r>
            <a:r>
              <a:rPr lang="ru-RU" dirty="0"/>
              <a:t> и Марией. Молодая семья поселилась в </a:t>
            </a:r>
            <a:r>
              <a:rPr lang="ru-RU" dirty="0" err="1"/>
              <a:t>Оттоново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737" y="1005703"/>
            <a:ext cx="3769614" cy="44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6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24384"/>
            <a:ext cx="12192000" cy="71688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92" y="794004"/>
            <a:ext cx="5171503" cy="4343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96000" y="5410652"/>
            <a:ext cx="5657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Схема </a:t>
            </a:r>
            <a:r>
              <a:rPr lang="ru-RU" dirty="0" err="1"/>
              <a:t>градоотвода</a:t>
            </a:r>
            <a:r>
              <a:rPr lang="ru-RU" dirty="0"/>
              <a:t>, изобретенного </a:t>
            </a:r>
            <a:r>
              <a:rPr lang="ru-RU" dirty="0" smtClean="0"/>
              <a:t>Наркевичем-</a:t>
            </a:r>
            <a:r>
              <a:rPr lang="ru-RU" dirty="0"/>
              <a:t>И</a:t>
            </a:r>
            <a:r>
              <a:rPr lang="ru-RU" dirty="0" smtClean="0"/>
              <a:t>одко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904" y="1072527"/>
            <a:ext cx="5145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С </a:t>
            </a:r>
            <a:r>
              <a:rPr lang="ru-RU" dirty="0"/>
              <a:t>1880-х гг.  </a:t>
            </a:r>
            <a:r>
              <a:rPr lang="ru-RU" dirty="0" err="1"/>
              <a:t>Якуб</a:t>
            </a:r>
            <a:r>
              <a:rPr lang="ru-RU" dirty="0"/>
              <a:t> Антонович начал активно заниматься научной деятельностью в области медицины, физики, сельского хозяйства, метеорологии. Активно проводил природоведческие опыты. В имении </a:t>
            </a:r>
            <a:r>
              <a:rPr lang="ru-RU" dirty="0" err="1"/>
              <a:t>Оттоново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построил метеостанцию, позже перенес ее в имение </a:t>
            </a:r>
            <a:r>
              <a:rPr lang="ru-RU" dirty="0" err="1" smtClean="0"/>
              <a:t>Наднеман</a:t>
            </a:r>
            <a:r>
              <a:rPr lang="ru-RU" dirty="0" smtClean="0"/>
              <a:t> . </a:t>
            </a:r>
            <a:r>
              <a:rPr lang="ru-RU" dirty="0"/>
              <a:t>Оборудовал электрографическую, электробиологическую, химическую и астрономическую лабораторию новейшими приборами. В результате станция стала одной из крупнейших в западной части Российской империи. Изобрел устройство для измерения влажности почвы (лизиметр), способ измерения скорости движения облаков. Регистрировал грозовые разряды и предсказывал приближение грозы. </a:t>
            </a:r>
          </a:p>
        </p:txBody>
      </p:sp>
    </p:spTree>
    <p:extLst>
      <p:ext uri="{BB962C8B-B14F-4D97-AF65-F5344CB8AC3E}">
        <p14:creationId xmlns:p14="http://schemas.microsoft.com/office/powerpoint/2010/main" val="2937473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" y="0"/>
            <a:ext cx="10460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49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810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4944" y="857570"/>
            <a:ext cx="51206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Научился </a:t>
            </a:r>
            <a:r>
              <a:rPr lang="ru-RU" dirty="0"/>
              <a:t>использовать токи молниеотводов для повышения плодородия почвы. Исследования воздействия высокого электрического напряжения на почву, которые проводил Наркевич-Иодко, привели к открытию </a:t>
            </a:r>
            <a:r>
              <a:rPr lang="ru-RU" dirty="0" smtClean="0"/>
              <a:t>электрографии. </a:t>
            </a:r>
            <a:r>
              <a:rPr lang="ru-RU" dirty="0"/>
              <a:t>Ученый предложил использовать метод электрографии для диагностики заболеваний. Недалеко от имения Наркевич-Иодко построил санаторий, где лечились парализованные и нервнобольные люди. Он изобрел способ лечения нервнобольных электротоком (электротерапия). С открытиями нашего соотечественника были ознакомлены ведущие научные центры Западной Европы. На международном конгрессе во Франции в 1900 году ученому было присуждено звание профессора электрографии и магнетизма.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28" y="548640"/>
            <a:ext cx="4786122" cy="541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59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53" y="609600"/>
            <a:ext cx="7620000" cy="562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87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932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68096" y="720126"/>
            <a:ext cx="50840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Общепризнанным </a:t>
            </a:r>
            <a:r>
              <a:rPr lang="ru-RU" dirty="0"/>
              <a:t>изобретателем радио считают</a:t>
            </a:r>
            <a:r>
              <a:rPr lang="ru-RU" sz="1600" dirty="0"/>
              <a:t> </a:t>
            </a:r>
            <a:r>
              <a:rPr lang="ru-RU" dirty="0"/>
              <a:t>итальянского инженера </a:t>
            </a:r>
            <a:r>
              <a:rPr lang="ru-RU" dirty="0" err="1"/>
              <a:t>Гульельмо</a:t>
            </a:r>
            <a:r>
              <a:rPr lang="ru-RU" dirty="0"/>
              <a:t> Маркони, который создал радиоприемник в 1895 году. В США доказывают, что первый радиоприемник создал Никола Тесла, который запатентовал радиопередатчик в 1893 году, а в 1895 — радиоприемник. В Индии первую радиопередачу провел в 1894 году </a:t>
            </a:r>
            <a:r>
              <a:rPr lang="ru-RU" dirty="0" err="1"/>
              <a:t>Жагадиш</a:t>
            </a:r>
            <a:r>
              <a:rPr lang="ru-RU" dirty="0"/>
              <a:t> </a:t>
            </a:r>
            <a:r>
              <a:rPr lang="ru-RU" dirty="0" err="1"/>
              <a:t>Чандра</a:t>
            </a:r>
            <a:r>
              <a:rPr lang="ru-RU" dirty="0"/>
              <a:t> </a:t>
            </a:r>
            <a:r>
              <a:rPr lang="ru-RU" dirty="0" err="1"/>
              <a:t>Бошетти</a:t>
            </a:r>
            <a:r>
              <a:rPr lang="ru-RU" dirty="0"/>
              <a:t>. Англия гордится Оливером Джозефом </a:t>
            </a:r>
            <a:r>
              <a:rPr lang="ru-RU" dirty="0" err="1"/>
              <a:t>Лоджем</a:t>
            </a:r>
            <a:r>
              <a:rPr lang="ru-RU" dirty="0"/>
              <a:t>, который продемонстрировал радиопередачу и радиоприём на расстоянии 40 метров. В России изобретателем радио признают Александра Попова, который 7 мая 1895 года повторил опыты </a:t>
            </a:r>
            <a:r>
              <a:rPr lang="ru-RU" dirty="0" err="1"/>
              <a:t>Лоджа</a:t>
            </a:r>
            <a:r>
              <a:rPr lang="ru-RU" dirty="0"/>
              <a:t>. Но на самом деле наш земляк </a:t>
            </a:r>
            <a:r>
              <a:rPr lang="ru-RU" dirty="0" err="1"/>
              <a:t>Якуб</a:t>
            </a:r>
            <a:r>
              <a:rPr lang="ru-RU" dirty="0"/>
              <a:t> </a:t>
            </a:r>
            <a:r>
              <a:rPr lang="ru-RU" dirty="0" err="1"/>
              <a:t>Оттонович</a:t>
            </a:r>
            <a:r>
              <a:rPr lang="ru-RU" dirty="0"/>
              <a:t> Наркевич-Иодко первым в мире изобрел и использовал в 1891-1892 годах способ беспроводной передачи и приема электромагнитных волн на расстоянии.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15456" y="899588"/>
            <a:ext cx="5583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Он </a:t>
            </a:r>
            <a:r>
              <a:rPr lang="ru-RU" dirty="0"/>
              <a:t>первым сконструировал и применил для регистрации грозовых разрядов прибор — радиоприемник. Данный приемник позволял регистрировать электрические разряды в атмосфере на расстоянии 100 километров. Этот факт подтверждается записью в протоколе заседания Французского физического общества за декабрь 1898 г.: «</a:t>
            </a:r>
            <a:r>
              <a:rPr lang="ru-RU" i="1" dirty="0" err="1"/>
              <a:t>Лоджу</a:t>
            </a:r>
            <a:r>
              <a:rPr lang="ru-RU" i="1" dirty="0"/>
              <a:t> принадлежит первая идея телеграфии без проводов, если мы не пожелаем дойти до Наркевича-Иодко, который на два-три года раньше исполнил в Вене очень интересные передачи с катушкой </a:t>
            </a:r>
            <a:r>
              <a:rPr lang="ru-RU" i="1" dirty="0" err="1"/>
              <a:t>Румкорфа</a:t>
            </a:r>
            <a:r>
              <a:rPr lang="ru-RU" i="1" dirty="0"/>
              <a:t>, связанной с землей, антенной и приемником, образованным из антенны и телефона, также заземленного...</a:t>
            </a:r>
            <a:r>
              <a:rPr lang="ru-RU" dirty="0"/>
              <a:t>» Однако Наркевич-Иодко не запатентовал свое изобретение, что и позволило закрепить первенство за другим человеком.</a:t>
            </a:r>
          </a:p>
        </p:txBody>
      </p:sp>
    </p:spTree>
    <p:extLst>
      <p:ext uri="{BB962C8B-B14F-4D97-AF65-F5344CB8AC3E}">
        <p14:creationId xmlns:p14="http://schemas.microsoft.com/office/powerpoint/2010/main" val="4282318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23" y="487283"/>
            <a:ext cx="3650221" cy="43424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91559" y="5316974"/>
            <a:ext cx="3333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Приборы Я.О. </a:t>
            </a:r>
            <a:r>
              <a:rPr lang="ru-RU" dirty="0" smtClean="0"/>
              <a:t>Наркевича-</a:t>
            </a:r>
            <a:r>
              <a:rPr lang="ru-RU" dirty="0"/>
              <a:t>И</a:t>
            </a:r>
            <a:r>
              <a:rPr lang="ru-RU" dirty="0" smtClean="0"/>
              <a:t>одко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28" y="487284"/>
            <a:ext cx="3391852" cy="43424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" y="487283"/>
            <a:ext cx="4213783" cy="434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9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810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85088" y="1411653"/>
            <a:ext cx="44500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Кроме </a:t>
            </a:r>
            <a:r>
              <a:rPr lang="ru-RU" dirty="0"/>
              <a:t>научной деятельности, </a:t>
            </a:r>
            <a:r>
              <a:rPr lang="ru-RU" dirty="0" err="1"/>
              <a:t>Якуб</a:t>
            </a:r>
            <a:r>
              <a:rPr lang="ru-RU" dirty="0"/>
              <a:t> Наркевич-Иодко много занимался благотворительной деятельностью: бесплатно раздавал местным крестьянам кумыс и минеральную воду из местных источников, лечил их с помощью электротерапии, специальной гимнастики и массажа. Построил аптеку</a:t>
            </a:r>
            <a:r>
              <a:rPr lang="ru-RU" dirty="0" smtClean="0"/>
              <a:t>. </a:t>
            </a:r>
            <a:r>
              <a:rPr lang="ru-RU" dirty="0"/>
              <a:t>С 1897 года являлся попечителем девичьего училища в Петербурге. Возглавлял </a:t>
            </a:r>
            <a:r>
              <a:rPr lang="ru-RU" dirty="0" err="1"/>
              <a:t>Слуцкое</a:t>
            </a:r>
            <a:r>
              <a:rPr lang="ru-RU" dirty="0"/>
              <a:t> человеколюбивое и </a:t>
            </a:r>
            <a:r>
              <a:rPr lang="ru-RU" dirty="0" err="1"/>
              <a:t>Узденское</a:t>
            </a:r>
            <a:r>
              <a:rPr lang="ru-RU" dirty="0"/>
              <a:t> свободно-пожарное общество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28" y="670561"/>
            <a:ext cx="3816096" cy="46470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234788" y="5509248"/>
            <a:ext cx="3866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Объявление о лечении в санатории </a:t>
            </a:r>
          </a:p>
        </p:txBody>
      </p:sp>
    </p:spTree>
    <p:extLst>
      <p:ext uri="{BB962C8B-B14F-4D97-AF65-F5344CB8AC3E}">
        <p14:creationId xmlns:p14="http://schemas.microsoft.com/office/powerpoint/2010/main" val="1019729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6704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37376" y="1067020"/>
            <a:ext cx="496214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</a:rPr>
              <a:t>  В 1905 г., несмотря на запрет врачей, он отправился в очередную поездку в Италию и Австрию. Здоровье его во время путешествия резко ухудшилось и 6 (19) февраля Я. О. Наркевича-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</a:rPr>
              <a:t>Иодки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</a:rPr>
              <a:t> не стало. Тело умершего было перевезено в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</a:rPr>
              <a:t>Наднеман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</a:rPr>
              <a:t> и захоронено на семейном кладбище. В последний путь Наркевича-Иодко, одного из ярких представителей ученых-естествоиспытателей Беларуси XIX века, провожали толпы местных жителей. И вряд ли кто тогда предполагал, что идеям и открытиям нашего земляка суждена долгая жизнь. Недавно на захоронении появилась мемориальная доска в честь рода Наркевичей.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35800" y="5406669"/>
            <a:ext cx="2365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Мемориальная </a:t>
            </a:r>
            <a:r>
              <a:rPr lang="ru-RU" dirty="0" smtClean="0"/>
              <a:t>доска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32" y="1172152"/>
            <a:ext cx="4050792" cy="391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73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67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02208" y="2164890"/>
            <a:ext cx="46085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/>
              <a:t>  Летом </a:t>
            </a:r>
            <a:r>
              <a:rPr lang="ru-RU" altLang="ru-RU" dirty="0"/>
              <a:t>2002 г. была выполнена реставрация памятника истории и культуры </a:t>
            </a:r>
            <a:r>
              <a:rPr lang="ru-RU" altLang="ru-RU" dirty="0" err="1"/>
              <a:t>Минщины</a:t>
            </a:r>
            <a:r>
              <a:rPr lang="ru-RU" altLang="ru-RU" dirty="0"/>
              <a:t> - "панских могилок" - фамильного родового кладбища Наркевича-Иодко под </a:t>
            </a:r>
            <a:r>
              <a:rPr lang="ru-RU" altLang="ru-RU" dirty="0" smtClean="0"/>
              <a:t>усадьбой </a:t>
            </a:r>
            <a:r>
              <a:rPr lang="ru-RU" altLang="ru-RU" dirty="0" err="1" smtClean="0"/>
              <a:t>Наднеман</a:t>
            </a:r>
            <a:r>
              <a:rPr lang="ru-RU" altLang="ru-RU" dirty="0" smtClean="0"/>
              <a:t> и </a:t>
            </a:r>
            <a:r>
              <a:rPr lang="ru-RU" altLang="ru-RU" dirty="0"/>
              <a:t>установлен памятный знак-валун во имя Якова Наркевича-Иодко.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3E0300"/>
                </a:solidFill>
                <a:latin typeface="Arial" panose="020B0604020202020204" pitchFamily="34" charset="0"/>
              </a:rPr>
              <a:t> </a:t>
            </a:r>
            <a:endParaRPr lang="ru-RU" altLang="ru-RU" sz="1600" dirty="0"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71" y="1391609"/>
            <a:ext cx="4896642" cy="354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27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810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53440" y="1764560"/>
            <a:ext cx="4779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Родился </a:t>
            </a:r>
            <a:r>
              <a:rPr lang="ru-RU" b="1" dirty="0"/>
              <a:t>Сармат-</a:t>
            </a:r>
            <a:r>
              <a:rPr lang="ru-RU" b="1" dirty="0" err="1"/>
              <a:t>Якуб</a:t>
            </a:r>
            <a:r>
              <a:rPr lang="ru-RU" b="1" dirty="0"/>
              <a:t>-Сигизмунд Антонович Наркевич-Иодко</a:t>
            </a:r>
            <a:r>
              <a:rPr lang="ru-RU" dirty="0"/>
              <a:t> 27 декабря 1847 </a:t>
            </a:r>
            <a:r>
              <a:rPr lang="ru-RU" altLang="ru-RU" dirty="0"/>
              <a:t>в семье, принадлежащей к старинному шляхетскому роду </a:t>
            </a:r>
            <a:r>
              <a:rPr lang="ru-RU" altLang="ru-RU" dirty="0" err="1"/>
              <a:t>Оттона</a:t>
            </a:r>
            <a:r>
              <a:rPr lang="ru-RU" altLang="ru-RU" dirty="0"/>
              <a:t> </a:t>
            </a:r>
            <a:r>
              <a:rPr lang="ru-RU" altLang="ru-RU" dirty="0" err="1"/>
              <a:t>Онуфриевича</a:t>
            </a:r>
            <a:r>
              <a:rPr lang="ru-RU" altLang="ru-RU" dirty="0"/>
              <a:t>  и </a:t>
            </a:r>
            <a:r>
              <a:rPr lang="ru-RU" altLang="ru-RU" dirty="0" err="1"/>
              <a:t>Анели</a:t>
            </a:r>
            <a:r>
              <a:rPr lang="ru-RU" altLang="ru-RU" dirty="0"/>
              <a:t> Яковлевны  (Анны </a:t>
            </a:r>
            <a:r>
              <a:rPr lang="ru-RU" altLang="ru-RU" dirty="0" err="1"/>
              <a:t>Эстко</a:t>
            </a:r>
            <a:r>
              <a:rPr lang="ru-RU" altLang="ru-RU" dirty="0"/>
              <a:t>) Наркевичей-Иодко в имении </a:t>
            </a:r>
            <a:r>
              <a:rPr lang="ru-RU" altLang="ru-RU" dirty="0" err="1"/>
              <a:t>Оттоново</a:t>
            </a:r>
            <a:r>
              <a:rPr lang="ru-RU" altLang="ru-RU" dirty="0"/>
              <a:t> Игуменского уезда Минской губернии (ныне </a:t>
            </a:r>
            <a:r>
              <a:rPr lang="ru-RU" altLang="ru-RU" dirty="0" err="1"/>
              <a:t>Узденский</a:t>
            </a:r>
            <a:r>
              <a:rPr lang="ru-RU" altLang="ru-RU" dirty="0"/>
              <a:t> район Минской области). </a:t>
            </a:r>
            <a:endParaRPr lang="ru-RU" altLang="ru-RU" dirty="0" smtClean="0"/>
          </a:p>
          <a:p>
            <a:r>
              <a:rPr lang="ru-RU" altLang="ru-RU" dirty="0"/>
              <a:t> </a:t>
            </a:r>
            <a:r>
              <a:rPr lang="ru-RU" altLang="ru-RU" dirty="0" smtClean="0"/>
              <a:t> Мать </a:t>
            </a:r>
            <a:r>
              <a:rPr lang="ru-RU" altLang="ru-RU" dirty="0" err="1"/>
              <a:t>Анеля</a:t>
            </a:r>
            <a:r>
              <a:rPr lang="ru-RU" altLang="ru-RU" dirty="0"/>
              <a:t> Яковлевна была дочерью соседнего землевладельца Якова </a:t>
            </a:r>
            <a:r>
              <a:rPr lang="ru-RU" altLang="ru-RU" dirty="0" err="1"/>
              <a:t>Эстко</a:t>
            </a:r>
            <a:r>
              <a:rPr lang="ru-RU" altLang="ru-RU" dirty="0"/>
              <a:t>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56832" y="1487561"/>
            <a:ext cx="48280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ru-RU" altLang="ru-RU" dirty="0"/>
              <a:t>Небольшое имение с усадьбой в деревне Турин на полноводной Свислочи располагалось восточнее в сотне верст. Она высоко ценила потомственные родовые реликвии и гордилась своей принадлежностью к славному роду Костюшков, будучи внучкой старшей сестры </a:t>
            </a:r>
            <a:r>
              <a:rPr lang="ru-RU" altLang="ru-RU" dirty="0" err="1"/>
              <a:t>Тадеуша</a:t>
            </a:r>
            <a:r>
              <a:rPr lang="ru-RU" altLang="ru-RU" dirty="0"/>
              <a:t> Костюшко Анны. Она получила солидное всестороннее образование, имела возвышенный и даже утонченный артистический характер. Эти качества старалась передать сыну Якову.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446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932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70560" y="1356986"/>
            <a:ext cx="4998720" cy="4301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Международное признание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Орден Святой Анны 2 степени;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Серебряная медаль Императорского Русского географического общества;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Почетный член </a:t>
            </a:r>
            <a:r>
              <a:rPr lang="ru-RU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Виленского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 медицинского общества;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Сотрудник Императорского института экспериментальной медицины в Петербурге;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Член-корреспондент Главной физической обсерватории Петербургской Академии наук;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39840" y="1108841"/>
            <a:ext cx="4876800" cy="4549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Сотрудник физического отделения Русского физико-химического общества;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Член Антропологического, Императорского Вольного экономического (с 1887 г.), Императорского Русского географического обществ (с 1889 г.), почетный член Императорского Русского общества садоводов;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Член-корреспондент Парижского медицинского, физического, астрономического, магнетического обществ и общества электротерапии;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Член Итальянского медико-психологического общества.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40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8896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43241" y="2073215"/>
            <a:ext cx="4565079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ru-RU" altLang="ru-RU" sz="3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Основой целью Фонда имени Я.О. Наркевича-Иодко является осуществление благотворительной деятельности, направленной на восстановление научного, культурного и исторического наследия великого белорусского ученого, врача и просветителя Я.О. Наркевича-Иодко, восстановление его усадьбы в д.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Наднеман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Узденского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района с целью создания в ней музейного комплекса и научного центра.</a:t>
            </a:r>
          </a:p>
        </p:txBody>
      </p:sp>
      <p:sp>
        <p:nvSpPr>
          <p:cNvPr id="4" name="AutoShape 2" descr="http://narkevich-jodko.org/wp-content/uploads/2018/08/jodko_logo_white_2-2-300x62.png"/>
          <p:cNvSpPr>
            <a:spLocks noChangeAspect="1" noChangeArrowheads="1"/>
          </p:cNvSpPr>
          <p:nvPr/>
        </p:nvSpPr>
        <p:spPr bwMode="auto">
          <a:xfrm>
            <a:off x="155575" y="-1598613"/>
            <a:ext cx="28575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57053" y="480075"/>
            <a:ext cx="3367627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ru-RU" altLang="ru-RU" sz="3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Фонд имени Я.О.     Наркевича-Иодко </a:t>
            </a:r>
          </a:p>
        </p:txBody>
      </p:sp>
      <p:sp>
        <p:nvSpPr>
          <p:cNvPr id="6" name="AutoShape 4" descr="http://narkevich-jodko.org/wp-content/uploads/2018/08/jodko_logo_white_2-2-300x62.png"/>
          <p:cNvSpPr>
            <a:spLocks noChangeAspect="1" noChangeArrowheads="1"/>
          </p:cNvSpPr>
          <p:nvPr/>
        </p:nvSpPr>
        <p:spPr bwMode="auto">
          <a:xfrm>
            <a:off x="307975" y="-1446213"/>
            <a:ext cx="28575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44789" y="898336"/>
            <a:ext cx="5205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Задачи фонда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Осуществление благотворительной и социальной деятельности в сфере науки, техники и культуры;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Поддержка благотворительных культурных центров;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Реализация исследований по истории с целью сохранения и развития национальных культур с изданием соответствующих сборников научных работ, проведением научных конференций, участием в международных симпозиумах;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Привлечение добровольных пожертвований юридических и физических лиц Республики Беларусь и других стран, распределение материальной помощи среди нуждающихся и оказание им социальных услуг;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Популяризация знаний по истории Беларуси.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05" y="480075"/>
            <a:ext cx="1705239" cy="159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94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" y="0"/>
            <a:ext cx="12186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90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776" y="98798"/>
            <a:ext cx="575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Имение </a:t>
            </a:r>
            <a:r>
              <a:rPr lang="ru-RU" dirty="0" err="1" smtClean="0"/>
              <a:t>Наднеман</a:t>
            </a:r>
            <a:r>
              <a:rPr lang="ru-RU" dirty="0" smtClean="0"/>
              <a:t> </a:t>
            </a:r>
            <a:r>
              <a:rPr lang="ru-RU" dirty="0"/>
              <a:t>гравюра с рисунка  Наполеона Орды</a:t>
            </a:r>
          </a:p>
        </p:txBody>
      </p:sp>
    </p:spTree>
    <p:extLst>
      <p:ext uri="{BB962C8B-B14F-4D97-AF65-F5344CB8AC3E}">
        <p14:creationId xmlns:p14="http://schemas.microsoft.com/office/powerpoint/2010/main" val="1834744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445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36320" y="1478941"/>
            <a:ext cx="4693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</a:rPr>
              <a:t>  </a:t>
            </a:r>
            <a:r>
              <a:rPr lang="ru-RU" dirty="0" err="1" smtClean="0"/>
              <a:t>Наднеманская</a:t>
            </a:r>
            <a:r>
              <a:rPr lang="ru-RU" dirty="0" smtClean="0"/>
              <a:t> </a:t>
            </a:r>
            <a:r>
              <a:rPr lang="ru-RU" dirty="0"/>
              <a:t>природа, мягкие отзывчивые </a:t>
            </a:r>
            <a:r>
              <a:rPr lang="ru-RU" dirty="0" err="1" smtClean="0"/>
              <a:t>Наднеманские</a:t>
            </a:r>
            <a:r>
              <a:rPr lang="ru-RU" dirty="0" smtClean="0"/>
              <a:t> </a:t>
            </a:r>
            <a:r>
              <a:rPr lang="ru-RU" dirty="0"/>
              <a:t>люди, земля, к которой приобщился и род Наркевичей-Иодко, вдохновляли на творчество. В детстве к Якову были приставлены подготовленные учителя. Он рано усвоил французский язык, получил хорошую музыкальную подготовку</a:t>
            </a:r>
            <a:r>
              <a:rPr lang="ru-RU" dirty="0" smtClean="0"/>
              <a:t>.</a:t>
            </a:r>
            <a:r>
              <a:rPr lang="ru-RU" dirty="0"/>
              <a:t> После поступления в 1861 г. в Минскую губернскую гимназию продолжал совершенствовать свои умения в музыкальном мастерстве, начал писать собственные произведения. 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472" y="586395"/>
            <a:ext cx="3718560" cy="4762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76288" y="5565958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Якуба</a:t>
            </a:r>
            <a:r>
              <a:rPr lang="ru-RU" dirty="0" smtClean="0"/>
              <a:t> </a:t>
            </a:r>
            <a:r>
              <a:rPr lang="ru-RU" dirty="0" err="1"/>
              <a:t>Оттоновича</a:t>
            </a:r>
            <a:r>
              <a:rPr lang="ru-RU" dirty="0"/>
              <a:t> </a:t>
            </a:r>
            <a:r>
              <a:rPr lang="ru-RU" dirty="0" smtClean="0"/>
              <a:t>Наркевича-Иодко, </a:t>
            </a:r>
            <a:r>
              <a:rPr lang="ru-RU" dirty="0"/>
              <a:t>1888 г.</a:t>
            </a:r>
          </a:p>
        </p:txBody>
      </p:sp>
    </p:spTree>
    <p:extLst>
      <p:ext uri="{BB962C8B-B14F-4D97-AF65-F5344CB8AC3E}">
        <p14:creationId xmlns:p14="http://schemas.microsoft.com/office/powerpoint/2010/main" val="276236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03289" y="201168"/>
            <a:ext cx="3570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Усадебный дом Наркевича-Иодко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070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67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4400" y="1441395"/>
            <a:ext cx="46085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В </a:t>
            </a:r>
            <a:r>
              <a:rPr lang="ru-RU" dirty="0"/>
              <a:t>1865 г., после окончания гимназии со степенью бакалавра наук, он отправился в настоящее европейское турне по лучшим домам континента, где неизменно имел восторженный прием. Говорят, Я. Наркевич-Иодко имел похвальные отзывы о своей игре даже от некоторых европейских королевских особ. Став позже владельцем имения, он на усадебной башне установил “музыкальную машину” - своеобразную “эолову арфу”.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00672" y="1441395"/>
            <a:ext cx="45232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От </a:t>
            </a:r>
            <a:r>
              <a:rPr lang="ru-RU" dirty="0"/>
              <a:t>ветра арфа издавала разные гармонические звуки - от очень тихих таинственно-тревожных до очень громких. А в июне 1888 г. при приеме в Минском дворянском собрании великого князя Владимира в честь высоких гостей Яков Иодко дирижировал на хорах городским оркестром при исполнении марша собственного сочинения. Позже хозяин почти ежегодно приглашал летом в </a:t>
            </a:r>
            <a:r>
              <a:rPr lang="ru-RU" dirty="0" smtClean="0"/>
              <a:t>Над-</a:t>
            </a:r>
            <a:r>
              <a:rPr lang="ru-RU" dirty="0" err="1" smtClean="0"/>
              <a:t>неман</a:t>
            </a:r>
            <a:r>
              <a:rPr lang="ru-RU" dirty="0" smtClean="0"/>
              <a:t> </a:t>
            </a:r>
            <a:r>
              <a:rPr lang="ru-RU" dirty="0"/>
              <a:t>военных оркестрантов из Минска, и под его управлением по вечерам над низинами неслась чарующая музыка.</a:t>
            </a:r>
          </a:p>
        </p:txBody>
      </p:sp>
    </p:spTree>
    <p:extLst>
      <p:ext uri="{BB962C8B-B14F-4D97-AF65-F5344CB8AC3E}">
        <p14:creationId xmlns:p14="http://schemas.microsoft.com/office/powerpoint/2010/main" val="3190232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932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6864" y="1164765"/>
            <a:ext cx="50231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ru-RU" altLang="ru-RU" dirty="0" smtClean="0"/>
              <a:t>Он </a:t>
            </a:r>
            <a:r>
              <a:rPr lang="ru-RU" altLang="ru-RU" dirty="0"/>
              <a:t>стал одним из наиболее образованных помещиков Минской губернии.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/>
              <a:t>  Не </a:t>
            </a:r>
            <a:r>
              <a:rPr lang="ru-RU" altLang="ru-RU" dirty="0"/>
              <a:t>было ему недостатка в признании и в Российской империи. В 1868 г. его принимают на службу в Московское дворянское собрание, и одновременно с этим он преподает курс теории музыки в женском Мариинском </a:t>
            </a:r>
            <a:r>
              <a:rPr lang="ru-RU" altLang="ru-RU" dirty="0" smtClean="0"/>
              <a:t>училище.  </a:t>
            </a:r>
            <a:r>
              <a:rPr lang="ru-RU" altLang="ru-RU" dirty="0"/>
              <a:t>Но по-настоящему одаренная натура не всегда развивается столь прямолинейно! Еще в гимназические годы Я. Наркевич-Иодко испытывал глубокий интерес не только к музыке, но и к естественным наукам - физике, биологии, медицине.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0" y="950976"/>
            <a:ext cx="4276115" cy="42306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04265" y="5546640"/>
            <a:ext cx="2860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Родовой герб Иодко — Лис</a:t>
            </a:r>
          </a:p>
        </p:txBody>
      </p:sp>
    </p:spTree>
    <p:extLst>
      <p:ext uri="{BB962C8B-B14F-4D97-AF65-F5344CB8AC3E}">
        <p14:creationId xmlns:p14="http://schemas.microsoft.com/office/powerpoint/2010/main" val="4036581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810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9328" y="993708"/>
            <a:ext cx="48280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Ради </a:t>
            </a:r>
            <a:r>
              <a:rPr lang="ru-RU" dirty="0"/>
              <a:t>исполнения своей мечты он бросил солидную должность и уехал за границу - получать недостающее образование. Есть сведения, что он учился в Институте медицины во Флоренции, на медицинском факультете в Сорбонне, а также в учебных заведениях Австрии, в Вене, Париже. На его пути то и дело возникали большие и трагические трудности… Вначале заболел его отец </a:t>
            </a:r>
            <a:r>
              <a:rPr lang="ru-RU" dirty="0" err="1"/>
              <a:t>Оттон</a:t>
            </a:r>
            <a:r>
              <a:rPr lang="ru-RU" dirty="0"/>
              <a:t> Наркевич-Иодко. Он уже не мог в полную силу заниматься родовыми имениями и доходы от них сильно упали. Младшая сестра Якова </a:t>
            </a:r>
            <a:r>
              <a:rPr lang="ru-RU" dirty="0" err="1"/>
              <a:t>Анеля</a:t>
            </a:r>
            <a:r>
              <a:rPr lang="ru-RU" dirty="0"/>
              <a:t>, которой было лишь немногим больше 20 лет, также была серьезно больна.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61760" y="993708"/>
            <a:ext cx="48280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Родители </a:t>
            </a:r>
            <a:r>
              <a:rPr lang="ru-RU" dirty="0"/>
              <a:t>и брат как могли старались помочь ей – самые лучшие врачи, лучшие заграничные курорты были к ее услугам. Но, к несчастью, ничего не помогло. 30 июня 1875 г., в 25 лет, </a:t>
            </a:r>
            <a:r>
              <a:rPr lang="ru-RU" dirty="0" err="1"/>
              <a:t>Анеля</a:t>
            </a:r>
            <a:r>
              <a:rPr lang="ru-RU" dirty="0"/>
              <a:t> Козелл, урожденная Наркевич-Иодко скончалась во время лечения в Италии. Скорее всего, у девушки был туберкулез…</a:t>
            </a:r>
          </a:p>
          <a:p>
            <a:r>
              <a:rPr lang="ru-RU" dirty="0" smtClean="0"/>
              <a:t>  Эта </a:t>
            </a:r>
            <a:r>
              <a:rPr lang="ru-RU" dirty="0"/>
              <a:t>трагедия сыграла свою роль в судьбе </a:t>
            </a:r>
            <a:r>
              <a:rPr lang="ru-RU" dirty="0" err="1"/>
              <a:t>Якуба</a:t>
            </a:r>
            <a:r>
              <a:rPr lang="ru-RU" dirty="0"/>
              <a:t> Наркевича-Иодко. Отныне и навсегда в своей научной деятельности он уделял большое внимание медицине, делая особый акцент на способах диагностики и лечения «слабогрудых» (туберкулезных) больных. </a:t>
            </a:r>
          </a:p>
        </p:txBody>
      </p:sp>
    </p:spTree>
    <p:extLst>
      <p:ext uri="{BB962C8B-B14F-4D97-AF65-F5344CB8AC3E}">
        <p14:creationId xmlns:p14="http://schemas.microsoft.com/office/powerpoint/2010/main" val="3184411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54" y="512064"/>
            <a:ext cx="8785098" cy="582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50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</TotalTime>
  <Words>1600</Words>
  <Application>Microsoft Office PowerPoint</Application>
  <PresentationFormat>Широкоэкранный</PresentationFormat>
  <Paragraphs>51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lbr</dc:creator>
  <cp:lastModifiedBy>lbr</cp:lastModifiedBy>
  <cp:revision>230</cp:revision>
  <dcterms:created xsi:type="dcterms:W3CDTF">2023-02-09T06:57:18Z</dcterms:created>
  <dcterms:modified xsi:type="dcterms:W3CDTF">2023-03-10T06:50:31Z</dcterms:modified>
</cp:coreProperties>
</file>