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72" r:id="rId7"/>
    <p:sldId id="271" r:id="rId8"/>
    <p:sldId id="263" r:id="rId9"/>
    <p:sldId id="264" r:id="rId10"/>
    <p:sldId id="265" r:id="rId11"/>
    <p:sldId id="274" r:id="rId12"/>
    <p:sldId id="275" r:id="rId13"/>
    <p:sldId id="276" r:id="rId14"/>
    <p:sldId id="279" r:id="rId15"/>
    <p:sldId id="280" r:id="rId16"/>
    <p:sldId id="273" r:id="rId17"/>
    <p:sldId id="266" r:id="rId18"/>
    <p:sldId id="277" r:id="rId19"/>
    <p:sldId id="267" r:id="rId20"/>
    <p:sldId id="278" r:id="rId21"/>
    <p:sldId id="268" r:id="rId22"/>
    <p:sldId id="269" r:id="rId23"/>
    <p:sldId id="270" r:id="rId24"/>
    <p:sldId id="281" r:id="rId25"/>
    <p:sldId id="282" r:id="rId26"/>
    <p:sldId id="283" r:id="rId27"/>
    <p:sldId id="284" r:id="rId28"/>
    <p:sldId id="285" r:id="rId29"/>
    <p:sldId id="286" r:id="rId30"/>
    <p:sldId id="26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539365037"/>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1798708728"/>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2442931705"/>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1730946913"/>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1854820207"/>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736366469"/>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3544617499"/>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1441368864"/>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4278384586"/>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2240140477"/>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4DD9C6-F579-4C25-B04E-B9DBCD5CB260}" type="datetimeFigureOut">
              <a:rPr lang="ru-RU" smtClean="0"/>
              <a:t>30.01.2023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27DAF0A-50B4-45E9-B371-62E92FD52D85}" type="slidenum">
              <a:rPr lang="ru-RU" smtClean="0"/>
              <a:t>‹#›</a:t>
            </a:fld>
            <a:endParaRPr lang="ru-RU" dirty="0"/>
          </a:p>
        </p:txBody>
      </p:sp>
    </p:spTree>
    <p:extLst>
      <p:ext uri="{BB962C8B-B14F-4D97-AF65-F5344CB8AC3E}">
        <p14:creationId xmlns:p14="http://schemas.microsoft.com/office/powerpoint/2010/main" val="3347516919"/>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D9C6-F579-4C25-B04E-B9DBCD5CB260}" type="datetimeFigureOut">
              <a:rPr lang="ru-RU" smtClean="0"/>
              <a:t>30.01.2023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DAF0A-50B4-45E9-B371-62E92FD52D85}" type="slidenum">
              <a:rPr lang="ru-RU" smtClean="0"/>
              <a:t>‹#›</a:t>
            </a:fld>
            <a:endParaRPr lang="ru-RU" dirty="0"/>
          </a:p>
        </p:txBody>
      </p:sp>
    </p:spTree>
    <p:extLst>
      <p:ext uri="{BB962C8B-B14F-4D97-AF65-F5344CB8AC3E}">
        <p14:creationId xmlns:p14="http://schemas.microsoft.com/office/powerpoint/2010/main" val="149995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750639"/>
            <a:ext cx="6080152" cy="2800767"/>
          </a:xfrm>
          <a:prstGeom prst="rect">
            <a:avLst/>
          </a:prstGeom>
        </p:spPr>
        <p:txBody>
          <a:bodyPr wrap="square">
            <a:spAutoFit/>
          </a:bodyPr>
          <a:lstStyle/>
          <a:p>
            <a:pPr algn="ctr"/>
            <a:r>
              <a:rPr lang="ru-RU" sz="4400" b="1" i="1" dirty="0">
                <a:solidFill>
                  <a:schemeClr val="accent3">
                    <a:lumMod val="50000"/>
                  </a:schemeClr>
                </a:solidFill>
              </a:rPr>
              <a:t>Новые поступления научных периодических изданий в библиотеке ГрГМУ</a:t>
            </a:r>
          </a:p>
        </p:txBody>
      </p:sp>
      <p:sp>
        <p:nvSpPr>
          <p:cNvPr id="3" name="Прямоугольник 2"/>
          <p:cNvSpPr/>
          <p:nvPr/>
        </p:nvSpPr>
        <p:spPr>
          <a:xfrm>
            <a:off x="3330952" y="5653540"/>
            <a:ext cx="2369559" cy="584775"/>
          </a:xfrm>
          <a:prstGeom prst="rect">
            <a:avLst/>
          </a:prstGeom>
        </p:spPr>
        <p:txBody>
          <a:bodyPr wrap="none">
            <a:spAutoFit/>
          </a:bodyPr>
          <a:lstStyle/>
          <a:p>
            <a:r>
              <a:rPr lang="ru-RU" sz="3200" b="1" dirty="0" smtClean="0">
                <a:solidFill>
                  <a:schemeClr val="accent3">
                    <a:lumMod val="50000"/>
                  </a:schemeClr>
                </a:solidFill>
              </a:rPr>
              <a:t>январь 2023</a:t>
            </a:r>
            <a:endParaRPr lang="ru-RU" sz="3200" b="1" dirty="0">
              <a:solidFill>
                <a:schemeClr val="accent3">
                  <a:lumMod val="50000"/>
                </a:schemeClr>
              </a:solidFill>
            </a:endParaRPr>
          </a:p>
        </p:txBody>
      </p:sp>
      <p:pic>
        <p:nvPicPr>
          <p:cNvPr id="1026" name="Picture 2" descr="C:\Users\work\Desktop\01. Январь\Картинки\bc35a932e21f875233191ac65909b3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818875"/>
            <a:ext cx="2379040" cy="1595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79795"/>
      </p:ext>
    </p:extLst>
  </p:cSld>
  <p:clrMapOvr>
    <a:masterClrMapping/>
  </p:clrMapOvr>
  <mc:AlternateContent xmlns:mc="http://schemas.openxmlformats.org/markup-compatibility/2006">
    <mc:Choice xmlns:p14="http://schemas.microsoft.com/office/powerpoint/2010/main" Requires="p14">
      <p:transition spd="slow" p14:dur="125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7693"/>
            <a:ext cx="8208912" cy="6740307"/>
          </a:xfrm>
          <a:prstGeom prst="rect">
            <a:avLst/>
          </a:prstGeom>
        </p:spPr>
        <p:txBody>
          <a:bodyPr wrap="square">
            <a:spAutoFit/>
          </a:bodyPr>
          <a:lstStyle/>
          <a:p>
            <a:pPr algn="ctr"/>
            <a:r>
              <a:rPr lang="ru-RU" sz="1600" dirty="0"/>
              <a:t>ЭНДОКРИНОЛОГИЯ</a:t>
            </a:r>
          </a:p>
          <a:p>
            <a:pPr marL="285750" indent="-285750" algn="just">
              <a:buFont typeface="Arial" panose="020B0604020202020204" pitchFamily="34" charset="0"/>
              <a:buChar char="•"/>
            </a:pPr>
            <a:r>
              <a:rPr lang="ru-RU" sz="1600" dirty="0"/>
              <a:t>К вопросу о фармакологической коррекции показателей углеводного и липидного обменов у пациентов с метаболическим синдромом </a:t>
            </a:r>
            <a:r>
              <a:rPr lang="ru-RU" sz="1600" i="1" dirty="0"/>
              <a:t>Скворцов В.В., Малякина Э.А., Малякин Г.И</a:t>
            </a:r>
            <a:r>
              <a:rPr lang="ru-RU" sz="1600" i="1" dirty="0" smtClean="0"/>
              <a:t>.</a:t>
            </a:r>
            <a:endParaRPr lang="ru-RU" sz="1600" i="1" dirty="0"/>
          </a:p>
          <a:p>
            <a:pPr marL="285750" indent="-285750" algn="just">
              <a:buFont typeface="Arial" panose="020B0604020202020204" pitchFamily="34" charset="0"/>
              <a:buChar char="•"/>
            </a:pPr>
            <a:r>
              <a:rPr lang="ru-RU" sz="1600" dirty="0"/>
              <a:t>Множественные аутоиммунные эндокринопатии </a:t>
            </a:r>
            <a:r>
              <a:rPr lang="ru-RU" sz="1600" i="1" dirty="0"/>
              <a:t>Смирнов В.В., Гурова И.Д.</a:t>
            </a:r>
            <a:r>
              <a:rPr lang="ru-RU" sz="1600" dirty="0"/>
              <a:t>	</a:t>
            </a:r>
          </a:p>
          <a:p>
            <a:pPr algn="ctr"/>
            <a:r>
              <a:rPr lang="ru-RU" sz="1600" dirty="0"/>
              <a:t>СТРАНИЧКА ПЕДИАТРА</a:t>
            </a:r>
          </a:p>
          <a:p>
            <a:pPr marL="285750" indent="-285750" algn="just">
              <a:buFont typeface="Arial" panose="020B0604020202020204" pitchFamily="34" charset="0"/>
              <a:buChar char="•"/>
            </a:pPr>
            <a:r>
              <a:rPr lang="ru-RU" sz="1600" dirty="0"/>
              <a:t>Мультипрофессиональный подход к диагностике нарушений в системе коагуляции у детей с различной патологией </a:t>
            </a:r>
            <a:r>
              <a:rPr lang="ru-RU" sz="1600" i="1" dirty="0"/>
              <a:t>Гордеева О.Б., Карасева М.С., Лаврецкий Д.Е., Бабайкина М.А., Вашакмадзе Н.Д., Солошенко М.А., Ревуненков Г.В., Абашидзе Э.А., Егорова М.В</a:t>
            </a:r>
            <a:r>
              <a:rPr lang="ru-RU" sz="1600" i="1" dirty="0" smtClean="0"/>
              <a:t>.</a:t>
            </a:r>
            <a:endParaRPr lang="ru-RU" sz="1600" i="1" dirty="0"/>
          </a:p>
          <a:p>
            <a:pPr marL="285750" indent="-285750" algn="just">
              <a:buFont typeface="Arial" panose="020B0604020202020204" pitchFamily="34" charset="0"/>
              <a:buChar char="•"/>
            </a:pPr>
            <a:r>
              <a:rPr lang="ru-RU" sz="1600" dirty="0"/>
              <a:t>Антибиотик-ассоциированный синдром при коронавирусной инфекции, вызванной вирусом SARS-CoV-2 </a:t>
            </a:r>
            <a:r>
              <a:rPr lang="ru-RU" sz="1600" i="1" dirty="0"/>
              <a:t>Голден Л.Б., Плоскирева А.А.	</a:t>
            </a:r>
          </a:p>
          <a:p>
            <a:pPr marL="285750" indent="-285750" algn="just">
              <a:buFont typeface="Arial" panose="020B0604020202020204" pitchFamily="34" charset="0"/>
              <a:buChar char="•"/>
            </a:pPr>
            <a:r>
              <a:rPr lang="ru-RU" sz="1600" dirty="0"/>
              <a:t>Эффективность нутритивной поддержки при комплексном восстановительном лечении пациентов, перенесших COVID-19 </a:t>
            </a:r>
            <a:r>
              <a:rPr lang="ru-RU" sz="1600" i="1" dirty="0"/>
              <a:t>Зуйкова А.А., Бугримов Д.Ю., Красноруцкая О.Н</a:t>
            </a:r>
            <a:r>
              <a:rPr lang="ru-RU" sz="1600" i="1" dirty="0" smtClean="0"/>
              <a:t>.</a:t>
            </a:r>
            <a:endParaRPr lang="ru-RU" sz="1600" i="1" dirty="0"/>
          </a:p>
          <a:p>
            <a:pPr algn="ctr"/>
            <a:r>
              <a:rPr lang="ru-RU" sz="1600" dirty="0"/>
              <a:t>АКТУАЛЬНАЯ ТЕМА</a:t>
            </a:r>
          </a:p>
          <a:p>
            <a:pPr marL="285750" indent="-285750" algn="just">
              <a:buFont typeface="Arial" panose="020B0604020202020204" pitchFamily="34" charset="0"/>
              <a:buChar char="•"/>
            </a:pPr>
            <a:r>
              <a:rPr lang="ru-RU" sz="1600" dirty="0"/>
              <a:t>Отоневрологические и неврологические последствия острых инфекционных ЛОР-заболеваний </a:t>
            </a:r>
            <a:r>
              <a:rPr lang="ru-RU" sz="1600" i="1" dirty="0"/>
              <a:t>Зайцева О.В.</a:t>
            </a:r>
            <a:r>
              <a:rPr lang="ru-RU" sz="1600" dirty="0"/>
              <a:t>	</a:t>
            </a:r>
          </a:p>
          <a:p>
            <a:pPr marL="285750" indent="-285750" algn="just">
              <a:buFont typeface="Arial" panose="020B0604020202020204" pitchFamily="34" charset="0"/>
              <a:buChar char="•"/>
            </a:pPr>
            <a:r>
              <a:rPr lang="ru-RU" sz="1600" dirty="0"/>
              <a:t>Индивидуальный подход медикаментозной коррекции пациентов с нейропатической болью </a:t>
            </a:r>
            <a:r>
              <a:rPr lang="ru-RU" sz="1600" i="1" dirty="0"/>
              <a:t>Соловьева Э.Ю., Амелина И.П., Плиева Э.К.</a:t>
            </a:r>
            <a:r>
              <a:rPr lang="ru-RU" sz="1600" dirty="0"/>
              <a:t>	</a:t>
            </a:r>
          </a:p>
          <a:p>
            <a:pPr marL="285750" indent="-285750" algn="just">
              <a:buFont typeface="Arial" panose="020B0604020202020204" pitchFamily="34" charset="0"/>
              <a:buChar char="•"/>
            </a:pPr>
            <a:r>
              <a:rPr lang="ru-RU" sz="1600" dirty="0"/>
              <a:t>Лейомиома кожи из мышц, поднимающих волос: описание нового клинического синдрома - миалгии в фазу быстрого сна (клиническое наблюдение) </a:t>
            </a:r>
            <a:r>
              <a:rPr lang="ru-RU" sz="1600" i="1" dirty="0"/>
              <a:t>Куклин И.А., Кохан М.М., Игликов В.А., Кузнецов И.Д., Куклина М.К., Редькина Е.В.</a:t>
            </a:r>
            <a:r>
              <a:rPr lang="ru-RU" sz="1600" dirty="0"/>
              <a:t>	</a:t>
            </a:r>
          </a:p>
          <a:p>
            <a:pPr marL="285750" indent="-285750" algn="just">
              <a:buFont typeface="Arial" panose="020B0604020202020204" pitchFamily="34" charset="0"/>
              <a:buChar char="•"/>
            </a:pPr>
            <a:r>
              <a:rPr lang="ru-RU" sz="1600" dirty="0"/>
              <a:t>Тяжелая пневмония при коинфекции ВИЧ/COVID-19 (случай из практики) </a:t>
            </a:r>
            <a:r>
              <a:rPr lang="ru-RU" sz="1600" i="1" dirty="0"/>
              <a:t>Тагирова З.Г., Понежева Ж.Б., Макашова В.В., Шабалина С.В., Магомедова С.А., Даниялбекова З.М., Шахбанов И.Т.</a:t>
            </a:r>
            <a:r>
              <a:rPr lang="ru-RU" sz="1600" dirty="0"/>
              <a:t>	</a:t>
            </a:r>
          </a:p>
          <a:p>
            <a:pPr algn="ctr"/>
            <a:r>
              <a:rPr lang="ru-RU" sz="1600" dirty="0"/>
              <a:t>ALMA MATER</a:t>
            </a:r>
          </a:p>
          <a:p>
            <a:pPr marL="285750" indent="-285750" algn="just">
              <a:buFont typeface="Arial" panose="020B0604020202020204" pitchFamily="34" charset="0"/>
              <a:buChar char="•"/>
            </a:pPr>
            <a:r>
              <a:rPr lang="ru-RU" sz="1600" dirty="0"/>
              <a:t>Последипломное образование</a:t>
            </a:r>
          </a:p>
        </p:txBody>
      </p:sp>
    </p:spTree>
    <p:extLst>
      <p:ext uri="{BB962C8B-B14F-4D97-AF65-F5344CB8AC3E}">
        <p14:creationId xmlns:p14="http://schemas.microsoft.com/office/powerpoint/2010/main" val="2373578956"/>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04664"/>
            <a:ext cx="4785990" cy="461665"/>
          </a:xfrm>
          <a:prstGeom prst="rect">
            <a:avLst/>
          </a:prstGeom>
        </p:spPr>
        <p:txBody>
          <a:bodyPr wrap="none">
            <a:spAutoFit/>
          </a:bodyPr>
          <a:lstStyle/>
          <a:p>
            <a:r>
              <a:rPr lang="ru-RU" sz="2400" b="1" dirty="0">
                <a:solidFill>
                  <a:schemeClr val="accent3">
                    <a:lumMod val="50000"/>
                  </a:schemeClr>
                </a:solidFill>
              </a:rPr>
              <a:t>ПЕДИАТРИЯ. ВОСТОЧНАЯ ЕВРОПА </a:t>
            </a:r>
          </a:p>
        </p:txBody>
      </p:sp>
      <p:sp>
        <p:nvSpPr>
          <p:cNvPr id="3" name="Прямоугольник 2"/>
          <p:cNvSpPr/>
          <p:nvPr/>
        </p:nvSpPr>
        <p:spPr>
          <a:xfrm>
            <a:off x="3923928" y="1484784"/>
            <a:ext cx="4572000" cy="3693319"/>
          </a:xfrm>
          <a:prstGeom prst="rect">
            <a:avLst/>
          </a:prstGeom>
        </p:spPr>
        <p:txBody>
          <a:bodyPr>
            <a:spAutoFit/>
          </a:bodyPr>
          <a:lstStyle/>
          <a:p>
            <a:pPr algn="just"/>
            <a:r>
              <a:rPr lang="ru-RU" dirty="0" smtClean="0"/>
              <a:t>    Международный научно-практический журнал, посвящённый обсуждению и решению актуальных практических и научных проблем охраны здоровья ребёнка. Адресован педиатрам, неонатологам, детским хирургам, врачам общей практики, научным работникам и организаторам здравоохранения, работающим в педи-атрических службах Беларуси, Украины, России и других стран Восточной Европы.</a:t>
            </a:r>
          </a:p>
          <a:p>
            <a:pPr algn="just"/>
            <a:r>
              <a:rPr lang="ru-RU" dirty="0" smtClean="0"/>
              <a:t>    Журнал включен в базы данных Ulrich's Periodicals Directory, EBSCO, CrossRef, Elibrary.ru.</a:t>
            </a:r>
            <a:endParaRPr lang="ru-RU" dirty="0"/>
          </a:p>
        </p:txBody>
      </p:sp>
      <p:pic>
        <p:nvPicPr>
          <p:cNvPr id="1026" name="Picture 2" descr="C:\Users\work\Desktop\01. Январь\обложки журы январь\4_2022_Педиатрия_том-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5406" y="1359800"/>
            <a:ext cx="2664296" cy="3943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06575"/>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7724" y="332655"/>
            <a:ext cx="4785990" cy="461665"/>
          </a:xfrm>
          <a:prstGeom prst="rect">
            <a:avLst/>
          </a:prstGeom>
        </p:spPr>
        <p:txBody>
          <a:bodyPr wrap="none">
            <a:spAutoFit/>
          </a:bodyPr>
          <a:lstStyle/>
          <a:p>
            <a:r>
              <a:rPr lang="ru-RU" sz="2400" b="1" dirty="0">
                <a:solidFill>
                  <a:schemeClr val="accent3">
                    <a:lumMod val="50000"/>
                  </a:schemeClr>
                </a:solidFill>
              </a:rPr>
              <a:t>ПЕДИАТРИЯ. ВОСТОЧНАЯ ЕВРОПА </a:t>
            </a:r>
          </a:p>
        </p:txBody>
      </p:sp>
      <p:sp>
        <p:nvSpPr>
          <p:cNvPr id="3" name="Прямоугольник 2"/>
          <p:cNvSpPr/>
          <p:nvPr/>
        </p:nvSpPr>
        <p:spPr>
          <a:xfrm>
            <a:off x="385590" y="332656"/>
            <a:ext cx="2069976"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smtClean="0"/>
              <a:t>№4 </a:t>
            </a:r>
            <a:r>
              <a:rPr lang="ru-RU" sz="1600" dirty="0"/>
              <a:t>(</a:t>
            </a:r>
            <a:r>
              <a:rPr lang="ru-RU" sz="1600" dirty="0" smtClean="0"/>
              <a:t>Т.10) </a:t>
            </a:r>
            <a:r>
              <a:rPr lang="ru-RU" sz="1600" dirty="0"/>
              <a:t>2022</a:t>
            </a:r>
          </a:p>
        </p:txBody>
      </p:sp>
      <p:sp>
        <p:nvSpPr>
          <p:cNvPr id="4" name="Прямоугольник 3"/>
          <p:cNvSpPr/>
          <p:nvPr/>
        </p:nvSpPr>
        <p:spPr>
          <a:xfrm>
            <a:off x="548478" y="917431"/>
            <a:ext cx="7992888" cy="5632311"/>
          </a:xfrm>
          <a:prstGeom prst="rect">
            <a:avLst/>
          </a:prstGeom>
        </p:spPr>
        <p:txBody>
          <a:bodyPr wrap="square">
            <a:spAutoFit/>
          </a:bodyPr>
          <a:lstStyle/>
          <a:p>
            <a:pPr algn="ctr"/>
            <a:r>
              <a:rPr lang="ru-RU" dirty="0"/>
              <a:t>ОРИГИНАЛЬНЫЕ ИССЛЕДОВАНИЯ</a:t>
            </a:r>
          </a:p>
          <a:p>
            <a:pPr marL="285750" indent="-285750" algn="just">
              <a:buFont typeface="Arial" panose="020B0604020202020204" pitchFamily="34" charset="0"/>
              <a:buChar char="•"/>
            </a:pPr>
            <a:r>
              <a:rPr lang="ru-RU" dirty="0"/>
              <a:t>Клинико-эпидемиологическая характеристика мультисистемного воспалительного синдрома у детей на фоне текущей пандемии </a:t>
            </a:r>
            <a:r>
              <a:rPr lang="ru-RU" dirty="0" smtClean="0"/>
              <a:t>COVID-19 </a:t>
            </a:r>
            <a:r>
              <a:rPr lang="ru-RU" i="1" dirty="0" smtClean="0"/>
              <a:t>Романова </a:t>
            </a:r>
            <a:r>
              <a:rPr lang="ru-RU" i="1" dirty="0"/>
              <a:t>О.Н., Коломиец Н.Д., Савицкий Д.В., Красько О.В., Батян Г.М., Ключарева А.А., Дашкевич А.М., Ханенко О.Н., Сенкевич В.С., Реут С.У., Стрижак М.И., Сергиенко Е.Н., Матуш Л.И., Соколова М.В., Сивцов А.А., Панько С.С., Панько Е.С.</a:t>
            </a:r>
            <a:r>
              <a:rPr lang="ru-RU" dirty="0"/>
              <a:t>	</a:t>
            </a:r>
          </a:p>
          <a:p>
            <a:pPr marL="285750" indent="-285750" algn="just">
              <a:buFont typeface="Arial" panose="020B0604020202020204" pitchFamily="34" charset="0"/>
              <a:buChar char="•"/>
            </a:pPr>
            <a:r>
              <a:rPr lang="ru-RU" dirty="0"/>
              <a:t>Клинико-эпидемиологические особенности коклюша в Республике Беларусь и современная стратегия вакцинопрофилактики (часть 2) </a:t>
            </a:r>
            <a:r>
              <a:rPr lang="ru-RU" i="1" dirty="0"/>
              <a:t>Сергиенко Е.Н., Рыбак Н.А., Федорова И.В., Высоцкая В.С.</a:t>
            </a:r>
            <a:r>
              <a:rPr lang="ru-RU" dirty="0"/>
              <a:t>	</a:t>
            </a:r>
          </a:p>
          <a:p>
            <a:pPr marL="285750" indent="-285750" algn="just">
              <a:buFont typeface="Arial" panose="020B0604020202020204" pitchFamily="34" charset="0"/>
              <a:buChar char="•"/>
            </a:pPr>
            <a:r>
              <a:rPr lang="ru-RU" dirty="0"/>
              <a:t>Влияние саплементации железа на память и внимание мальчиков-подростков </a:t>
            </a:r>
            <a:r>
              <a:rPr lang="ru-RU" i="1" dirty="0"/>
              <a:t>Балашова Е.А., Шадрина И.Л.</a:t>
            </a:r>
            <a:r>
              <a:rPr lang="ru-RU" dirty="0"/>
              <a:t>	</a:t>
            </a:r>
          </a:p>
          <a:p>
            <a:pPr marL="285750" indent="-285750" algn="just">
              <a:buFont typeface="Arial" panose="020B0604020202020204" pitchFamily="34" charset="0"/>
              <a:buChar char="•"/>
            </a:pPr>
            <a:r>
              <a:rPr lang="ru-RU" dirty="0"/>
              <a:t>Состояние вазомоторной функции эндотелия у детей с артериальной гипертензией </a:t>
            </a:r>
            <a:r>
              <a:rPr lang="ru-RU" i="1" dirty="0"/>
              <a:t>Лукша А.В., Максимович Н.А.	</a:t>
            </a:r>
          </a:p>
          <a:p>
            <a:pPr marL="285750" indent="-285750" algn="just">
              <a:buFont typeface="Arial" panose="020B0604020202020204" pitchFamily="34" charset="0"/>
              <a:buChar char="•"/>
            </a:pPr>
            <a:r>
              <a:rPr lang="ru-RU" dirty="0"/>
              <a:t>Оценка и коррекция стоматологических нарушений у детей и молодых взрослых с терминальной стадией хронической болезни почек </a:t>
            </a:r>
            <a:r>
              <a:rPr lang="ru-RU" i="1" dirty="0"/>
              <a:t>Жилевич А.В., Байко С.В., Шаковец Н.В.</a:t>
            </a:r>
            <a:r>
              <a:rPr lang="ru-RU" dirty="0"/>
              <a:t>	</a:t>
            </a:r>
          </a:p>
          <a:p>
            <a:pPr marL="285750" indent="-285750" algn="just">
              <a:buFont typeface="Arial" panose="020B0604020202020204" pitchFamily="34" charset="0"/>
              <a:buChar char="•"/>
            </a:pPr>
            <a:r>
              <a:rPr lang="ru-RU" dirty="0"/>
              <a:t>Этиологическая диагностика постдиарейного гемолитико-уремического синдрома у детей с использованием TaqMan Array карт </a:t>
            </a:r>
            <a:r>
              <a:rPr lang="ru-RU" i="1" dirty="0"/>
              <a:t>Семейко Г.В., Самойлович Е.О., Байко С.В., Чередниченко М.Д.</a:t>
            </a:r>
          </a:p>
        </p:txBody>
      </p:sp>
    </p:spTree>
    <p:extLst>
      <p:ext uri="{BB962C8B-B14F-4D97-AF65-F5344CB8AC3E}">
        <p14:creationId xmlns:p14="http://schemas.microsoft.com/office/powerpoint/2010/main" val="3439105104"/>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848872" cy="5909310"/>
          </a:xfrm>
          <a:prstGeom prst="rect">
            <a:avLst/>
          </a:prstGeom>
        </p:spPr>
        <p:txBody>
          <a:bodyPr wrap="square">
            <a:spAutoFit/>
          </a:bodyPr>
          <a:lstStyle/>
          <a:p>
            <a:pPr marL="285750" indent="-285750" algn="just">
              <a:buFont typeface="Arial" panose="020B0604020202020204" pitchFamily="34" charset="0"/>
              <a:buChar char="•"/>
            </a:pPr>
            <a:r>
              <a:rPr lang="ru-RU" dirty="0"/>
              <a:t>Морфологические изменения легких и плевры у детей с дисплазией соединительной ткани </a:t>
            </a:r>
            <a:r>
              <a:rPr lang="ru-RU" i="1" dirty="0"/>
              <a:t>Парамонова Н.С., Мацюк Т.В., Руссу М.В., Дрокина О.Н., Карчевский А.А., Вакульчик В.Г.</a:t>
            </a:r>
            <a:r>
              <a:rPr lang="ru-RU" dirty="0"/>
              <a:t>	</a:t>
            </a:r>
          </a:p>
          <a:p>
            <a:pPr marL="285750" indent="-285750" algn="just">
              <a:buFont typeface="Arial" panose="020B0604020202020204" pitchFamily="34" charset="0"/>
              <a:buChar char="•"/>
            </a:pPr>
            <a:r>
              <a:rPr lang="ru-RU" dirty="0"/>
              <a:t>Эндоскопические методы лечения детей с хронической патологией органов дыхания </a:t>
            </a:r>
            <a:r>
              <a:rPr lang="ru-RU" i="1" dirty="0"/>
              <a:t>Мухамадиева Л.А.</a:t>
            </a:r>
            <a:r>
              <a:rPr lang="ru-RU" dirty="0"/>
              <a:t>	</a:t>
            </a:r>
          </a:p>
          <a:p>
            <a:pPr marL="285750" indent="-285750" algn="just">
              <a:buFont typeface="Arial" panose="020B0604020202020204" pitchFamily="34" charset="0"/>
              <a:buChar char="•"/>
            </a:pPr>
            <a:r>
              <a:rPr lang="ru-RU" dirty="0"/>
              <a:t>Особенности цитокинового статуса у детей с острой крапивницей </a:t>
            </a:r>
            <a:r>
              <a:rPr lang="ru-RU" i="1" dirty="0"/>
              <a:t>Султанова Н.Г., Шихаммадова А.Дж.</a:t>
            </a:r>
            <a:r>
              <a:rPr lang="ru-RU" dirty="0"/>
              <a:t>	</a:t>
            </a:r>
          </a:p>
          <a:p>
            <a:pPr algn="ctr"/>
            <a:r>
              <a:rPr lang="ru-RU" dirty="0"/>
              <a:t>ОБЗОРЫ. ЛЕКЦИИ</a:t>
            </a:r>
          </a:p>
          <a:p>
            <a:pPr marL="285750" indent="-285750" algn="just">
              <a:buFont typeface="Arial" panose="020B0604020202020204" pitchFamily="34" charset="0"/>
              <a:buChar char="•"/>
            </a:pPr>
            <a:r>
              <a:rPr lang="ru-RU" dirty="0"/>
              <a:t>Иммунозависимые механизмы формирования энцефалопатии у детей с расстройствами аутистического спектра </a:t>
            </a:r>
            <a:r>
              <a:rPr lang="ru-RU" i="1" dirty="0"/>
              <a:t>Мальцев Д.В., Коляденко Н.В.</a:t>
            </a:r>
            <a:r>
              <a:rPr lang="ru-RU" dirty="0"/>
              <a:t>	</a:t>
            </a:r>
          </a:p>
          <a:p>
            <a:pPr marL="285750" indent="-285750" algn="just">
              <a:buFont typeface="Arial" panose="020B0604020202020204" pitchFamily="34" charset="0"/>
              <a:buChar char="•"/>
            </a:pPr>
            <a:r>
              <a:rPr lang="ru-RU" dirty="0"/>
              <a:t>Дефект межпредсердной перегородки и открытое овальное окно: особенности ультразвуковой диагностики, лечения и наблюдения детей на современном этапе </a:t>
            </a:r>
            <a:r>
              <a:rPr lang="ru-RU" i="1" dirty="0"/>
              <a:t>Дроздовская В.В., Касаб Е.П., Строгий В.В.	</a:t>
            </a:r>
          </a:p>
          <a:p>
            <a:pPr marL="285750" indent="-285750" algn="just">
              <a:buFont typeface="Arial" panose="020B0604020202020204" pitchFamily="34" charset="0"/>
              <a:buChar char="•"/>
            </a:pPr>
            <a:r>
              <a:rPr lang="ru-RU" dirty="0"/>
              <a:t>Актуальные аспекты дисбактериоза кишечника у детей </a:t>
            </a:r>
            <a:r>
              <a:rPr lang="ru-RU" i="1" dirty="0"/>
              <a:t>Козловский А.А.	</a:t>
            </a:r>
          </a:p>
          <a:p>
            <a:pPr algn="ctr"/>
            <a:r>
              <a:rPr lang="ru-RU" dirty="0"/>
              <a:t>КЛИНИЧЕСКИЙ СЛУЧАЙ</a:t>
            </a:r>
          </a:p>
          <a:p>
            <a:pPr marL="285750" indent="-285750" algn="just">
              <a:buFont typeface="Arial" panose="020B0604020202020204" pitchFamily="34" charset="0"/>
              <a:buChar char="•"/>
            </a:pPr>
            <a:r>
              <a:rPr lang="ru-RU" dirty="0"/>
              <a:t>Поражения костей свода черепа в виде пончика с хрупкостью костей как пример редкой скелетной дисплазии. Клинический случай </a:t>
            </a:r>
            <a:r>
              <a:rPr lang="ru-RU" i="1" dirty="0"/>
              <a:t>Почкайло А.С., Галашевская А.А., Дунаева Е.И., Водянова О.В., Чепурок Д.А.	</a:t>
            </a:r>
          </a:p>
          <a:p>
            <a:pPr algn="ctr"/>
            <a:r>
              <a:rPr lang="ru-RU" dirty="0"/>
              <a:t>В ПОМОЩЬ ВРАЧУ</a:t>
            </a:r>
          </a:p>
          <a:p>
            <a:pPr marL="285750" indent="-285750" algn="just">
              <a:buFont typeface="Arial" panose="020B0604020202020204" pitchFamily="34" charset="0"/>
              <a:buChar char="•"/>
            </a:pPr>
            <a:r>
              <a:rPr lang="ru-RU" dirty="0"/>
              <a:t>Клинический опыт применения </a:t>
            </a:r>
            <a:r>
              <a:rPr lang="ru-RU" dirty="0" smtClean="0"/>
              <a:t>L.rhamnosus </a:t>
            </a:r>
            <a:r>
              <a:rPr lang="ru-RU" dirty="0"/>
              <a:t>в комплексной терапии у детей с атопическим дерматитом </a:t>
            </a:r>
            <a:r>
              <a:rPr lang="ru-RU" i="1" dirty="0"/>
              <a:t>Микульчик Н.В., Буза Д.В., Адуцкевич В.Н.</a:t>
            </a:r>
          </a:p>
        </p:txBody>
      </p:sp>
    </p:spTree>
    <p:extLst>
      <p:ext uri="{BB962C8B-B14F-4D97-AF65-F5344CB8AC3E}">
        <p14:creationId xmlns:p14="http://schemas.microsoft.com/office/powerpoint/2010/main" val="3321290151"/>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5"/>
            <a:ext cx="4302224" cy="830997"/>
          </a:xfrm>
          <a:prstGeom prst="rect">
            <a:avLst/>
          </a:prstGeom>
        </p:spPr>
        <p:txBody>
          <a:bodyPr wrap="square">
            <a:spAutoFit/>
          </a:bodyPr>
          <a:lstStyle/>
          <a:p>
            <a:pPr algn="ctr"/>
            <a:r>
              <a:rPr lang="ru-RU" sz="2400" b="1" dirty="0">
                <a:solidFill>
                  <a:schemeClr val="accent3">
                    <a:lumMod val="50000"/>
                  </a:schemeClr>
                </a:solidFill>
              </a:rPr>
              <a:t>ПСИХИАТРИЯ, ПСИХОТЕРАПИЯ И КЛИНИЧЕСКАЯ ПСИХОЛОГИЯ</a:t>
            </a:r>
          </a:p>
        </p:txBody>
      </p:sp>
      <p:sp>
        <p:nvSpPr>
          <p:cNvPr id="3" name="Прямоугольник 2"/>
          <p:cNvSpPr/>
          <p:nvPr/>
        </p:nvSpPr>
        <p:spPr>
          <a:xfrm>
            <a:off x="4067944" y="1499530"/>
            <a:ext cx="4572000" cy="4278094"/>
          </a:xfrm>
          <a:prstGeom prst="rect">
            <a:avLst/>
          </a:prstGeom>
        </p:spPr>
        <p:txBody>
          <a:bodyPr>
            <a:spAutoFit/>
          </a:bodyPr>
          <a:lstStyle/>
          <a:p>
            <a:pPr algn="just"/>
            <a:r>
              <a:rPr lang="ru-RU" sz="1600" dirty="0" smtClean="0"/>
              <a:t>   «</a:t>
            </a:r>
            <a:r>
              <a:rPr lang="ru-RU" sz="1600" dirty="0"/>
              <a:t>Психиатрия, психотерапия и клиническая психология» – международный рецензируемый научно-практический журнал. Освещает вопросы профилактики, диагностики и лечения психических и поведенческих расстройств, публикует оригинальные статьи, обзоры по различным отраслям психиатрии и смежных наук. Идейная направленность определяется совместной работой редакционных коллегий Беларуси, России и Украины.</a:t>
            </a:r>
          </a:p>
          <a:p>
            <a:pPr algn="just"/>
            <a:r>
              <a:rPr lang="ru-RU" sz="1600" dirty="0"/>
              <a:t>   Журнал входит в перечень научных изданий, рекомендованных Высшей аттестационной комиссией Республики Беларусь для опубликования результатов диссертационных исследований.</a:t>
            </a:r>
          </a:p>
          <a:p>
            <a:pPr algn="just"/>
            <a:r>
              <a:rPr lang="ru-RU" sz="1600" dirty="0"/>
              <a:t>   Журнал включен в базы данных Ulrich's Periodicals Directory, Scopus, EBSCO, Elibrary.ru.</a:t>
            </a:r>
          </a:p>
        </p:txBody>
      </p:sp>
      <p:pic>
        <p:nvPicPr>
          <p:cNvPr id="1026" name="Picture 2" descr="C:\Users\work\Desktop\01. Январь\обложки журы январь\4_2022_Психиатрия_том-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471" y="1567400"/>
            <a:ext cx="2797119" cy="4210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07337"/>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09544"/>
            <a:ext cx="4396003" cy="707886"/>
          </a:xfrm>
          <a:prstGeom prst="rect">
            <a:avLst/>
          </a:prstGeom>
        </p:spPr>
        <p:txBody>
          <a:bodyPr wrap="square">
            <a:spAutoFit/>
          </a:bodyPr>
          <a:lstStyle/>
          <a:p>
            <a:pPr algn="ctr"/>
            <a:r>
              <a:rPr lang="ru-RU" sz="2000" b="1" dirty="0">
                <a:solidFill>
                  <a:schemeClr val="accent3">
                    <a:lumMod val="50000"/>
                  </a:schemeClr>
                </a:solidFill>
              </a:rPr>
              <a:t>ПСИХИАТРИЯ, ПСИХОТЕРАПИЯ И КЛИНИЧЕСКАЯ ПСИХОЛОГИЯ</a:t>
            </a:r>
          </a:p>
        </p:txBody>
      </p:sp>
      <p:sp>
        <p:nvSpPr>
          <p:cNvPr id="3" name="Прямоугольник 2"/>
          <p:cNvSpPr/>
          <p:nvPr/>
        </p:nvSpPr>
        <p:spPr>
          <a:xfrm>
            <a:off x="400877" y="209544"/>
            <a:ext cx="2069976"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smtClean="0"/>
              <a:t>№4 </a:t>
            </a:r>
            <a:r>
              <a:rPr lang="ru-RU" sz="1600" dirty="0"/>
              <a:t>(</a:t>
            </a:r>
            <a:r>
              <a:rPr lang="ru-RU" sz="1600" dirty="0" smtClean="0"/>
              <a:t>Т.13) </a:t>
            </a:r>
            <a:r>
              <a:rPr lang="ru-RU" sz="1600" dirty="0"/>
              <a:t>2022</a:t>
            </a:r>
          </a:p>
        </p:txBody>
      </p:sp>
      <p:sp>
        <p:nvSpPr>
          <p:cNvPr id="4" name="Прямоугольник 3"/>
          <p:cNvSpPr/>
          <p:nvPr/>
        </p:nvSpPr>
        <p:spPr>
          <a:xfrm>
            <a:off x="539551" y="964079"/>
            <a:ext cx="8208911" cy="5893921"/>
          </a:xfrm>
          <a:prstGeom prst="rect">
            <a:avLst/>
          </a:prstGeom>
        </p:spPr>
        <p:txBody>
          <a:bodyPr wrap="square">
            <a:spAutoFit/>
          </a:bodyPr>
          <a:lstStyle/>
          <a:p>
            <a:pPr algn="ctr"/>
            <a:r>
              <a:rPr lang="ru-RU" sz="1450" dirty="0"/>
              <a:t>ОРИГИНАЛЬНЫЕ ИССЛЕДОВАНИЯ. НАУЧНЫЕ ПУБЛИКАЦИИ</a:t>
            </a:r>
          </a:p>
          <a:p>
            <a:pPr marL="285750" indent="-285750" algn="just">
              <a:buFont typeface="Arial" panose="020B0604020202020204" pitchFamily="34" charset="0"/>
              <a:buChar char="•"/>
            </a:pPr>
            <a:r>
              <a:rPr lang="ru-RU" sz="1450" dirty="0"/>
              <a:t>Апатия у пациентов с депрессией, получающих терапию СИОЗС Петрова Н.Н., Дутов В.Б., Варакса М.В., Онацько М.Н.	</a:t>
            </a:r>
          </a:p>
          <a:p>
            <a:pPr marL="285750" indent="-285750" algn="just">
              <a:buFont typeface="Arial" panose="020B0604020202020204" pitchFamily="34" charset="0"/>
              <a:buChar char="•"/>
            </a:pPr>
            <a:r>
              <a:rPr lang="ru-RU" sz="1450" dirty="0"/>
              <a:t>Оценка генетической предрасположенности и индивидуально-психологических характеристик лиц мужского пола, совершивших истинную суицидальную попытку Давидовский С.В., Скугаревская М.М., Костюк С.А., Ибрагимова Ж.А., Костюк Д.Д., Бабенко А.С., Марчук С.И., Леонов Н.Н.	</a:t>
            </a:r>
          </a:p>
          <a:p>
            <a:pPr marL="285750" indent="-285750" algn="just">
              <a:buFont typeface="Arial" panose="020B0604020202020204" pitchFamily="34" charset="0"/>
              <a:buChar char="•"/>
            </a:pPr>
            <a:r>
              <a:rPr lang="ru-RU" sz="1450" dirty="0"/>
              <a:t>Особенности когнитивных процессов в зависимости от социально-демографических факторов у пациентов с деменцией Климак А.В., Харькова О.А., Шварев И.В.	</a:t>
            </a:r>
          </a:p>
          <a:p>
            <a:pPr marL="285750" indent="-285750" algn="just">
              <a:buFont typeface="Arial" panose="020B0604020202020204" pitchFamily="34" charset="0"/>
              <a:buChar char="•"/>
            </a:pPr>
            <a:r>
              <a:rPr lang="ru-RU" sz="1450" dirty="0"/>
              <a:t>Влияние здоровья матери на психическое развитие и здоровье детей, рожденных с помощью экстракорпорального оплодотворения, в </a:t>
            </a:r>
            <a:r>
              <a:rPr lang="ru-RU" sz="1450" dirty="0" smtClean="0"/>
              <a:t>лонгитюде</a:t>
            </a:r>
            <a:r>
              <a:rPr lang="en-US" sz="1450" dirty="0" smtClean="0"/>
              <a:t> </a:t>
            </a:r>
            <a:r>
              <a:rPr lang="ru-RU" sz="1450" dirty="0" smtClean="0"/>
              <a:t>Бохан </a:t>
            </a:r>
            <a:r>
              <a:rPr lang="ru-RU" sz="1450" dirty="0"/>
              <a:t>Т.Г., Силаева А.В., Терехина О.В., Шабаловская М.В., Лещинская С.Б., Гайфулина Ж.Ф</a:t>
            </a:r>
            <a:r>
              <a:rPr lang="ru-RU" sz="1450" dirty="0" smtClean="0"/>
              <a:t>.</a:t>
            </a:r>
            <a:endParaRPr lang="ru-RU" sz="1450" dirty="0"/>
          </a:p>
          <a:p>
            <a:pPr marL="285750" indent="-285750" algn="just">
              <a:buFont typeface="Arial" panose="020B0604020202020204" pitchFamily="34" charset="0"/>
              <a:buChar char="•"/>
            </a:pPr>
            <a:r>
              <a:rPr lang="ru-RU" sz="1450" dirty="0"/>
              <a:t>Динамика нейропсихологических показателей развития функций </a:t>
            </a:r>
            <a:r>
              <a:rPr lang="en-US" sz="1450" dirty="0" smtClean="0"/>
              <a:t>II</a:t>
            </a:r>
            <a:r>
              <a:rPr lang="ru-RU" sz="1450" dirty="0" smtClean="0"/>
              <a:t> </a:t>
            </a:r>
            <a:r>
              <a:rPr lang="ru-RU" sz="1450" dirty="0"/>
              <a:t>блока мозга у детей с аутизмом Гуткевич Е.В., Пустовая А.В.	</a:t>
            </a:r>
          </a:p>
          <a:p>
            <a:pPr marL="285750" indent="-285750" algn="just">
              <a:buFont typeface="Arial" panose="020B0604020202020204" pitchFamily="34" charset="0"/>
              <a:buChar char="•"/>
            </a:pPr>
            <a:r>
              <a:rPr lang="ru-RU" sz="1450" dirty="0"/>
              <a:t>Состояние психического здоровья облученных лиц с суицидальным поведением в отдаленном периоде после радиационного воздействия вследствие инцидентов НА ПО «Маяк» Кантина Т.Э</a:t>
            </a:r>
            <a:r>
              <a:rPr lang="ru-RU" sz="1450" dirty="0" smtClean="0"/>
              <a:t>.</a:t>
            </a:r>
            <a:endParaRPr lang="ru-RU" sz="1450" dirty="0"/>
          </a:p>
          <a:p>
            <a:pPr marL="285750" indent="-285750" algn="just">
              <a:buFont typeface="Arial" panose="020B0604020202020204" pitchFamily="34" charset="0"/>
              <a:buChar char="•"/>
            </a:pPr>
            <a:r>
              <a:rPr lang="ru-RU" sz="1450" dirty="0"/>
              <a:t>Влияние тренинга по развитию сострадания на уровень самокритики и самосострадания Стрнаделова Б., Халамова Ю., Мештикова С.</a:t>
            </a:r>
          </a:p>
          <a:p>
            <a:pPr algn="ctr"/>
            <a:r>
              <a:rPr lang="ru-RU" sz="1450" dirty="0"/>
              <a:t>ОБЗОРЫ. ЛЕКЦИИ. УЧЕБНЫЕ МАТЕРИАЛЫ</a:t>
            </a:r>
          </a:p>
          <a:p>
            <a:pPr marL="285750" indent="-285750" algn="just">
              <a:buFont typeface="Arial" panose="020B0604020202020204" pitchFamily="34" charset="0"/>
              <a:buChar char="•"/>
            </a:pPr>
            <a:r>
              <a:rPr lang="ru-RU" sz="1450" dirty="0"/>
              <a:t>Расстройство с дефицитом внимания и гиперактивностью - траектория на протяжении жизни. Обзор Евсегнеева Е.Р., Евсегнеев Р.А.	</a:t>
            </a:r>
          </a:p>
          <a:p>
            <a:pPr marL="285750" indent="-285750" algn="just">
              <a:buFont typeface="Arial" panose="020B0604020202020204" pitchFamily="34" charset="0"/>
              <a:buChar char="•"/>
            </a:pPr>
            <a:r>
              <a:rPr lang="ru-RU" sz="1450" dirty="0"/>
              <a:t>Преждевременная смертность от заболеваний среди пациентов с психическими расстройствами: обзор зарубежной литературы Дарьин Е.В., Амбарцумян А.Р., Питель Д.А</a:t>
            </a:r>
            <a:r>
              <a:rPr lang="ru-RU" sz="1450" dirty="0" smtClean="0"/>
              <a:t>.</a:t>
            </a:r>
            <a:endParaRPr lang="ru-RU" sz="1450" dirty="0"/>
          </a:p>
          <a:p>
            <a:pPr algn="ctr"/>
            <a:r>
              <a:rPr lang="ru-RU" sz="1450" dirty="0"/>
              <a:t>ИЗ ОПЫТА РАБОТЫ</a:t>
            </a:r>
          </a:p>
          <a:p>
            <a:pPr marL="285750" indent="-285750" algn="just">
              <a:buFont typeface="Arial" panose="020B0604020202020204" pitchFamily="34" charset="0"/>
              <a:buChar char="•"/>
            </a:pPr>
            <a:r>
              <a:rPr lang="ru-RU" sz="1450" dirty="0"/>
              <a:t>Клиническая репрезентация негативных симптомов: случай из </a:t>
            </a:r>
            <a:r>
              <a:rPr lang="ru-RU" sz="1450" dirty="0" smtClean="0"/>
              <a:t>практики</a:t>
            </a:r>
            <a:r>
              <a:rPr lang="en-US" sz="1450" dirty="0" smtClean="0"/>
              <a:t> </a:t>
            </a:r>
            <a:r>
              <a:rPr lang="ru-RU" sz="1450" dirty="0" smtClean="0"/>
              <a:t>Скугаревский </a:t>
            </a:r>
            <a:r>
              <a:rPr lang="ru-RU" sz="1450" dirty="0"/>
              <a:t>О.А., Скугаревская Е.И.</a:t>
            </a:r>
          </a:p>
        </p:txBody>
      </p:sp>
    </p:spTree>
    <p:extLst>
      <p:ext uri="{BB962C8B-B14F-4D97-AF65-F5344CB8AC3E}">
        <p14:creationId xmlns:p14="http://schemas.microsoft.com/office/powerpoint/2010/main" val="2115985302"/>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4248472" cy="830997"/>
          </a:xfrm>
          <a:prstGeom prst="rect">
            <a:avLst/>
          </a:prstGeom>
        </p:spPr>
        <p:txBody>
          <a:bodyPr wrap="square">
            <a:spAutoFit/>
          </a:bodyPr>
          <a:lstStyle/>
          <a:p>
            <a:pPr algn="ctr"/>
            <a:r>
              <a:rPr lang="ru-RU" sz="2400" b="1" dirty="0">
                <a:solidFill>
                  <a:schemeClr val="accent3">
                    <a:lumMod val="50000"/>
                  </a:schemeClr>
                </a:solidFill>
              </a:rPr>
              <a:t>РЕПРОДУКТИВНОЕ ЗДОРОВЬЕ. ВОСТОЧНАЯ ЕВРОПА</a:t>
            </a:r>
          </a:p>
        </p:txBody>
      </p:sp>
      <p:sp>
        <p:nvSpPr>
          <p:cNvPr id="3" name="Прямоугольник 2"/>
          <p:cNvSpPr/>
          <p:nvPr/>
        </p:nvSpPr>
        <p:spPr>
          <a:xfrm>
            <a:off x="3995936" y="1473806"/>
            <a:ext cx="4572000" cy="3970318"/>
          </a:xfrm>
          <a:prstGeom prst="rect">
            <a:avLst/>
          </a:prstGeom>
        </p:spPr>
        <p:txBody>
          <a:bodyPr>
            <a:spAutoFit/>
          </a:bodyPr>
          <a:lstStyle/>
          <a:p>
            <a:pPr algn="just"/>
            <a:r>
              <a:rPr lang="ru-RU" dirty="0" smtClean="0"/>
              <a:t>   Международный научно-практический журнал, который освещает вопросы профилактики, диагностики и лечения заболеваний в акушерстве, гинекологии, неонатологии, педиатрии, урологии и маммологии. </a:t>
            </a:r>
          </a:p>
          <a:p>
            <a:pPr algn="just"/>
            <a:r>
              <a:rPr lang="ru-RU" dirty="0" smtClean="0"/>
              <a:t>   Журнал входит в перечень научных изданий, рекомендованных Высшей аттестационной комиссией Республики Беларусь для опубликования результатов диссертационных исследований.</a:t>
            </a:r>
          </a:p>
          <a:p>
            <a:pPr algn="just"/>
            <a:r>
              <a:rPr lang="ru-RU" dirty="0" smtClean="0"/>
              <a:t>   Журнал представлен в базах данных Ulrich's Periodicals Directory, EBSCO, CrossRef, Elibrary.ru.</a:t>
            </a:r>
            <a:endParaRPr lang="ru-RU" dirty="0"/>
          </a:p>
        </p:txBody>
      </p:sp>
      <p:pic>
        <p:nvPicPr>
          <p:cNvPr id="1026" name="Picture 2" descr="C:\Users\work\Desktop\01. Январь\обложки журы январь\6_2022_Репродуктивное-здоровье_том-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465" y="1432211"/>
            <a:ext cx="2736605" cy="4053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40203"/>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9528" y="369910"/>
            <a:ext cx="4374232" cy="830997"/>
          </a:xfrm>
          <a:prstGeom prst="rect">
            <a:avLst/>
          </a:prstGeom>
        </p:spPr>
        <p:txBody>
          <a:bodyPr wrap="square">
            <a:spAutoFit/>
          </a:bodyPr>
          <a:lstStyle/>
          <a:p>
            <a:pPr algn="ctr"/>
            <a:r>
              <a:rPr lang="ru-RU" sz="2400" b="1" dirty="0">
                <a:solidFill>
                  <a:schemeClr val="accent3">
                    <a:lumMod val="50000"/>
                  </a:schemeClr>
                </a:solidFill>
              </a:rPr>
              <a:t>РЕПРОДУКТИВНОЕ ЗДОРОВЬЕ. ВОСТОЧНАЯ ЕВРОПА</a:t>
            </a:r>
          </a:p>
        </p:txBody>
      </p:sp>
      <p:sp>
        <p:nvSpPr>
          <p:cNvPr id="3" name="Прямоугольник 2"/>
          <p:cNvSpPr/>
          <p:nvPr/>
        </p:nvSpPr>
        <p:spPr>
          <a:xfrm>
            <a:off x="323528" y="376401"/>
            <a:ext cx="2286000" cy="646331"/>
          </a:xfrm>
          <a:prstGeom prst="rect">
            <a:avLst/>
          </a:prstGeom>
          <a:ln w="3175">
            <a:solidFill>
              <a:schemeClr val="tx1"/>
            </a:solidFill>
          </a:ln>
        </p:spPr>
        <p:txBody>
          <a:bodyPr wrap="square">
            <a:spAutoFit/>
          </a:bodyPr>
          <a:lstStyle/>
          <a:p>
            <a:r>
              <a:rPr lang="ru-RU" dirty="0"/>
              <a:t>Содержание выпуска</a:t>
            </a:r>
          </a:p>
          <a:p>
            <a:r>
              <a:rPr lang="ru-RU" dirty="0"/>
              <a:t>№6 (</a:t>
            </a:r>
            <a:r>
              <a:rPr lang="ru-RU" dirty="0" smtClean="0"/>
              <a:t>Т.12) </a:t>
            </a:r>
            <a:r>
              <a:rPr lang="ru-RU" dirty="0"/>
              <a:t>2022</a:t>
            </a:r>
          </a:p>
        </p:txBody>
      </p:sp>
      <p:sp>
        <p:nvSpPr>
          <p:cNvPr id="4" name="Прямоугольник 3"/>
          <p:cNvSpPr/>
          <p:nvPr/>
        </p:nvSpPr>
        <p:spPr>
          <a:xfrm>
            <a:off x="500743" y="1450571"/>
            <a:ext cx="8208912" cy="5170646"/>
          </a:xfrm>
          <a:prstGeom prst="rect">
            <a:avLst/>
          </a:prstGeom>
        </p:spPr>
        <p:txBody>
          <a:bodyPr wrap="square">
            <a:spAutoFit/>
          </a:bodyPr>
          <a:lstStyle/>
          <a:p>
            <a:pPr algn="ctr"/>
            <a:r>
              <a:rPr lang="ru-RU" sz="1650" dirty="0"/>
              <a:t>АКУШЕРСТВО И ГИНЕКОЛОГИЯ. ОРИГИНАЛЬНЫЕ ИССЛЕДОВАНИЯ</a:t>
            </a:r>
          </a:p>
          <a:p>
            <a:pPr marL="285750" indent="-285750" algn="just">
              <a:buFont typeface="Arial" panose="020B0604020202020204" pitchFamily="34" charset="0"/>
              <a:buChar char="•"/>
            </a:pPr>
            <a:r>
              <a:rPr lang="ru-RU" sz="1650" dirty="0"/>
              <a:t>Оптимизация лечения бессимптомной бактериурии у беременных </a:t>
            </a:r>
            <a:r>
              <a:rPr lang="ru-RU" sz="1650" i="1" dirty="0"/>
              <a:t>Бурьяк Д.В., Корбут И.А</a:t>
            </a:r>
            <a:r>
              <a:rPr lang="ru-RU" sz="1650" i="1" dirty="0" smtClean="0"/>
              <a:t>.</a:t>
            </a:r>
            <a:endParaRPr lang="ru-RU" sz="1650" i="1" dirty="0"/>
          </a:p>
          <a:p>
            <a:pPr marL="285750" indent="-285750" algn="just">
              <a:buFont typeface="Arial" panose="020B0604020202020204" pitchFamily="34" charset="0"/>
              <a:buChar char="•"/>
            </a:pPr>
            <a:r>
              <a:rPr lang="ru-RU" sz="1650" dirty="0"/>
              <a:t>Перинатальная тревога: распространенность и клинико-анамнестические корреляты </a:t>
            </a:r>
            <a:r>
              <a:rPr lang="ru-RU" sz="1650" i="1" dirty="0"/>
              <a:t>Жуковская С.В.Мл., Жуковская С.В.</a:t>
            </a:r>
            <a:r>
              <a:rPr lang="ru-RU" sz="1650" dirty="0"/>
              <a:t>	</a:t>
            </a:r>
          </a:p>
          <a:p>
            <a:pPr marL="285750" indent="-285750" algn="just">
              <a:buFont typeface="Arial" panose="020B0604020202020204" pitchFamily="34" charset="0"/>
              <a:buChar char="•"/>
            </a:pPr>
            <a:r>
              <a:rPr lang="ru-RU" sz="1650" dirty="0"/>
              <a:t>Оценка чувствительности крови к лазерному излучению у женщин с патологией придатков матки </a:t>
            </a:r>
            <a:r>
              <a:rPr lang="ru-RU" sz="1650" i="1" dirty="0"/>
              <a:t>Атыканов А.О., Асымбекова Г.У., Сулайманова С.Ш., Молдоканова М.Т</a:t>
            </a:r>
            <a:r>
              <a:rPr lang="ru-RU" sz="1650" i="1" dirty="0" smtClean="0"/>
              <a:t>.</a:t>
            </a:r>
            <a:endParaRPr lang="ru-RU" sz="1650" i="1" dirty="0"/>
          </a:p>
          <a:p>
            <a:pPr marL="285750" indent="-285750" algn="just">
              <a:buFont typeface="Arial" panose="020B0604020202020204" pitchFamily="34" charset="0"/>
              <a:buChar char="•"/>
            </a:pPr>
            <a:r>
              <a:rPr lang="ru-RU" sz="1650" dirty="0"/>
              <a:t>Матриксные металлопротеиназы в генезе наружного генитального эндометриоза </a:t>
            </a:r>
            <a:r>
              <a:rPr lang="ru-RU" sz="1650" i="1" dirty="0"/>
              <a:t>Павловская М.А.	</a:t>
            </a:r>
          </a:p>
          <a:p>
            <a:pPr marL="285750" indent="-285750" algn="just">
              <a:buFont typeface="Arial" panose="020B0604020202020204" pitchFamily="34" charset="0"/>
              <a:buChar char="•"/>
            </a:pPr>
            <a:r>
              <a:rPr lang="ru-RU" sz="1650" dirty="0"/>
              <a:t>Современные направления диагностики и лечения тубоовариальных абсцессов </a:t>
            </a:r>
            <a:r>
              <a:rPr lang="ru-RU" sz="1650" i="1" dirty="0"/>
              <a:t>Андреева Н.Л., Бич А.И., Мавричева Л.А., Кондрашова С.П., Якутовская С.Л., Бовтюк С.В., Мурашко И.В., Гордеюк Е.Е., Буденис О.А.</a:t>
            </a:r>
            <a:r>
              <a:rPr lang="ru-RU" sz="1650" dirty="0"/>
              <a:t>	</a:t>
            </a:r>
          </a:p>
          <a:p>
            <a:pPr marL="285750" indent="-285750" algn="just">
              <a:buFont typeface="Arial" panose="020B0604020202020204" pitchFamily="34" charset="0"/>
              <a:buChar char="•"/>
            </a:pPr>
            <a:r>
              <a:rPr lang="ru-RU" sz="1650" dirty="0"/>
              <a:t>Современный подход к бактериальному вагинозу и диагностике вагинита у женщин с дефицитом витамина D </a:t>
            </a:r>
            <a:r>
              <a:rPr lang="ru-RU" sz="1650" i="1" dirty="0"/>
              <a:t>Гусейнова Н.Б., Агаева Н.А., Багирова Х.Ф., Алиева М.Х.</a:t>
            </a:r>
          </a:p>
          <a:p>
            <a:pPr algn="ctr"/>
            <a:r>
              <a:rPr lang="ru-RU" sz="1650" dirty="0"/>
              <a:t>ЛЕКЦИИ И ОБЗОРЫ</a:t>
            </a:r>
          </a:p>
          <a:p>
            <a:pPr marL="285750" indent="-285750" algn="just">
              <a:buFont typeface="Arial" panose="020B0604020202020204" pitchFamily="34" charset="0"/>
              <a:buChar char="•"/>
            </a:pPr>
            <a:r>
              <a:rPr lang="ru-RU" sz="1650" dirty="0"/>
              <a:t>Современные возможности ультразвуковой диагностики пороков сердца плода </a:t>
            </a:r>
            <a:r>
              <a:rPr lang="ru-RU" sz="1650" i="1" dirty="0"/>
              <a:t>Хамидов О.А., Жураев К.Д., Нурмурзаев З.Н., Мансуров Д.Ш.</a:t>
            </a:r>
            <a:r>
              <a:rPr lang="ru-RU" sz="1650" dirty="0"/>
              <a:t>	</a:t>
            </a:r>
          </a:p>
          <a:p>
            <a:pPr marL="285750" indent="-285750" algn="just">
              <a:buFont typeface="Arial" panose="020B0604020202020204" pitchFamily="34" charset="0"/>
              <a:buChar char="•"/>
            </a:pPr>
            <a:r>
              <a:rPr lang="ru-RU" sz="1650" dirty="0"/>
              <a:t>Молчаливая чума XXI века, или о чем не любят говорить женщины </a:t>
            </a:r>
            <a:r>
              <a:rPr lang="ru-RU" sz="1650" i="1" dirty="0"/>
              <a:t>Занько С.Н., Арестова И.М.</a:t>
            </a:r>
          </a:p>
        </p:txBody>
      </p:sp>
    </p:spTree>
    <p:extLst>
      <p:ext uri="{BB962C8B-B14F-4D97-AF65-F5344CB8AC3E}">
        <p14:creationId xmlns:p14="http://schemas.microsoft.com/office/powerpoint/2010/main" val="602106970"/>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404664"/>
            <a:ext cx="1364476" cy="523220"/>
          </a:xfrm>
          <a:prstGeom prst="rect">
            <a:avLst/>
          </a:prstGeom>
        </p:spPr>
        <p:txBody>
          <a:bodyPr wrap="none">
            <a:spAutoFit/>
          </a:bodyPr>
          <a:lstStyle/>
          <a:p>
            <a:r>
              <a:rPr lang="ru-RU" sz="2800" b="1" dirty="0">
                <a:solidFill>
                  <a:schemeClr val="accent3">
                    <a:lumMod val="50000"/>
                  </a:schemeClr>
                </a:solidFill>
              </a:rPr>
              <a:t>РЕЦЕПТ</a:t>
            </a:r>
          </a:p>
        </p:txBody>
      </p:sp>
      <p:sp>
        <p:nvSpPr>
          <p:cNvPr id="4" name="Прямоугольник 3"/>
          <p:cNvSpPr/>
          <p:nvPr/>
        </p:nvSpPr>
        <p:spPr>
          <a:xfrm>
            <a:off x="4427984" y="1700808"/>
            <a:ext cx="4104456" cy="3785652"/>
          </a:xfrm>
          <a:prstGeom prst="rect">
            <a:avLst/>
          </a:prstGeom>
        </p:spPr>
        <p:txBody>
          <a:bodyPr wrap="square">
            <a:spAutoFit/>
          </a:bodyPr>
          <a:lstStyle/>
          <a:p>
            <a:pPr algn="just"/>
            <a:r>
              <a:rPr lang="ru-RU" sz="1600" dirty="0" smtClean="0"/>
              <a:t>   «</a:t>
            </a:r>
            <a:r>
              <a:rPr lang="ru-RU" sz="1600" dirty="0"/>
              <a:t>Рецепт» – международный научно-практический журнал для фармацевтов и врачей. Посвящен разработке, выпуску, контролю качества и применению лекарственных средств. В журнале публикуются оригинальные исследования, обзоры, статьи-исследования об </a:t>
            </a:r>
            <a:r>
              <a:rPr lang="ru-RU" sz="1600" dirty="0" err="1" smtClean="0"/>
              <a:t>эффек-тивности</a:t>
            </a:r>
            <a:r>
              <a:rPr lang="ru-RU" sz="1600" dirty="0"/>
              <a:t>, безопасности и качестве применяемых лекарственных средств в различных нозологиях.</a:t>
            </a:r>
          </a:p>
          <a:p>
            <a:pPr algn="just"/>
            <a:r>
              <a:rPr lang="ru-RU" sz="1600" dirty="0" smtClean="0"/>
              <a:t>   Электронная </a:t>
            </a:r>
            <a:r>
              <a:rPr lang="ru-RU" sz="1600" dirty="0"/>
              <a:t>версия журнала доступна на сайте Recipe.by, в Научной электронной библиотеке elibrary.ru, в базе данных East View, в электронной библиотечной системе IPRbooks.</a:t>
            </a:r>
          </a:p>
        </p:txBody>
      </p:sp>
      <p:pic>
        <p:nvPicPr>
          <p:cNvPr id="2050" name="Picture 2" descr="C:\Users\work\Desktop\01. Январь\обложки журы январь\6_2022_Рецепт_том-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568452"/>
            <a:ext cx="2664296" cy="3918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10220"/>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332656"/>
            <a:ext cx="1364476" cy="523220"/>
          </a:xfrm>
          <a:prstGeom prst="rect">
            <a:avLst/>
          </a:prstGeom>
        </p:spPr>
        <p:txBody>
          <a:bodyPr wrap="none">
            <a:spAutoFit/>
          </a:bodyPr>
          <a:lstStyle/>
          <a:p>
            <a:r>
              <a:rPr lang="ru-RU" sz="2800" b="1" dirty="0">
                <a:solidFill>
                  <a:schemeClr val="accent3">
                    <a:lumMod val="50000"/>
                  </a:schemeClr>
                </a:solidFill>
              </a:rPr>
              <a:t>РЕЦЕПТ</a:t>
            </a:r>
          </a:p>
        </p:txBody>
      </p:sp>
      <p:sp>
        <p:nvSpPr>
          <p:cNvPr id="3" name="Прямоугольник 2"/>
          <p:cNvSpPr/>
          <p:nvPr/>
        </p:nvSpPr>
        <p:spPr>
          <a:xfrm>
            <a:off x="739957" y="404664"/>
            <a:ext cx="2069976"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a:t>№6 (Т.25) 2022</a:t>
            </a:r>
          </a:p>
        </p:txBody>
      </p:sp>
      <p:sp>
        <p:nvSpPr>
          <p:cNvPr id="4" name="Прямоугольник 3"/>
          <p:cNvSpPr/>
          <p:nvPr/>
        </p:nvSpPr>
        <p:spPr>
          <a:xfrm>
            <a:off x="547303" y="989439"/>
            <a:ext cx="8136904" cy="5586145"/>
          </a:xfrm>
          <a:prstGeom prst="rect">
            <a:avLst/>
          </a:prstGeom>
        </p:spPr>
        <p:txBody>
          <a:bodyPr wrap="square">
            <a:spAutoFit/>
          </a:bodyPr>
          <a:lstStyle/>
          <a:p>
            <a:pPr algn="ctr"/>
            <a:r>
              <a:rPr lang="ru-RU" sz="1700" dirty="0"/>
              <a:t>ОРИГИНАЛЬНЫЕ ИССЛЕДОВАНИЯ</a:t>
            </a:r>
          </a:p>
          <a:p>
            <a:pPr marL="285750" indent="-285750" algn="just">
              <a:buFont typeface="Arial" panose="020B0604020202020204" pitchFamily="34" charset="0"/>
              <a:buChar char="•"/>
            </a:pPr>
            <a:r>
              <a:rPr lang="ru-RU" sz="1700" dirty="0"/>
              <a:t>Особенности клинической манифестации у пациентов с первичными иммунодефицитами в Республике Беларусь </a:t>
            </a:r>
            <a:r>
              <a:rPr lang="ru-RU" sz="1700" i="1" dirty="0"/>
              <a:t>Жаранкова Ю.С., Алешкевич С.Н., Шитикова М.Г., Шарапова С.О., Сакович И.С., Гурьянова И.Е., Полякова Е.А., Белевцев М.В., Углова Т.А.	</a:t>
            </a:r>
          </a:p>
          <a:p>
            <a:pPr marL="285750" indent="-285750" algn="just">
              <a:buFont typeface="Arial" panose="020B0604020202020204" pitchFamily="34" charset="0"/>
              <a:buChar char="•"/>
            </a:pPr>
            <a:r>
              <a:rPr lang="ru-RU" sz="1700" dirty="0"/>
              <a:t>Структура аллергической патологии у детей </a:t>
            </a:r>
            <a:r>
              <a:rPr lang="ru-RU" sz="1700" i="1" dirty="0"/>
              <a:t>Рубан А.П., Гончаров А.Е., Лужинский В.С., Буза Д.В., Молодянович В.П., Ростовцев В.Н., Титова Н.Д., Лозицкая А.А., Иванова Ю.А.	</a:t>
            </a:r>
          </a:p>
          <a:p>
            <a:pPr marL="285750" indent="-285750" algn="just">
              <a:buFont typeface="Arial" panose="020B0604020202020204" pitchFamily="34" charset="0"/>
              <a:buChar char="•"/>
            </a:pPr>
            <a:r>
              <a:rPr lang="ru-RU" sz="1700" dirty="0"/>
              <a:t>Сравнительная оценка низкодозовой и высокодозовой аллерген-специфической иммунотерапии в реальной клинической практике </a:t>
            </a:r>
            <a:r>
              <a:rPr lang="ru-RU" sz="1700" i="1" dirty="0"/>
              <a:t>Сидоренко Е.В., Выхристенко Л.Р</a:t>
            </a:r>
            <a:r>
              <a:rPr lang="ru-RU" sz="1700" i="1" dirty="0" smtClean="0"/>
              <a:t>.</a:t>
            </a:r>
            <a:endParaRPr lang="ru-RU" sz="1700" i="1" dirty="0"/>
          </a:p>
          <a:p>
            <a:pPr marL="285750" indent="-285750" algn="just">
              <a:buFont typeface="Arial" panose="020B0604020202020204" pitchFamily="34" charset="0"/>
              <a:buChar char="•"/>
            </a:pPr>
            <a:r>
              <a:rPr lang="ru-RU" sz="1700" dirty="0"/>
              <a:t>Особенности питания и генетические характеристики антиоксидантной защиты у лиц пожилого возраста </a:t>
            </a:r>
            <a:r>
              <a:rPr lang="ru-RU" sz="1700" i="1" dirty="0"/>
              <a:t>Воронина Л.П., Михаленко Е.П., Кильчевский А.В., </a:t>
            </a:r>
            <a:r>
              <a:rPr lang="ru-RU" sz="1700" i="1" dirty="0" smtClean="0"/>
              <a:t>Андреева И.Н.</a:t>
            </a:r>
            <a:endParaRPr lang="ru-RU" sz="1700" i="1" dirty="0"/>
          </a:p>
          <a:p>
            <a:pPr marL="285750" indent="-285750" algn="just">
              <a:buFont typeface="Arial" panose="020B0604020202020204" pitchFamily="34" charset="0"/>
              <a:buChar char="•"/>
            </a:pPr>
            <a:r>
              <a:rPr lang="ru-RU" sz="1700" dirty="0"/>
              <a:t>Клиника и диагностика гиперчувствительности, вызванной титаном и его оксидом </a:t>
            </a:r>
            <a:r>
              <a:rPr lang="ru-RU" sz="1700" i="1" dirty="0"/>
              <a:t>Аляхнович Н.С.	</a:t>
            </a:r>
          </a:p>
          <a:p>
            <a:pPr marL="285750" indent="-285750" algn="just">
              <a:buFont typeface="Arial" panose="020B0604020202020204" pitchFamily="34" charset="0"/>
              <a:buChar char="•"/>
            </a:pPr>
            <a:r>
              <a:rPr lang="ru-RU" sz="1700" dirty="0"/>
              <a:t>Иммунологические особенности и цитокиновая регуляция при плазмоклеточных новообразованиях </a:t>
            </a:r>
            <a:r>
              <a:rPr lang="ru-RU" sz="1700" i="1" dirty="0"/>
              <a:t>Козич Ж.М., Климкович Н.Н., Мартинков В.Н., Пугачева Ж.Н</a:t>
            </a:r>
            <a:r>
              <a:rPr lang="ru-RU" sz="1700" i="1" dirty="0" smtClean="0"/>
              <a:t>.</a:t>
            </a:r>
            <a:endParaRPr lang="ru-RU" sz="1700" i="1" dirty="0"/>
          </a:p>
          <a:p>
            <a:pPr marL="285750" indent="-285750" algn="just">
              <a:buFont typeface="Arial" panose="020B0604020202020204" pitchFamily="34" charset="0"/>
              <a:buChar char="•"/>
            </a:pPr>
            <a:r>
              <a:rPr lang="ru-RU" sz="1700" dirty="0"/>
              <a:t>Комплексное лечение аллергического ринита </a:t>
            </a:r>
            <a:r>
              <a:rPr lang="ru-RU" sz="1700" i="1" dirty="0"/>
              <a:t>Санникова Н.Н.</a:t>
            </a:r>
            <a:r>
              <a:rPr lang="ru-RU" sz="1700" dirty="0"/>
              <a:t>	</a:t>
            </a:r>
          </a:p>
          <a:p>
            <a:pPr marL="285750" indent="-285750" algn="just">
              <a:buFont typeface="Arial" panose="020B0604020202020204" pitchFamily="34" charset="0"/>
              <a:buChar char="•"/>
            </a:pPr>
            <a:r>
              <a:rPr lang="ru-RU" sz="1700" dirty="0"/>
              <a:t>Депрессия в работе врача общей практики: проблемные вопросы в диагностике и лечении </a:t>
            </a:r>
            <a:r>
              <a:rPr lang="ru-RU" sz="1700" i="1" dirty="0"/>
              <a:t>Сушинский В.Э.	</a:t>
            </a:r>
          </a:p>
        </p:txBody>
      </p:sp>
    </p:spTree>
    <p:extLst>
      <p:ext uri="{BB962C8B-B14F-4D97-AF65-F5344CB8AC3E}">
        <p14:creationId xmlns:p14="http://schemas.microsoft.com/office/powerpoint/2010/main" val="1675350637"/>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992888" cy="6001643"/>
          </a:xfrm>
          <a:prstGeom prst="rect">
            <a:avLst/>
          </a:prstGeom>
        </p:spPr>
        <p:txBody>
          <a:bodyPr wrap="square">
            <a:spAutoFit/>
          </a:bodyPr>
          <a:lstStyle/>
          <a:p>
            <a:pPr algn="ctr"/>
            <a:r>
              <a:rPr lang="ru-RU" sz="2800" b="1" u="sng" dirty="0">
                <a:solidFill>
                  <a:schemeClr val="accent3">
                    <a:lumMod val="50000"/>
                  </a:schemeClr>
                </a:solidFill>
              </a:rPr>
              <a:t>В библиотеку ГрГМУ за текущий период поступили следующие периодические издания</a:t>
            </a:r>
            <a:r>
              <a:rPr lang="ru-RU" sz="2800" b="1" u="sng" dirty="0" smtClean="0">
                <a:solidFill>
                  <a:schemeClr val="accent3">
                    <a:lumMod val="50000"/>
                  </a:schemeClr>
                </a:solidFill>
              </a:rPr>
              <a:t>:</a:t>
            </a:r>
          </a:p>
          <a:p>
            <a:pPr algn="ctr"/>
            <a:endParaRPr lang="ru-RU" sz="2800" b="1" u="sng"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АРХИВ ПАТОЛОГИИ </a:t>
            </a:r>
            <a:endParaRPr lang="ru-RU"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ЗДРАВООХРАНЕНИЕ</a:t>
            </a:r>
            <a:endParaRPr lang="ru-RU"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ЛЕЧАЩИЙ </a:t>
            </a:r>
            <a:r>
              <a:rPr lang="ru-RU" sz="2000" b="1" dirty="0" smtClean="0">
                <a:solidFill>
                  <a:schemeClr val="accent3">
                    <a:lumMod val="50000"/>
                  </a:schemeClr>
                </a:solidFill>
              </a:rPr>
              <a:t>ВРАЧ</a:t>
            </a: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ПЕДИАТРИЯ. ВОСТОЧНАЯ ЕВРОПА </a:t>
            </a:r>
            <a:endParaRPr lang="ru-RU"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ПСИХИАТРИЯ, ПСИХОТЕРАПИЯ И КЛИНИЧЕСКАЯ ПСИХОЛОГИЯ</a:t>
            </a:r>
            <a:endParaRPr lang="ru-RU"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РЕПРОДУКТИВНОЕ ЗДОРОВЬЕ. ВОСТОЧНАЯ </a:t>
            </a:r>
            <a:r>
              <a:rPr lang="ru-RU" sz="2000" b="1" dirty="0" smtClean="0">
                <a:solidFill>
                  <a:schemeClr val="accent3">
                    <a:lumMod val="50000"/>
                  </a:schemeClr>
                </a:solidFill>
              </a:rPr>
              <a:t>ЕВРОПА</a:t>
            </a:r>
          </a:p>
          <a:p>
            <a:pPr marL="342900" indent="-342900" algn="just">
              <a:lnSpc>
                <a:spcPct val="150000"/>
              </a:lnSpc>
              <a:buFont typeface="Arial" panose="020B0604020202020204" pitchFamily="34" charset="0"/>
              <a:buChar char="•"/>
            </a:pPr>
            <a:r>
              <a:rPr lang="ru-RU" sz="2000" b="1" dirty="0" smtClean="0">
                <a:solidFill>
                  <a:schemeClr val="accent3">
                    <a:lumMod val="50000"/>
                  </a:schemeClr>
                </a:solidFill>
              </a:rPr>
              <a:t>РЕЦЕПТ</a:t>
            </a:r>
          </a:p>
          <a:p>
            <a:pPr marL="342900" indent="-342900" algn="just">
              <a:lnSpc>
                <a:spcPct val="150000"/>
              </a:lnSpc>
              <a:buFont typeface="Arial" panose="020B0604020202020204" pitchFamily="34" charset="0"/>
              <a:buChar char="•"/>
            </a:pPr>
            <a:r>
              <a:rPr lang="ru-RU" sz="2000" b="1" dirty="0" smtClean="0">
                <a:solidFill>
                  <a:schemeClr val="accent3">
                    <a:lumMod val="50000"/>
                  </a:schemeClr>
                </a:solidFill>
              </a:rPr>
              <a:t>ФИЗИОЛОГИЯ </a:t>
            </a:r>
            <a:r>
              <a:rPr lang="ru-RU" sz="2000" b="1" dirty="0">
                <a:solidFill>
                  <a:schemeClr val="accent3">
                    <a:lumMod val="50000"/>
                  </a:schemeClr>
                </a:solidFill>
              </a:rPr>
              <a:t>ЧЕЛОВЕКА </a:t>
            </a:r>
            <a:endParaRPr lang="en-US"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ХИРУРГИЯ. ВОСТОЧНАЯ ЕВРОПА </a:t>
            </a:r>
            <a:endParaRPr lang="ru-RU" sz="2000" b="1" dirty="0" smtClean="0">
              <a:solidFill>
                <a:schemeClr val="accent3">
                  <a:lumMod val="50000"/>
                </a:schemeClr>
              </a:solidFill>
            </a:endParaRPr>
          </a:p>
          <a:p>
            <a:pPr marL="342900" indent="-342900" algn="just">
              <a:lnSpc>
                <a:spcPct val="150000"/>
              </a:lnSpc>
              <a:buFont typeface="Arial" panose="020B0604020202020204" pitchFamily="34" charset="0"/>
              <a:buChar char="•"/>
            </a:pPr>
            <a:r>
              <a:rPr lang="ru-RU" sz="2000" b="1" dirty="0">
                <a:solidFill>
                  <a:schemeClr val="accent3">
                    <a:lumMod val="50000"/>
                  </a:schemeClr>
                </a:solidFill>
              </a:rPr>
              <a:t>ЭКСПЕРИМЕНТАЛЬНАЯ И КЛИНИЧЕСКАЯ ФАРМАКОЛОГИЯ </a:t>
            </a:r>
          </a:p>
        </p:txBody>
      </p:sp>
    </p:spTree>
    <p:extLst>
      <p:ext uri="{BB962C8B-B14F-4D97-AF65-F5344CB8AC3E}">
        <p14:creationId xmlns:p14="http://schemas.microsoft.com/office/powerpoint/2010/main" val="3083387368"/>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136904" cy="5909310"/>
          </a:xfrm>
          <a:prstGeom prst="rect">
            <a:avLst/>
          </a:prstGeom>
        </p:spPr>
        <p:txBody>
          <a:bodyPr wrap="square">
            <a:spAutoFit/>
          </a:bodyPr>
          <a:lstStyle/>
          <a:p>
            <a:pPr algn="ctr"/>
            <a:r>
              <a:rPr lang="ru-RU" dirty="0"/>
              <a:t>ОБЗОРЫ И </a:t>
            </a:r>
            <a:r>
              <a:rPr lang="ru-RU" dirty="0" smtClean="0"/>
              <a:t>ЛЕКЦИИ</a:t>
            </a:r>
            <a:endParaRPr lang="ru-RU" dirty="0"/>
          </a:p>
          <a:p>
            <a:pPr marL="285750" indent="-285750" algn="just">
              <a:buFont typeface="Arial" panose="020B0604020202020204" pitchFamily="34" charset="0"/>
              <a:buChar char="•"/>
            </a:pPr>
            <a:r>
              <a:rPr lang="ru-RU" dirty="0"/>
              <a:t>Хроническая крапивница у детей: подходы к лечению рефрактерных случаев </a:t>
            </a:r>
            <a:r>
              <a:rPr lang="ru-RU" i="1" dirty="0"/>
              <a:t>Титова Н.Д., Буза Д.В.</a:t>
            </a:r>
            <a:r>
              <a:rPr lang="ru-RU" dirty="0"/>
              <a:t>	</a:t>
            </a:r>
          </a:p>
          <a:p>
            <a:pPr marL="285750" indent="-285750" algn="just">
              <a:buFont typeface="Arial" panose="020B0604020202020204" pitchFamily="34" charset="0"/>
              <a:buChar char="•"/>
            </a:pPr>
            <a:r>
              <a:rPr lang="ru-RU" dirty="0"/>
              <a:t>Современные представления о клинической и лабораторной характеристике цитокинового шторма у пациентов с COVID-19 и возможности его интенсивной терапии </a:t>
            </a:r>
            <a:r>
              <a:rPr lang="ru-RU" i="1" dirty="0"/>
              <a:t>Селицкая О.П., Доценко М.Л., Грачев С.С.</a:t>
            </a:r>
            <a:r>
              <a:rPr lang="ru-RU" dirty="0"/>
              <a:t>	</a:t>
            </a:r>
          </a:p>
          <a:p>
            <a:pPr marL="285750" indent="-285750" algn="just">
              <a:buFont typeface="Arial" panose="020B0604020202020204" pitchFamily="34" charset="0"/>
              <a:buChar char="•"/>
            </a:pPr>
            <a:r>
              <a:rPr lang="ru-RU" dirty="0"/>
              <a:t>Особенности поражения почек у пациентов с ревматическими заболеваниями </a:t>
            </a:r>
            <a:r>
              <a:rPr lang="ru-RU" i="1" dirty="0"/>
              <a:t>Чиж К.А., Апанасович В.Г., Тушина А.К.</a:t>
            </a:r>
            <a:r>
              <a:rPr lang="ru-RU" dirty="0"/>
              <a:t>	</a:t>
            </a:r>
          </a:p>
          <a:p>
            <a:pPr algn="ctr"/>
            <a:r>
              <a:rPr lang="ru-RU" dirty="0"/>
              <a:t>ТЕРАПИЯ</a:t>
            </a:r>
          </a:p>
          <a:p>
            <a:pPr marL="285750" indent="-285750" algn="just">
              <a:buFont typeface="Arial" panose="020B0604020202020204" pitchFamily="34" charset="0"/>
              <a:buChar char="•"/>
            </a:pPr>
            <a:r>
              <a:rPr lang="ru-RU" dirty="0"/>
              <a:t>Применение инраназальных барьерных средств при аллергическом рините в детском возрасте </a:t>
            </a:r>
            <a:r>
              <a:rPr lang="ru-RU" i="1" dirty="0"/>
              <a:t>Зуева О.С., Зуев Н.Н., Рябова Т.М.	</a:t>
            </a:r>
          </a:p>
          <a:p>
            <a:pPr marL="285750" indent="-285750" algn="just">
              <a:buFont typeface="Arial" panose="020B0604020202020204" pitchFamily="34" charset="0"/>
              <a:buChar char="•"/>
            </a:pPr>
            <a:r>
              <a:rPr lang="ru-RU" dirty="0"/>
              <a:t>Использование синбиотиков в комплексной интенсивной терапии пациентов, находящихся в ОАРИТ </a:t>
            </a:r>
            <a:r>
              <a:rPr lang="ru-RU" i="1" dirty="0"/>
              <a:t>Тарасюк А.В., Коньков С.В.</a:t>
            </a:r>
            <a:r>
              <a:rPr lang="ru-RU" dirty="0"/>
              <a:t>	</a:t>
            </a:r>
          </a:p>
          <a:p>
            <a:pPr marL="285750" indent="-285750" algn="just">
              <a:buFont typeface="Arial" panose="020B0604020202020204" pitchFamily="34" charset="0"/>
              <a:buChar char="•"/>
            </a:pPr>
            <a:r>
              <a:rPr lang="ru-RU" dirty="0"/>
              <a:t>Холина альфосцерат в лечении неврологических нарушений</a:t>
            </a:r>
            <a:r>
              <a:rPr lang="ru-RU" i="1" dirty="0"/>
              <a:t> Романова И.С., Кожанова И.Н., Чак Т.А.	</a:t>
            </a:r>
          </a:p>
          <a:p>
            <a:pPr marL="285750" indent="-285750" algn="just">
              <a:buFont typeface="Arial" panose="020B0604020202020204" pitchFamily="34" charset="0"/>
              <a:buChar char="•"/>
            </a:pPr>
            <a:r>
              <a:rPr lang="ru-RU" dirty="0"/>
              <a:t>Первый опыт успешной иммунотерапии (АСИТ) у пациентов с аллергией на яд пчел в Республике Беларусь </a:t>
            </a:r>
            <a:r>
              <a:rPr lang="ru-RU" i="1" dirty="0"/>
              <a:t>Доценко Э.А., Новикова Т.П., Метельский С.М., Осипова А.В., Климович О.В., Червякова Т.А.</a:t>
            </a:r>
            <a:r>
              <a:rPr lang="ru-RU" dirty="0"/>
              <a:t>	</a:t>
            </a:r>
          </a:p>
          <a:p>
            <a:pPr algn="ctr"/>
            <a:r>
              <a:rPr lang="ru-RU" dirty="0"/>
              <a:t>БЕЗОПАСНОСТЬ ЛЕКАРСТВЕННЫХ ПРЕПАРАТОВ</a:t>
            </a:r>
          </a:p>
          <a:p>
            <a:pPr marL="285750" indent="-285750" algn="just">
              <a:buFont typeface="Arial" panose="020B0604020202020204" pitchFamily="34" charset="0"/>
              <a:buChar char="•"/>
            </a:pPr>
            <a:r>
              <a:rPr lang="ru-RU" dirty="0"/>
              <a:t>Программа предотвращения беременности: изотретиноинсодержащие лекарственные препараты </a:t>
            </a:r>
            <a:r>
              <a:rPr lang="ru-RU" i="1" dirty="0"/>
              <a:t>Кучко А.М., Ефремова И.Н., Федосеева И.И.</a:t>
            </a:r>
          </a:p>
        </p:txBody>
      </p:sp>
    </p:spTree>
    <p:extLst>
      <p:ext uri="{BB962C8B-B14F-4D97-AF65-F5344CB8AC3E}">
        <p14:creationId xmlns:p14="http://schemas.microsoft.com/office/powerpoint/2010/main" val="51562143"/>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404664"/>
            <a:ext cx="3614707" cy="461665"/>
          </a:xfrm>
          <a:prstGeom prst="rect">
            <a:avLst/>
          </a:prstGeom>
        </p:spPr>
        <p:txBody>
          <a:bodyPr wrap="none">
            <a:spAutoFit/>
          </a:bodyPr>
          <a:lstStyle/>
          <a:p>
            <a:r>
              <a:rPr lang="ru-RU" sz="2400" b="1" dirty="0">
                <a:solidFill>
                  <a:schemeClr val="accent3">
                    <a:lumMod val="50000"/>
                  </a:schemeClr>
                </a:solidFill>
              </a:rPr>
              <a:t>ФИЗИОЛОГИЯ ЧЕЛОВЕКА </a:t>
            </a:r>
          </a:p>
        </p:txBody>
      </p:sp>
      <p:sp>
        <p:nvSpPr>
          <p:cNvPr id="3" name="Прямоугольник 2"/>
          <p:cNvSpPr/>
          <p:nvPr/>
        </p:nvSpPr>
        <p:spPr>
          <a:xfrm>
            <a:off x="4101646" y="1458332"/>
            <a:ext cx="4752528" cy="4062651"/>
          </a:xfrm>
          <a:prstGeom prst="rect">
            <a:avLst/>
          </a:prstGeom>
        </p:spPr>
        <p:txBody>
          <a:bodyPr wrap="square">
            <a:spAutoFit/>
          </a:bodyPr>
          <a:lstStyle/>
          <a:p>
            <a:pPr algn="just"/>
            <a:r>
              <a:rPr lang="ru-RU" dirty="0" smtClean="0"/>
              <a:t>   </a:t>
            </a:r>
            <a:r>
              <a:rPr lang="ru-RU" sz="1600" dirty="0" smtClean="0"/>
              <a:t>Журнал </a:t>
            </a:r>
            <a:r>
              <a:rPr lang="ru-RU" sz="1600" dirty="0"/>
              <a:t>адресован научным работникам, клиническим специалистам, преподавателям ВУЗов, практическим врачам, тренерам и другим специалистам здравоохранения и профилактики. В журнале публикуются статьи по физиологии центральной нервной системы и сенсорных систем, физиологии висцеральных функций, адаптации, онтогенезу физиологических процессов, прикладным аспектам физиологии человека (авиация и космос, спорт, трудовые процессы, экстремальные состояния и т.п.), клеточным основам физиологических механизмов, фундаментальным основам медицины и реабилитации. </a:t>
            </a:r>
          </a:p>
          <a:p>
            <a:pPr algn="just"/>
            <a:r>
              <a:rPr lang="ru-RU" sz="1600" dirty="0"/>
              <a:t>    Журнал индексируется в следующих базах данных: Elibrary.ru, CrossRef, RSCI, Scopus.</a:t>
            </a:r>
          </a:p>
        </p:txBody>
      </p:sp>
      <p:pic>
        <p:nvPicPr>
          <p:cNvPr id="1026" name="Picture 2" descr="C:\Users\work\Desktop\01. Январь\Картинки\физиологи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5723" y="1648137"/>
            <a:ext cx="2604618" cy="3683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42176"/>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332655"/>
            <a:ext cx="3614707" cy="461665"/>
          </a:xfrm>
          <a:prstGeom prst="rect">
            <a:avLst/>
          </a:prstGeom>
        </p:spPr>
        <p:txBody>
          <a:bodyPr wrap="none">
            <a:spAutoFit/>
          </a:bodyPr>
          <a:lstStyle/>
          <a:p>
            <a:r>
              <a:rPr lang="ru-RU" sz="2400" b="1" dirty="0">
                <a:solidFill>
                  <a:schemeClr val="accent3">
                    <a:lumMod val="50000"/>
                  </a:schemeClr>
                </a:solidFill>
              </a:rPr>
              <a:t>ФИЗИОЛОГИЯ ЧЕЛОВЕКА </a:t>
            </a:r>
          </a:p>
        </p:txBody>
      </p:sp>
      <p:sp>
        <p:nvSpPr>
          <p:cNvPr id="3" name="Прямоугольник 2"/>
          <p:cNvSpPr/>
          <p:nvPr/>
        </p:nvSpPr>
        <p:spPr>
          <a:xfrm>
            <a:off x="683568" y="330356"/>
            <a:ext cx="2078105"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smtClean="0"/>
              <a:t>№</a:t>
            </a:r>
            <a:r>
              <a:rPr lang="ru-RU" sz="1600" dirty="0"/>
              <a:t>6</a:t>
            </a:r>
            <a:r>
              <a:rPr lang="ru-RU" sz="1600" dirty="0" smtClean="0"/>
              <a:t> </a:t>
            </a:r>
            <a:r>
              <a:rPr lang="ru-RU" sz="1600" dirty="0"/>
              <a:t>(</a:t>
            </a:r>
            <a:r>
              <a:rPr lang="ru-RU" sz="1600" dirty="0" smtClean="0"/>
              <a:t>Т.48) </a:t>
            </a:r>
            <a:r>
              <a:rPr lang="ru-RU" sz="1600" dirty="0"/>
              <a:t>2022</a:t>
            </a:r>
          </a:p>
        </p:txBody>
      </p:sp>
      <p:sp>
        <p:nvSpPr>
          <p:cNvPr id="4" name="Прямоугольник 3"/>
          <p:cNvSpPr/>
          <p:nvPr/>
        </p:nvSpPr>
        <p:spPr>
          <a:xfrm>
            <a:off x="503499" y="1006776"/>
            <a:ext cx="8172957" cy="5632311"/>
          </a:xfrm>
          <a:prstGeom prst="rect">
            <a:avLst/>
          </a:prstGeom>
        </p:spPr>
        <p:txBody>
          <a:bodyPr wrap="square">
            <a:spAutoFit/>
          </a:bodyPr>
          <a:lstStyle/>
          <a:p>
            <a:pPr marL="285750" indent="-285750" algn="just">
              <a:buFont typeface="Arial" panose="020B0604020202020204" pitchFamily="34" charset="0"/>
              <a:buChar char="•"/>
            </a:pPr>
            <a:r>
              <a:rPr lang="ru-RU" dirty="0"/>
              <a:t>Нейрофизиологические характеристики придумывания альтернативного использования по данным анализа вызванных потенциалов (ВП) и связанной с событиями синхронизации/десинхронизации ЭЭГ в зависимости от уровня продуктивности и оригинальности испытуемых </a:t>
            </a:r>
            <a:r>
              <a:rPr lang="ru-RU" i="1" dirty="0"/>
              <a:t>Нагорнова Ж.В., Галкин В.А., Васенькина В.А., Грохотова А.В., Шемякина Н.В.</a:t>
            </a:r>
            <a:r>
              <a:rPr lang="ru-RU" dirty="0"/>
              <a:t>	</a:t>
            </a:r>
          </a:p>
          <a:p>
            <a:pPr marL="285750" indent="-285750" algn="just">
              <a:buFont typeface="Arial" panose="020B0604020202020204" pitchFamily="34" charset="0"/>
              <a:buChar char="•"/>
            </a:pPr>
            <a:r>
              <a:rPr lang="ru-RU" dirty="0"/>
              <a:t>Слуховые вызванные потенциалы человека в условиях пространственной маскировки </a:t>
            </a:r>
            <a:r>
              <a:rPr lang="ru-RU" i="1" dirty="0"/>
              <a:t>Шестопалова Л.Б., Петропавловская Е.А., Саликова Д.А., Семенова В.В., Никитин Н.И.</a:t>
            </a:r>
            <a:r>
              <a:rPr lang="ru-RU" dirty="0"/>
              <a:t>	</a:t>
            </a:r>
          </a:p>
          <a:p>
            <a:pPr marL="285750" indent="-285750" algn="just">
              <a:buFont typeface="Arial" panose="020B0604020202020204" pitchFamily="34" charset="0"/>
              <a:buChar char="•"/>
            </a:pPr>
            <a:r>
              <a:rPr lang="ru-RU" dirty="0"/>
              <a:t>Психофизиологическое исследование базовой и суперординатной категоризации предметов, осложненной влиянием предшествующего нерелевантного стимула </a:t>
            </a:r>
            <a:r>
              <a:rPr lang="ru-RU" i="1" dirty="0"/>
              <a:t>Мошникова Н.Ю., Кушнир А.Б., Михайлова </a:t>
            </a:r>
            <a:r>
              <a:rPr lang="ru-RU" i="1" dirty="0" smtClean="0"/>
              <a:t>Е.С</a:t>
            </a:r>
            <a:r>
              <a:rPr lang="ru-RU" i="1" dirty="0"/>
              <a:t>	</a:t>
            </a:r>
          </a:p>
          <a:p>
            <a:pPr marL="285750" indent="-285750" algn="just">
              <a:buFont typeface="Arial" panose="020B0604020202020204" pitchFamily="34" charset="0"/>
              <a:buChar char="•"/>
            </a:pPr>
            <a:r>
              <a:rPr lang="ru-RU" dirty="0"/>
              <a:t>Влияние “сухой” иммерсии на характеристики циклических точностных движений руки </a:t>
            </a:r>
            <a:r>
              <a:rPr lang="ru-RU" i="1" dirty="0"/>
              <a:t>Ляховецкий В.А., Зеленская И.С., Карпинская В.Ю., Бекренева М.П., Зеленский К.А., Томиловская Е.С.</a:t>
            </a:r>
            <a:r>
              <a:rPr lang="ru-RU" dirty="0"/>
              <a:t>	</a:t>
            </a:r>
          </a:p>
          <a:p>
            <a:pPr marL="285750" indent="-285750" algn="just">
              <a:buFont typeface="Arial" panose="020B0604020202020204" pitchFamily="34" charset="0"/>
              <a:buChar char="•"/>
            </a:pPr>
            <a:r>
              <a:rPr lang="ru-RU" dirty="0"/>
              <a:t>Влияние неподвижных точечных меток на поддержание вертикальной позы при наблюдении за виртуальным трехмерным объектом, привязанным к колебаниям тела </a:t>
            </a:r>
            <a:r>
              <a:rPr lang="ru-RU" i="1" dirty="0"/>
              <a:t>Кожина Г.В., Левик Ю.С., Попов А.К., Сметанин Б.Н.</a:t>
            </a:r>
            <a:r>
              <a:rPr lang="ru-RU" dirty="0"/>
              <a:t>	</a:t>
            </a:r>
          </a:p>
          <a:p>
            <a:pPr marL="285750" indent="-285750" algn="just">
              <a:buFont typeface="Arial" panose="020B0604020202020204" pitchFamily="34" charset="0"/>
              <a:buChar char="•"/>
            </a:pPr>
            <a:r>
              <a:rPr lang="ru-RU" dirty="0"/>
              <a:t>Влияние силовой тренировки нижних конечностей на постуральную устойчивость физически активных девушек </a:t>
            </a:r>
            <a:r>
              <a:rPr lang="ru-RU" i="1" dirty="0"/>
              <a:t>Мельников А.А., Смирнова П.А., Федоров А.М., Малахов М.В.	</a:t>
            </a:r>
          </a:p>
        </p:txBody>
      </p:sp>
    </p:spTree>
    <p:extLst>
      <p:ext uri="{BB962C8B-B14F-4D97-AF65-F5344CB8AC3E}">
        <p14:creationId xmlns:p14="http://schemas.microsoft.com/office/powerpoint/2010/main" val="2499859489"/>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5171" y="548680"/>
            <a:ext cx="8064896" cy="5078313"/>
          </a:xfrm>
          <a:prstGeom prst="rect">
            <a:avLst/>
          </a:prstGeom>
        </p:spPr>
        <p:txBody>
          <a:bodyPr wrap="square">
            <a:spAutoFit/>
          </a:bodyPr>
          <a:lstStyle/>
          <a:p>
            <a:pPr marL="285750" indent="-285750" algn="just">
              <a:buFont typeface="Arial" panose="020B0604020202020204" pitchFamily="34" charset="0"/>
              <a:buChar char="•"/>
            </a:pPr>
            <a:r>
              <a:rPr lang="ru-RU" dirty="0"/>
              <a:t>Реакции пульса на дозированную физическую нагрузку у детей дошкольного возраста </a:t>
            </a:r>
            <a:r>
              <a:rPr lang="ru-RU" i="1" dirty="0"/>
              <a:t>Васильева Р.М., Парфентьева О.И., Орлова Н.И., Козлов А.В., Сонькин В.Д.	</a:t>
            </a:r>
          </a:p>
          <a:p>
            <a:pPr marL="285750" indent="-285750" algn="just">
              <a:buFont typeface="Arial" panose="020B0604020202020204" pitchFamily="34" charset="0"/>
              <a:buChar char="•"/>
            </a:pPr>
            <a:r>
              <a:rPr lang="ru-RU" dirty="0"/>
              <a:t>Последовательность включения контуров регуляции системы кровообращения в адаптационные механизмы в условиях 5-суточной “сухой” иммерсии </a:t>
            </a:r>
            <a:r>
              <a:rPr lang="ru-RU" i="1" dirty="0"/>
              <a:t>Русанов В.Б., Носовский А.М., Пастушкова Л.Х., Ларина И.М., Орлов О.И.</a:t>
            </a:r>
            <a:r>
              <a:rPr lang="ru-RU" dirty="0"/>
              <a:t>	</a:t>
            </a:r>
          </a:p>
          <a:p>
            <a:pPr marL="285750" indent="-285750" algn="just">
              <a:buFont typeface="Arial" panose="020B0604020202020204" pitchFamily="34" charset="0"/>
              <a:buChar char="•"/>
            </a:pPr>
            <a:r>
              <a:rPr lang="ru-RU" dirty="0"/>
              <a:t>Взаимосвязи биохимических и иммунологических показателей у испытателей-добровольцев в условиях 21-суточной “сухой” иммерсии </a:t>
            </a:r>
            <a:r>
              <a:rPr lang="ru-RU" i="1" dirty="0"/>
              <a:t>Пономарев С.А., Журавлева О.А., Рыкова М.П., Антропова Е.Н., Кутько О.В., Шмаров В.А., Маркин А.А.</a:t>
            </a:r>
            <a:r>
              <a:rPr lang="ru-RU" dirty="0"/>
              <a:t>	</a:t>
            </a:r>
          </a:p>
          <a:p>
            <a:pPr marL="285750" indent="-285750" algn="just">
              <a:buFont typeface="Arial" panose="020B0604020202020204" pitchFamily="34" charset="0"/>
              <a:buChar char="•"/>
            </a:pPr>
            <a:r>
              <a:rPr lang="ru-RU" dirty="0"/>
              <a:t>Соотношение перфузии в коже пальцев верхних и нижних конечностей у пациентов с сахарным диабетом 2 типа </a:t>
            </a:r>
            <a:r>
              <a:rPr lang="ru-RU" i="1" dirty="0"/>
              <a:t>Глазков А.А., Глазкова П.А., Ковалёва Ю.А., Бабенко А.Ю., Кононова Ю.А., Китаева Е.А., Куликов Д.А., Лапитан Д.Г., Рогаткин Д.А.	</a:t>
            </a:r>
          </a:p>
          <a:p>
            <a:pPr algn="ctr"/>
            <a:r>
              <a:rPr lang="ru-RU" dirty="0"/>
              <a:t>ОБЗОРЫ</a:t>
            </a:r>
          </a:p>
          <a:p>
            <a:pPr marL="285750" indent="-285750" algn="just">
              <a:buFont typeface="Arial" panose="020B0604020202020204" pitchFamily="34" charset="0"/>
              <a:buChar char="•"/>
            </a:pPr>
            <a:r>
              <a:rPr lang="ru-RU" dirty="0"/>
              <a:t>Центральная автономная сеть </a:t>
            </a:r>
            <a:r>
              <a:rPr lang="ru-RU" i="1" dirty="0"/>
              <a:t>Александров В.Г., Губаревич Е.А., Кокурина Т.Н., Рыбакова Г.И., Туманова Т.С.</a:t>
            </a:r>
          </a:p>
        </p:txBody>
      </p:sp>
    </p:spTree>
    <p:extLst>
      <p:ext uri="{BB962C8B-B14F-4D97-AF65-F5344CB8AC3E}">
        <p14:creationId xmlns:p14="http://schemas.microsoft.com/office/powerpoint/2010/main" val="2263151864"/>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4551952" cy="461665"/>
          </a:xfrm>
          <a:prstGeom prst="rect">
            <a:avLst/>
          </a:prstGeom>
        </p:spPr>
        <p:txBody>
          <a:bodyPr wrap="none">
            <a:spAutoFit/>
          </a:bodyPr>
          <a:lstStyle/>
          <a:p>
            <a:r>
              <a:rPr lang="ru-RU" sz="2400" b="1" dirty="0">
                <a:solidFill>
                  <a:schemeClr val="accent3">
                    <a:lumMod val="50000"/>
                  </a:schemeClr>
                </a:solidFill>
              </a:rPr>
              <a:t>ХИРУРГИЯ. ВОСТОЧНАЯ ЕВРОПА </a:t>
            </a:r>
          </a:p>
        </p:txBody>
      </p:sp>
      <p:sp>
        <p:nvSpPr>
          <p:cNvPr id="3" name="Прямоугольник 2"/>
          <p:cNvSpPr/>
          <p:nvPr/>
        </p:nvSpPr>
        <p:spPr>
          <a:xfrm>
            <a:off x="4295984" y="1361553"/>
            <a:ext cx="4572000" cy="4524315"/>
          </a:xfrm>
          <a:prstGeom prst="rect">
            <a:avLst/>
          </a:prstGeom>
        </p:spPr>
        <p:txBody>
          <a:bodyPr>
            <a:spAutoFit/>
          </a:bodyPr>
          <a:lstStyle/>
          <a:p>
            <a:pPr algn="just"/>
            <a:r>
              <a:rPr lang="en-US" sz="1600" dirty="0" smtClean="0"/>
              <a:t>   </a:t>
            </a:r>
            <a:r>
              <a:rPr lang="ru-RU" sz="1600" dirty="0" smtClean="0"/>
              <a:t>Международный </a:t>
            </a:r>
            <a:r>
              <a:rPr lang="ru-RU" sz="1600" dirty="0"/>
              <a:t>научно-практический журнал для хирургов и специалистов, работающих в области хирургии.</a:t>
            </a:r>
          </a:p>
          <a:p>
            <a:pPr algn="just"/>
            <a:r>
              <a:rPr lang="ru-RU" sz="1600" dirty="0"/>
              <a:t>   В журнале публикуются оригинальные исследования по хирургии отдельных областей; материалы по онкологии и комбустиологии; статьи по трансплантологии, анестезиологии, реаниматологии, травматологии; сложные случаи из практики; обзоры; лекции; резолюции, решения и рекомендации съездов, конгрессов, конференций и пленумов хирургов и др. </a:t>
            </a:r>
          </a:p>
          <a:p>
            <a:pPr algn="just"/>
            <a:r>
              <a:rPr lang="ru-RU" sz="1600" dirty="0"/>
              <a:t>   Журнал входит в перечень научных изданий, рекомендованных Высшей аттестационной комиссией Республики Беларусь для опубликования результатов диссертационных исследований. Также включен в базы данных Ulrich’s Periodicals Directory, EBSCO, Scopus, Elibrary.ru.</a:t>
            </a:r>
          </a:p>
        </p:txBody>
      </p:sp>
      <p:pic>
        <p:nvPicPr>
          <p:cNvPr id="1026" name="Picture 2" descr="C:\Users\work\Desktop\01. Январь\2023-01-25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84784"/>
            <a:ext cx="2736304" cy="4023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51768"/>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2063" y="394210"/>
            <a:ext cx="4551952" cy="461665"/>
          </a:xfrm>
          <a:prstGeom prst="rect">
            <a:avLst/>
          </a:prstGeom>
        </p:spPr>
        <p:txBody>
          <a:bodyPr wrap="none">
            <a:spAutoFit/>
          </a:bodyPr>
          <a:lstStyle/>
          <a:p>
            <a:r>
              <a:rPr lang="ru-RU" sz="2400" b="1" dirty="0">
                <a:solidFill>
                  <a:schemeClr val="accent3">
                    <a:lumMod val="50000"/>
                  </a:schemeClr>
                </a:solidFill>
              </a:rPr>
              <a:t>ХИРУРГИЯ. ВОСТОЧНАЯ ЕВРОПА </a:t>
            </a:r>
          </a:p>
        </p:txBody>
      </p:sp>
      <p:sp>
        <p:nvSpPr>
          <p:cNvPr id="3" name="Прямоугольник 2"/>
          <p:cNvSpPr/>
          <p:nvPr/>
        </p:nvSpPr>
        <p:spPr>
          <a:xfrm>
            <a:off x="395536" y="332656"/>
            <a:ext cx="2069976"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smtClean="0"/>
              <a:t>№4 </a:t>
            </a:r>
            <a:r>
              <a:rPr lang="ru-RU" sz="1600" dirty="0"/>
              <a:t>(</a:t>
            </a:r>
            <a:r>
              <a:rPr lang="ru-RU" sz="1600" dirty="0" smtClean="0"/>
              <a:t>Т.11) </a:t>
            </a:r>
            <a:r>
              <a:rPr lang="ru-RU" sz="1600" dirty="0"/>
              <a:t>2022</a:t>
            </a:r>
          </a:p>
        </p:txBody>
      </p:sp>
      <p:sp>
        <p:nvSpPr>
          <p:cNvPr id="4" name="Прямоугольник 3"/>
          <p:cNvSpPr/>
          <p:nvPr/>
        </p:nvSpPr>
        <p:spPr>
          <a:xfrm>
            <a:off x="395536" y="1137387"/>
            <a:ext cx="8424936" cy="5078313"/>
          </a:xfrm>
          <a:prstGeom prst="rect">
            <a:avLst/>
          </a:prstGeom>
        </p:spPr>
        <p:txBody>
          <a:bodyPr wrap="square">
            <a:spAutoFit/>
          </a:bodyPr>
          <a:lstStyle/>
          <a:p>
            <a:pPr algn="ctr"/>
            <a:r>
              <a:rPr lang="ru-RU" dirty="0"/>
              <a:t>ИННОВАЦИИ В ХИРУРГИИ</a:t>
            </a:r>
          </a:p>
          <a:p>
            <a:pPr marL="285750" indent="-285750" algn="just">
              <a:buFont typeface="Arial" panose="020B0604020202020204" pitchFamily="34" charset="0"/>
              <a:buChar char="•"/>
            </a:pPr>
            <a:r>
              <a:rPr lang="ru-RU" dirty="0"/>
              <a:t>Воздействие наночастиц серебра на полиантибиотикорезистентные патогенные микроорганизмы </a:t>
            </a:r>
            <a:r>
              <a:rPr lang="ru-RU" i="1" dirty="0"/>
              <a:t>Довнар Р.И., Васильков А.Ю., Довнар И.С., Иоскевич Н.Н.</a:t>
            </a:r>
            <a:r>
              <a:rPr lang="ru-RU" dirty="0"/>
              <a:t>	</a:t>
            </a:r>
          </a:p>
          <a:p>
            <a:pPr algn="ctr"/>
            <a:r>
              <a:rPr lang="ru-RU" dirty="0"/>
              <a:t>СОСУДИСТАЯ ХИРУРГИЯ</a:t>
            </a:r>
          </a:p>
          <a:p>
            <a:pPr marL="285750" indent="-285750" algn="just">
              <a:buFont typeface="Arial" panose="020B0604020202020204" pitchFamily="34" charset="0"/>
              <a:buChar char="•"/>
            </a:pPr>
            <a:r>
              <a:rPr lang="ru-RU" dirty="0"/>
              <a:t>Синдром компрессии чревного ствола: ретроспективный одноцентровой анализ диагностики и хирургического лечения </a:t>
            </a:r>
            <a:r>
              <a:rPr lang="ru-RU" i="1" dirty="0"/>
              <a:t>Бут-</a:t>
            </a:r>
            <a:r>
              <a:rPr lang="ru-RU" i="1" dirty="0" err="1"/>
              <a:t>Гусаим</a:t>
            </a:r>
            <a:r>
              <a:rPr lang="ru-RU" i="1" dirty="0"/>
              <a:t> Г.В., Воробей А.В., Давидовский И.А., Попель Г.А.</a:t>
            </a:r>
            <a:r>
              <a:rPr lang="ru-RU" dirty="0"/>
              <a:t>	</a:t>
            </a:r>
          </a:p>
          <a:p>
            <a:pPr algn="ctr"/>
            <a:r>
              <a:rPr lang="ru-RU" dirty="0"/>
              <a:t>ЭКСПЕРИМЕНТАЛЬНАЯ ХИРУРГИЯ</a:t>
            </a:r>
          </a:p>
          <a:p>
            <a:pPr marL="285750" indent="-285750" algn="just">
              <a:buFont typeface="Arial" panose="020B0604020202020204" pitchFamily="34" charset="0"/>
              <a:buChar char="•"/>
            </a:pPr>
            <a:r>
              <a:rPr lang="ru-RU" dirty="0"/>
              <a:t>Патоморфологическое обоснование модели тяжелого острого </a:t>
            </a:r>
            <a:r>
              <a:rPr lang="ru-RU" dirty="0" smtClean="0"/>
              <a:t>панкреатита </a:t>
            </a:r>
            <a:r>
              <a:rPr lang="ru-RU" i="1" dirty="0" smtClean="0"/>
              <a:t>Куделич </a:t>
            </a:r>
            <a:r>
              <a:rPr lang="ru-RU" i="1" dirty="0"/>
              <a:t>О.А., Кондратенко Г.Г., Летковская Т.А., Потапнев М.П., Неровня А.М., Степуро О.А.	</a:t>
            </a:r>
          </a:p>
          <a:p>
            <a:pPr algn="ctr"/>
            <a:r>
              <a:rPr lang="ru-RU" dirty="0"/>
              <a:t>ПАНКРЕАТОЛОГИЯ, ГЕПАТОЛОГИЯ, БИЛИАРНАЯ ХИРУРГИЯ</a:t>
            </a:r>
          </a:p>
          <a:p>
            <a:pPr marL="285750" indent="-285750" algn="just">
              <a:buFont typeface="Arial" panose="020B0604020202020204" pitchFamily="34" charset="0"/>
              <a:buChar char="•"/>
            </a:pPr>
            <a:r>
              <a:rPr lang="ru-RU" dirty="0"/>
              <a:t>Отдаленные осложнения после проксимальной резекции поджелудочной железы при хроническом панкреатите </a:t>
            </a:r>
            <a:r>
              <a:rPr lang="ru-RU" i="1" dirty="0"/>
              <a:t>Орловский Ю.Н., Глыздов А.П., Сятковский А.Р., Салмин И.М., Голубев Д.В., Щастный А.Т.</a:t>
            </a:r>
            <a:r>
              <a:rPr lang="ru-RU" dirty="0"/>
              <a:t>	</a:t>
            </a:r>
          </a:p>
          <a:p>
            <a:pPr algn="ctr"/>
            <a:r>
              <a:rPr lang="ru-RU" dirty="0"/>
              <a:t>ВОЕННО-ПОЛЕВАЯ ХИРУРГИЯ</a:t>
            </a:r>
          </a:p>
          <a:p>
            <a:pPr marL="285750" indent="-285750" algn="just">
              <a:buFont typeface="Arial" panose="020B0604020202020204" pitchFamily="34" charset="0"/>
              <a:buChar char="•"/>
            </a:pPr>
            <a:r>
              <a:rPr lang="ru-RU" dirty="0"/>
              <a:t>Ошибки выполнения первичной хирургической обработки у пациентов с огнестрельными ранениями конечностей </a:t>
            </a:r>
            <a:r>
              <a:rPr lang="ru-RU" i="1" dirty="0"/>
              <a:t>Трухан А.П.</a:t>
            </a:r>
          </a:p>
        </p:txBody>
      </p:sp>
    </p:spTree>
    <p:extLst>
      <p:ext uri="{BB962C8B-B14F-4D97-AF65-F5344CB8AC3E}">
        <p14:creationId xmlns:p14="http://schemas.microsoft.com/office/powerpoint/2010/main" val="1306379591"/>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866"/>
            <a:ext cx="7992888" cy="5632311"/>
          </a:xfrm>
          <a:prstGeom prst="rect">
            <a:avLst/>
          </a:prstGeom>
        </p:spPr>
        <p:txBody>
          <a:bodyPr wrap="square">
            <a:spAutoFit/>
          </a:bodyPr>
          <a:lstStyle/>
          <a:p>
            <a:pPr algn="ctr"/>
            <a:r>
              <a:rPr lang="ru-RU" dirty="0"/>
              <a:t>ЛАПАРОСКОПИЧЕСКАЯ И РОБОТИЧЕСКАЯ ХИРУРГИЯ</a:t>
            </a:r>
          </a:p>
          <a:p>
            <a:pPr marL="285750" indent="-285750" algn="just">
              <a:buFont typeface="Arial" panose="020B0604020202020204" pitchFamily="34" charset="0"/>
              <a:buChar char="•"/>
            </a:pPr>
            <a:r>
              <a:rPr lang="ru-RU" dirty="0"/>
              <a:t>Современное постдипломное образование в развитии эндовидеохирургии регионов </a:t>
            </a:r>
            <a:r>
              <a:rPr lang="ru-RU" i="1" dirty="0"/>
              <a:t>Абельская И.С., Слободин Ю.В., Каминская Т.В.</a:t>
            </a:r>
            <a:r>
              <a:rPr lang="ru-RU" dirty="0"/>
              <a:t>	</a:t>
            </a:r>
          </a:p>
          <a:p>
            <a:pPr algn="ctr"/>
            <a:r>
              <a:rPr lang="ru-RU" dirty="0"/>
              <a:t>ХИРУРГИЧЕСКАЯ ГАСТРОЭНТЕРОЛОГИЯ</a:t>
            </a:r>
          </a:p>
          <a:p>
            <a:pPr marL="285750" indent="-285750" algn="just">
              <a:buFont typeface="Arial" panose="020B0604020202020204" pitchFamily="34" charset="0"/>
              <a:buChar char="•"/>
            </a:pPr>
            <a:r>
              <a:rPr lang="ru-RU" dirty="0"/>
              <a:t>Редкий случай кишечного кровотечения у онкологической пациентки </a:t>
            </a:r>
            <a:r>
              <a:rPr lang="ru-RU" i="1" dirty="0"/>
              <a:t>Шаппо Г.М., Ерушевич А.В., Шкуднов А.А., Лях Я.Н., Никифорова Д.И.	</a:t>
            </a:r>
          </a:p>
          <a:p>
            <a:pPr algn="ctr"/>
            <a:r>
              <a:rPr lang="ru-RU" dirty="0"/>
              <a:t>КОЛОПРОКТОЛОГИЯ</a:t>
            </a:r>
          </a:p>
          <a:p>
            <a:pPr marL="285750" indent="-285750" algn="just">
              <a:buFont typeface="Arial" panose="020B0604020202020204" pitchFamily="34" charset="0"/>
              <a:buChar char="•"/>
            </a:pPr>
            <a:r>
              <a:rPr lang="ru-RU" dirty="0"/>
              <a:t>Сравнительная оценка качества жизни пациентов в раннем послеоперационном и реабилитационном периодах после иссечения анальной трещины и ее лазерной вапоризации </a:t>
            </a:r>
            <a:r>
              <a:rPr lang="ru-RU" i="1" dirty="0"/>
              <a:t>Денисенко В.Л.</a:t>
            </a:r>
            <a:r>
              <a:rPr lang="ru-RU" dirty="0"/>
              <a:t>	</a:t>
            </a:r>
          </a:p>
          <a:p>
            <a:pPr algn="ctr"/>
            <a:r>
              <a:rPr lang="ru-RU" dirty="0"/>
              <a:t>ГЕРНИОЛОГИЯ</a:t>
            </a:r>
          </a:p>
          <a:p>
            <a:pPr marL="285750" indent="-285750" algn="just">
              <a:buFont typeface="Arial" panose="020B0604020202020204" pitchFamily="34" charset="0"/>
              <a:buChar char="•"/>
            </a:pPr>
            <a:r>
              <a:rPr lang="ru-RU" dirty="0"/>
              <a:t>Динамика реактивных изменений тканей передней брюшной стенки при имплантации полипропиленовой сетки, обработанной обогащенной тромбоцитами плазмой </a:t>
            </a:r>
            <a:r>
              <a:rPr lang="ru-RU" i="1" dirty="0"/>
              <a:t>Головач Д.И., Сивец Н.Ф., Рябцева С.Н., Сивец А.Н., Корнеева М.А.	</a:t>
            </a:r>
          </a:p>
          <a:p>
            <a:pPr marL="285750" indent="-285750" algn="just">
              <a:buFont typeface="Arial" panose="020B0604020202020204" pitchFamily="34" charset="0"/>
              <a:buChar char="•"/>
            </a:pPr>
            <a:r>
              <a:rPr lang="ru-RU" dirty="0"/>
              <a:t>Хирургическая тактика для оптимизации технологии тотального эндопротезирования тазобедренного сустава </a:t>
            </a:r>
            <a:r>
              <a:rPr lang="ru-RU" i="1" dirty="0"/>
              <a:t>Насирли Д.А.	</a:t>
            </a:r>
          </a:p>
          <a:p>
            <a:pPr algn="ctr"/>
            <a:r>
              <a:rPr lang="ru-RU" dirty="0"/>
              <a:t>ОБЗОРЫ И </a:t>
            </a:r>
            <a:r>
              <a:rPr lang="ru-RU" dirty="0" smtClean="0"/>
              <a:t>ЛЕКЦИИ</a:t>
            </a:r>
            <a:endParaRPr lang="ru-RU" dirty="0"/>
          </a:p>
          <a:p>
            <a:pPr marL="285750" indent="-285750" algn="just">
              <a:buFont typeface="Arial" panose="020B0604020202020204" pitchFamily="34" charset="0"/>
              <a:buChar char="•"/>
            </a:pPr>
            <a:r>
              <a:rPr lang="ru-RU" dirty="0"/>
              <a:t>Свищи прямой кишки: современное состояние проблемы </a:t>
            </a:r>
            <a:r>
              <a:rPr lang="ru-RU" i="1" dirty="0"/>
              <a:t>Денисенко Э.В., Гаин Ю.М., Денисенко В.Л.</a:t>
            </a:r>
          </a:p>
        </p:txBody>
      </p:sp>
    </p:spTree>
    <p:extLst>
      <p:ext uri="{BB962C8B-B14F-4D97-AF65-F5344CB8AC3E}">
        <p14:creationId xmlns:p14="http://schemas.microsoft.com/office/powerpoint/2010/main" val="2673559325"/>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60648"/>
            <a:ext cx="4572000" cy="769441"/>
          </a:xfrm>
          <a:prstGeom prst="rect">
            <a:avLst/>
          </a:prstGeom>
        </p:spPr>
        <p:txBody>
          <a:bodyPr>
            <a:spAutoFit/>
          </a:bodyPr>
          <a:lstStyle/>
          <a:p>
            <a:pPr algn="ctr"/>
            <a:r>
              <a:rPr lang="ru-RU" sz="2200" b="1" dirty="0">
                <a:solidFill>
                  <a:schemeClr val="accent3">
                    <a:lumMod val="50000"/>
                  </a:schemeClr>
                </a:solidFill>
              </a:rPr>
              <a:t>ЭКСПЕРИМЕНТАЛЬНАЯ И КЛИНИЧЕСКАЯ ФАРМАКОЛОГИЯ </a:t>
            </a:r>
          </a:p>
        </p:txBody>
      </p:sp>
      <p:sp>
        <p:nvSpPr>
          <p:cNvPr id="3" name="Прямоугольник 2"/>
          <p:cNvSpPr/>
          <p:nvPr/>
        </p:nvSpPr>
        <p:spPr>
          <a:xfrm>
            <a:off x="4139952" y="1196752"/>
            <a:ext cx="4572000" cy="4770537"/>
          </a:xfrm>
          <a:prstGeom prst="rect">
            <a:avLst/>
          </a:prstGeom>
        </p:spPr>
        <p:txBody>
          <a:bodyPr>
            <a:spAutoFit/>
          </a:bodyPr>
          <a:lstStyle/>
          <a:p>
            <a:pPr algn="just"/>
            <a:r>
              <a:rPr lang="ru-RU" sz="1600" dirty="0"/>
              <a:t>Основной фармакологический журнал РАМН и Национального фармакологического общества России. </a:t>
            </a:r>
          </a:p>
          <a:p>
            <a:pPr algn="just"/>
            <a:r>
              <a:rPr lang="ru-RU" sz="1600" dirty="0"/>
              <a:t>    В журнале публикуются проблемные статьи по наиболее актуальным направлениям </a:t>
            </a:r>
            <a:r>
              <a:rPr lang="ru-RU" sz="1600" dirty="0" smtClean="0"/>
              <a:t>фарма-кологии</a:t>
            </a:r>
            <a:r>
              <a:rPr lang="ru-RU" sz="1600" dirty="0"/>
              <a:t>, оригинальные экспериментальные и клинические исследования лекарственных средств синтетического и растительного происхождения, новые методы исследования, обзоры и лекции по наиболее интересным вопросам современной фармакологии, в том числе по новым препаратам.</a:t>
            </a:r>
          </a:p>
          <a:p>
            <a:pPr algn="just"/>
            <a:r>
              <a:rPr lang="ru-RU" sz="1600" dirty="0"/>
              <a:t>    Индексируется в базах данных: Chemical Abstracts, Chemical Titles, Current Abstracts, International Abstracts of Biological Sciences, Biological Abstracts и информационным бюро Excerpta Medica, PubMed, EBSCO, SJR (SCImago Journal Rank), Thomson Reuters BIOSIS Previews, Elibrary.ru, Scopus.</a:t>
            </a:r>
          </a:p>
        </p:txBody>
      </p:sp>
      <p:pic>
        <p:nvPicPr>
          <p:cNvPr id="1026" name="Picture 2" descr="C:\Users\work\Desktop\01. Январь\Картинки\2023-01-30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77" y="1595488"/>
            <a:ext cx="2791476" cy="3931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42486"/>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9543" y="332656"/>
            <a:ext cx="4572000" cy="769441"/>
          </a:xfrm>
          <a:prstGeom prst="rect">
            <a:avLst/>
          </a:prstGeom>
        </p:spPr>
        <p:txBody>
          <a:bodyPr>
            <a:spAutoFit/>
          </a:bodyPr>
          <a:lstStyle/>
          <a:p>
            <a:pPr algn="ctr"/>
            <a:r>
              <a:rPr lang="ru-RU" sz="2200" b="1" dirty="0">
                <a:solidFill>
                  <a:schemeClr val="accent3">
                    <a:lumMod val="50000"/>
                  </a:schemeClr>
                </a:solidFill>
              </a:rPr>
              <a:t>ЭКСПЕРИМЕНТАЛЬНАЯ И КЛИНИЧЕСКАЯ ФАРМАКОЛОГИЯ </a:t>
            </a:r>
          </a:p>
        </p:txBody>
      </p:sp>
      <p:sp>
        <p:nvSpPr>
          <p:cNvPr id="3" name="Прямоугольник 2"/>
          <p:cNvSpPr/>
          <p:nvPr/>
        </p:nvSpPr>
        <p:spPr>
          <a:xfrm>
            <a:off x="313319" y="332656"/>
            <a:ext cx="2016224"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smtClean="0"/>
              <a:t>№</a:t>
            </a:r>
            <a:r>
              <a:rPr lang="ru-RU" sz="1600" dirty="0" smtClean="0"/>
              <a:t>12 </a:t>
            </a:r>
            <a:r>
              <a:rPr lang="ru-RU" sz="1600" dirty="0" smtClean="0"/>
              <a:t>(Т.85) </a:t>
            </a:r>
            <a:r>
              <a:rPr lang="ru-RU" sz="1600" dirty="0"/>
              <a:t>2022</a:t>
            </a:r>
          </a:p>
        </p:txBody>
      </p:sp>
      <p:sp>
        <p:nvSpPr>
          <p:cNvPr id="5" name="Прямоугольник 4"/>
          <p:cNvSpPr/>
          <p:nvPr/>
        </p:nvSpPr>
        <p:spPr>
          <a:xfrm>
            <a:off x="544286" y="1412776"/>
            <a:ext cx="8064896" cy="5078313"/>
          </a:xfrm>
          <a:prstGeom prst="rect">
            <a:avLst/>
          </a:prstGeom>
        </p:spPr>
        <p:txBody>
          <a:bodyPr wrap="square">
            <a:spAutoFit/>
          </a:bodyPr>
          <a:lstStyle/>
          <a:p>
            <a:pPr algn="ctr"/>
            <a:r>
              <a:rPr lang="ru-RU" dirty="0"/>
              <a:t>ФАРМАКОЛОГИЯ СЕРДЕЧНО-СОСУДИСТОЙ СИСТЕМЫ</a:t>
            </a:r>
          </a:p>
          <a:p>
            <a:pPr marL="285750" indent="-285750" algn="just">
              <a:buFont typeface="Arial" panose="020B0604020202020204" pitchFamily="34" charset="0"/>
              <a:buChar char="•"/>
            </a:pPr>
            <a:r>
              <a:rPr lang="ru-RU" dirty="0"/>
              <a:t>Эндотелио- и церебропротективное действие унифузола при экспериментальном хроническом нарушении мозгового кровообращения у крыс </a:t>
            </a:r>
            <a:r>
              <a:rPr lang="ru-RU" i="1" dirty="0"/>
              <a:t>Куркин Д.В., Бакулин Д.А., Морковин Е.И., Стрыгин А.В., Горбунова Ю.В., Тарасов А.С., Мягкова И.А., Кузнецова Е.В., Робертус А.И., Коваленко А.Л., Лычева Н.А.	</a:t>
            </a:r>
          </a:p>
          <a:p>
            <a:pPr marL="285750" indent="-285750" algn="just">
              <a:buFont typeface="Arial" panose="020B0604020202020204" pitchFamily="34" charset="0"/>
              <a:buChar char="•"/>
            </a:pPr>
            <a:r>
              <a:rPr lang="ru-RU" dirty="0"/>
              <a:t>Роль рецепторов TRPV1 и нейропептида CGRP в развитии экспериментальной артериальной гипертензии у крыс </a:t>
            </a:r>
            <a:r>
              <a:rPr lang="ru-RU" i="1" dirty="0"/>
              <a:t>Толочко З.С.	</a:t>
            </a:r>
          </a:p>
          <a:p>
            <a:pPr algn="ctr"/>
            <a:r>
              <a:rPr lang="ru-RU" dirty="0"/>
              <a:t>ФАРМАКОЛОГИЯ РЕПРОДУКТИВНОЙ СИСТЕМЫ</a:t>
            </a:r>
          </a:p>
          <a:p>
            <a:pPr marL="285750" indent="-285750" algn="just">
              <a:buFont typeface="Arial" panose="020B0604020202020204" pitchFamily="34" charset="0"/>
              <a:buChar char="•"/>
            </a:pPr>
            <a:r>
              <a:rPr lang="ru-RU" dirty="0"/>
              <a:t>Органо- и фетотоксическое действие агониста рецепторов GPR119 (соединение ZB-16) с гипогликемической активностью </a:t>
            </a:r>
            <a:r>
              <a:rPr lang="ru-RU" i="1" dirty="0"/>
              <a:t>Бугаева Л.И., Денисова Т.Д., Тюренков И.Н., Петров В.И., Дудченко Г.П., Мелихова Н.С.</a:t>
            </a:r>
            <a:r>
              <a:rPr lang="ru-RU" dirty="0"/>
              <a:t>	</a:t>
            </a:r>
          </a:p>
          <a:p>
            <a:pPr algn="ctr"/>
            <a:r>
              <a:rPr lang="ru-RU" dirty="0"/>
              <a:t>ФАРМАКОЛОГИЯ ОБМЕНА ВЕЩЕСТВ</a:t>
            </a:r>
          </a:p>
          <a:p>
            <a:pPr marL="285750" indent="-285750" algn="just">
              <a:buFont typeface="Arial" panose="020B0604020202020204" pitchFamily="34" charset="0"/>
              <a:buChar char="•"/>
            </a:pPr>
            <a:r>
              <a:rPr lang="ru-RU" dirty="0"/>
              <a:t>Способность коэнзима Q10 увеличивать генерацию водорода микробиотой кишечника крыс как новый компонент в механизме реализации его антиоксидантных эффектов </a:t>
            </a:r>
            <a:r>
              <a:rPr lang="ru-RU" i="1" dirty="0"/>
              <a:t>Иванова А.Ю., Широков И.В., Бондаренко Г.Н., Медведев О.С.	</a:t>
            </a:r>
          </a:p>
        </p:txBody>
      </p:sp>
    </p:spTree>
    <p:extLst>
      <p:ext uri="{BB962C8B-B14F-4D97-AF65-F5344CB8AC3E}">
        <p14:creationId xmlns:p14="http://schemas.microsoft.com/office/powerpoint/2010/main" val="3943346835"/>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776864" cy="4801314"/>
          </a:xfrm>
          <a:prstGeom prst="rect">
            <a:avLst/>
          </a:prstGeom>
        </p:spPr>
        <p:txBody>
          <a:bodyPr wrap="square">
            <a:spAutoFit/>
          </a:bodyPr>
          <a:lstStyle/>
          <a:p>
            <a:pPr algn="ctr"/>
            <a:r>
              <a:rPr lang="ru-RU" dirty="0"/>
              <a:t>ИММУНОФАРМАКОЛОГИЯ</a:t>
            </a:r>
          </a:p>
          <a:p>
            <a:pPr algn="just"/>
            <a:r>
              <a:rPr lang="ru-RU" dirty="0"/>
              <a:t>Иммунотропное действие экстракта астрагала вздутого в условиях экспериментальной депрессии </a:t>
            </a:r>
            <a:r>
              <a:rPr lang="ru-RU" i="1" dirty="0"/>
              <a:t>Цибизова А.А., Сергалиева М.У., Мурталиева В.Х., Башкина О.А., Самотруева М.А.	</a:t>
            </a:r>
            <a:endParaRPr lang="ru-RU" i="1" dirty="0" smtClean="0"/>
          </a:p>
          <a:p>
            <a:pPr algn="just"/>
            <a:endParaRPr lang="ru-RU" dirty="0"/>
          </a:p>
          <a:p>
            <a:pPr algn="ctr"/>
            <a:r>
              <a:rPr lang="ru-RU" dirty="0"/>
              <a:t>ВЗАИМОДЕЙСТВИЕ ЛЕКАРСТВЕННЫХ СРЕДСТВ</a:t>
            </a:r>
          </a:p>
          <a:p>
            <a:pPr algn="just"/>
            <a:r>
              <a:rPr lang="ru-RU" dirty="0"/>
              <a:t>Изучение потенцирования эффектов вальпроевой кислоты и карбамазепина фенозановой кислотой с анализом нейрохимических показателей </a:t>
            </a:r>
            <a:r>
              <a:rPr lang="ru-RU" i="1" dirty="0"/>
              <a:t>Яковлева А.А., Литвинова С.А., Воронина Т.А., Ивашова Д.М., Касабов К.А., Гущина Е.Е., Морозов С.В., Кудрин В.С.</a:t>
            </a:r>
            <a:r>
              <a:rPr lang="ru-RU" dirty="0"/>
              <a:t>	</a:t>
            </a:r>
          </a:p>
          <a:p>
            <a:pPr algn="ctr"/>
            <a:r>
              <a:rPr lang="ru-RU" dirty="0"/>
              <a:t>РАЗНЫЕ АСПЕКТЫ</a:t>
            </a:r>
          </a:p>
          <a:p>
            <a:pPr algn="just"/>
            <a:r>
              <a:rPr lang="ru-RU" dirty="0"/>
              <a:t>Изучение активности полисахаридов, выделенных из базидиальных грибов </a:t>
            </a:r>
            <a:r>
              <a:rPr lang="ru-RU" dirty="0" err="1"/>
              <a:t>Ganoderma</a:t>
            </a:r>
            <a:r>
              <a:rPr lang="ru-RU" dirty="0"/>
              <a:t> </a:t>
            </a:r>
            <a:r>
              <a:rPr lang="ru-RU" dirty="0" err="1"/>
              <a:t>lucidum</a:t>
            </a:r>
            <a:r>
              <a:rPr lang="ru-RU" dirty="0"/>
              <a:t>, на модели токсического гепатита </a:t>
            </a:r>
            <a:r>
              <a:rPr lang="ru-RU" i="1" dirty="0"/>
              <a:t>Хайтметова С.Б., Тураев А.С., Халилова Г.А., Тагайалиева Н.А., Аббосхонова М.О.</a:t>
            </a:r>
            <a:r>
              <a:rPr lang="ru-RU" dirty="0"/>
              <a:t>	</a:t>
            </a:r>
          </a:p>
          <a:p>
            <a:pPr algn="just"/>
            <a:r>
              <a:rPr lang="ru-RU" dirty="0"/>
              <a:t>Кардиотоксичность противомикробных лекарственных средств: состояние проблемы и пути решения </a:t>
            </a:r>
            <a:r>
              <a:rPr lang="ru-RU" i="1" dirty="0"/>
              <a:t>Данилов А.И., Новиков В.Е., Козлов С.Н., Евсеев А.В., Левченкова О.С.</a:t>
            </a:r>
          </a:p>
        </p:txBody>
      </p:sp>
    </p:spTree>
    <p:extLst>
      <p:ext uri="{BB962C8B-B14F-4D97-AF65-F5344CB8AC3E}">
        <p14:creationId xmlns:p14="http://schemas.microsoft.com/office/powerpoint/2010/main" val="1860529168"/>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9143" y="404664"/>
            <a:ext cx="3296480" cy="523220"/>
          </a:xfrm>
          <a:prstGeom prst="rect">
            <a:avLst/>
          </a:prstGeom>
        </p:spPr>
        <p:txBody>
          <a:bodyPr wrap="none">
            <a:spAutoFit/>
          </a:bodyPr>
          <a:lstStyle/>
          <a:p>
            <a:pPr algn="ctr"/>
            <a:r>
              <a:rPr lang="ru-RU" sz="2800" b="1" dirty="0">
                <a:solidFill>
                  <a:schemeClr val="accent3">
                    <a:lumMod val="50000"/>
                  </a:schemeClr>
                </a:solidFill>
              </a:rPr>
              <a:t>АРХИВ ПАТОЛОГИИ </a:t>
            </a:r>
          </a:p>
        </p:txBody>
      </p:sp>
      <p:pic>
        <p:nvPicPr>
          <p:cNvPr id="2050" name="Picture 2" descr="C:\Users\work\Desktop\01. Январь\Картинки\архив патологи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794" y="1513182"/>
            <a:ext cx="2709785" cy="387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11960" y="1513182"/>
            <a:ext cx="4572000" cy="3816429"/>
          </a:xfrm>
          <a:prstGeom prst="rect">
            <a:avLst/>
          </a:prstGeom>
        </p:spPr>
        <p:txBody>
          <a:bodyPr>
            <a:spAutoFit/>
          </a:bodyPr>
          <a:lstStyle/>
          <a:p>
            <a:pPr algn="just"/>
            <a:r>
              <a:rPr lang="ru-RU" dirty="0" smtClean="0"/>
              <a:t>   </a:t>
            </a:r>
            <a:r>
              <a:rPr lang="ru-RU" sz="1600" dirty="0" smtClean="0"/>
              <a:t>Журнал </a:t>
            </a:r>
            <a:r>
              <a:rPr lang="ru-RU" sz="1600" dirty="0"/>
              <a:t>основан в 1935 году, является одним из старейших периодических медицинских изданий в России. В нем публикуются оригинальные исследования по актуальным вопросам патологической анатомии и общей патологии, освещающие важнейшие положения теории и практики различных болезней человека, а также экспериментальной и географической патологии.</a:t>
            </a:r>
          </a:p>
          <a:p>
            <a:pPr algn="just"/>
            <a:r>
              <a:rPr lang="ru-RU" sz="1600" dirty="0"/>
              <a:t>    Журнал рассчитан на патологоанатомов, патофизиологов, судебных медиков, а также клиницистов.</a:t>
            </a:r>
          </a:p>
          <a:p>
            <a:pPr algn="just"/>
            <a:r>
              <a:rPr lang="ru-RU" sz="1600" dirty="0"/>
              <a:t>    Издание представлено в следующих международных базах </a:t>
            </a:r>
            <a:r>
              <a:rPr lang="ru-RU" sz="1600" dirty="0" smtClean="0"/>
              <a:t>данных: </a:t>
            </a:r>
            <a:r>
              <a:rPr lang="ru-RU" sz="1600" dirty="0"/>
              <a:t>BIOSIS Previews, Scopus/EMBASE, PubMed/Medline, Index Medicus, РИНЦ, E-library.ru.</a:t>
            </a:r>
          </a:p>
        </p:txBody>
      </p:sp>
    </p:spTree>
    <p:extLst>
      <p:ext uri="{BB962C8B-B14F-4D97-AF65-F5344CB8AC3E}">
        <p14:creationId xmlns:p14="http://schemas.microsoft.com/office/powerpoint/2010/main" val="1686705024"/>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836712"/>
            <a:ext cx="5560166" cy="4832092"/>
          </a:xfrm>
          <a:prstGeom prst="rect">
            <a:avLst/>
          </a:prstGeom>
        </p:spPr>
        <p:txBody>
          <a:bodyPr wrap="square">
            <a:spAutoFit/>
          </a:bodyPr>
          <a:lstStyle/>
          <a:p>
            <a:pPr algn="ctr"/>
            <a:r>
              <a:rPr lang="ru-RU" sz="4400" b="1" i="1" dirty="0">
                <a:solidFill>
                  <a:schemeClr val="accent3">
                    <a:lumMod val="50000"/>
                  </a:schemeClr>
                </a:solidFill>
              </a:rPr>
              <a:t>Все представленные журналы </a:t>
            </a:r>
          </a:p>
          <a:p>
            <a:pPr algn="ctr"/>
            <a:r>
              <a:rPr lang="ru-RU" sz="4400" b="1" i="1" dirty="0">
                <a:solidFill>
                  <a:schemeClr val="accent3">
                    <a:lumMod val="50000"/>
                  </a:schemeClr>
                </a:solidFill>
              </a:rPr>
              <a:t>находятся в зале периодических изданий </a:t>
            </a:r>
          </a:p>
          <a:p>
            <a:pPr algn="ctr"/>
            <a:r>
              <a:rPr lang="ru-RU" sz="4400" b="1" i="1" dirty="0">
                <a:solidFill>
                  <a:schemeClr val="accent3">
                    <a:lumMod val="50000"/>
                  </a:schemeClr>
                </a:solidFill>
              </a:rPr>
              <a:t>и редкой книги </a:t>
            </a:r>
          </a:p>
          <a:p>
            <a:pPr algn="ctr"/>
            <a:r>
              <a:rPr lang="ru-RU" sz="4400" b="1" i="1" dirty="0">
                <a:solidFill>
                  <a:schemeClr val="accent3">
                    <a:lumMod val="50000"/>
                  </a:schemeClr>
                </a:solidFill>
              </a:rPr>
              <a:t>(каб.205)</a:t>
            </a:r>
          </a:p>
        </p:txBody>
      </p:sp>
    </p:spTree>
    <p:extLst>
      <p:ext uri="{BB962C8B-B14F-4D97-AF65-F5344CB8AC3E}">
        <p14:creationId xmlns:p14="http://schemas.microsoft.com/office/powerpoint/2010/main" val="37116603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4194" y="435224"/>
            <a:ext cx="3296480" cy="523220"/>
          </a:xfrm>
          <a:prstGeom prst="rect">
            <a:avLst/>
          </a:prstGeom>
        </p:spPr>
        <p:txBody>
          <a:bodyPr wrap="none">
            <a:spAutoFit/>
          </a:bodyPr>
          <a:lstStyle/>
          <a:p>
            <a:r>
              <a:rPr lang="ru-RU" sz="2800" b="1" dirty="0">
                <a:solidFill>
                  <a:schemeClr val="accent3">
                    <a:lumMod val="50000"/>
                  </a:schemeClr>
                </a:solidFill>
              </a:rPr>
              <a:t>АРХИВ ПАТОЛОГИИ </a:t>
            </a:r>
          </a:p>
        </p:txBody>
      </p:sp>
      <p:sp>
        <p:nvSpPr>
          <p:cNvPr id="3" name="Прямоугольник 2"/>
          <p:cNvSpPr/>
          <p:nvPr/>
        </p:nvSpPr>
        <p:spPr>
          <a:xfrm>
            <a:off x="611560" y="404664"/>
            <a:ext cx="2286000" cy="646331"/>
          </a:xfrm>
          <a:prstGeom prst="rect">
            <a:avLst/>
          </a:prstGeom>
          <a:ln>
            <a:solidFill>
              <a:schemeClr val="tx1"/>
            </a:solidFill>
          </a:ln>
        </p:spPr>
        <p:txBody>
          <a:bodyPr wrap="square">
            <a:spAutoFit/>
          </a:bodyPr>
          <a:lstStyle/>
          <a:p>
            <a:r>
              <a:rPr lang="ru-RU" dirty="0"/>
              <a:t>Содержание выпуска</a:t>
            </a:r>
          </a:p>
          <a:p>
            <a:r>
              <a:rPr lang="ru-RU" dirty="0" smtClean="0"/>
              <a:t>№6 </a:t>
            </a:r>
            <a:r>
              <a:rPr lang="ru-RU" dirty="0"/>
              <a:t>(Т.84) 2022</a:t>
            </a:r>
          </a:p>
        </p:txBody>
      </p:sp>
      <p:sp>
        <p:nvSpPr>
          <p:cNvPr id="5" name="Прямоугольник 4"/>
          <p:cNvSpPr/>
          <p:nvPr/>
        </p:nvSpPr>
        <p:spPr>
          <a:xfrm>
            <a:off x="611560" y="1268760"/>
            <a:ext cx="7848872" cy="5355312"/>
          </a:xfrm>
          <a:prstGeom prst="rect">
            <a:avLst/>
          </a:prstGeom>
        </p:spPr>
        <p:txBody>
          <a:bodyPr wrap="square">
            <a:spAutoFit/>
          </a:bodyPr>
          <a:lstStyle/>
          <a:p>
            <a:pPr algn="ctr"/>
            <a:r>
              <a:rPr lang="ru-RU" dirty="0"/>
              <a:t>ОРИГИНАЛЬНЫЕ ИССЛЕДОВАНИЯ</a:t>
            </a:r>
          </a:p>
          <a:p>
            <a:pPr marL="285750" indent="-285750" algn="just">
              <a:buFont typeface="Arial" panose="020B0604020202020204" pitchFamily="34" charset="0"/>
              <a:buChar char="•"/>
            </a:pPr>
            <a:r>
              <a:rPr lang="ru-RU" dirty="0"/>
              <a:t>Микросателлитная нестабильность в раке желудка - предиктор благоприятного прогноза </a:t>
            </a:r>
            <a:r>
              <a:rPr lang="ru-RU" i="1" dirty="0"/>
              <a:t>Данилова Н.В., Чайка А.В., Хомяков В.М., Олейникова Н.А., Андреева Ю.Ю., Мальков П.Г.</a:t>
            </a:r>
            <a:r>
              <a:rPr lang="ru-RU" dirty="0"/>
              <a:t>	</a:t>
            </a:r>
          </a:p>
          <a:p>
            <a:pPr marL="285750" indent="-285750" algn="just">
              <a:buFont typeface="Arial" panose="020B0604020202020204" pitchFamily="34" charset="0"/>
              <a:buChar char="•"/>
            </a:pPr>
            <a:r>
              <a:rPr lang="ru-RU" dirty="0"/>
              <a:t>Адипонектин в нормальной и атеросклеротически измененной интиме аорты человека </a:t>
            </a:r>
            <a:r>
              <a:rPr lang="ru-RU" i="1" dirty="0"/>
              <a:t>Танянский Д.А., Пугачевский П.В., Мальцева С.В., Малашичева А.Б., Докшин П.М., Успенский В.Е., Лизунов А.В., Орлов С.В., Мальцева О.Н., Агеева Е.В., Денисенко А.Д.	</a:t>
            </a:r>
          </a:p>
          <a:p>
            <a:pPr marL="285750" indent="-285750" algn="just">
              <a:buFont typeface="Arial" panose="020B0604020202020204" pitchFamily="34" charset="0"/>
              <a:buChar char="•"/>
            </a:pPr>
            <a:r>
              <a:rPr lang="ru-RU" dirty="0"/>
              <a:t>Морфогенетические и патогенетические особенности гипертрофических и келоидных рубцов головы и шеи </a:t>
            </a:r>
            <a:r>
              <a:rPr lang="ru-RU" i="1" dirty="0"/>
              <a:t>Коган Е.А., Андреева В.В., Решетов И.В., Демура Т.А., Жарков Н.В.	</a:t>
            </a:r>
          </a:p>
          <a:p>
            <a:pPr marL="285750" indent="-285750" algn="just">
              <a:buFont typeface="Arial" panose="020B0604020202020204" pitchFamily="34" charset="0"/>
              <a:buChar char="•"/>
            </a:pPr>
            <a:r>
              <a:rPr lang="ru-RU" dirty="0"/>
              <a:t>Эргономические параметры рабочего места врача-патологоанатома как важные факторы профилактики профессиональных заболеваний опорно-двигательного аппарата </a:t>
            </a:r>
            <a:r>
              <a:rPr lang="ru-RU" i="1" dirty="0"/>
              <a:t>Мальков П.Г., Михайлов И.А.</a:t>
            </a:r>
            <a:r>
              <a:rPr lang="ru-RU" dirty="0"/>
              <a:t>	</a:t>
            </a:r>
          </a:p>
          <a:p>
            <a:pPr algn="ctr"/>
            <a:r>
              <a:rPr lang="ru-RU" dirty="0"/>
              <a:t>В ПОМОЩЬ ПРАКТИЧЕСКОМУ ВРАЧУ</a:t>
            </a:r>
          </a:p>
          <a:p>
            <a:pPr marL="285750" indent="-285750" algn="just">
              <a:buFont typeface="Arial" panose="020B0604020202020204" pitchFamily="34" charset="0"/>
              <a:buChar char="•"/>
            </a:pPr>
            <a:r>
              <a:rPr lang="ru-RU" dirty="0"/>
              <a:t>Опухолевая прогрессия диффузной срединной глиомы с альтерацией H3 K27 от пилоцитарной астроцитомы до глиобластомы </a:t>
            </a:r>
            <a:r>
              <a:rPr lang="ru-RU" i="1" dirty="0"/>
              <a:t>Забродская Ю.М., Сидорин В.С., Николаенко М.С., Самочерных К.А.</a:t>
            </a:r>
            <a:r>
              <a:rPr lang="ru-RU" dirty="0"/>
              <a:t>	</a:t>
            </a:r>
          </a:p>
          <a:p>
            <a:r>
              <a:rPr lang="ru-RU" dirty="0"/>
              <a:t>	</a:t>
            </a:r>
          </a:p>
        </p:txBody>
      </p:sp>
    </p:spTree>
    <p:extLst>
      <p:ext uri="{BB962C8B-B14F-4D97-AF65-F5344CB8AC3E}">
        <p14:creationId xmlns:p14="http://schemas.microsoft.com/office/powerpoint/2010/main" val="1208540168"/>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7897" y="476672"/>
            <a:ext cx="8163409" cy="5909310"/>
          </a:xfrm>
          <a:prstGeom prst="rect">
            <a:avLst/>
          </a:prstGeom>
        </p:spPr>
        <p:txBody>
          <a:bodyPr wrap="square">
            <a:spAutoFit/>
          </a:bodyPr>
          <a:lstStyle/>
          <a:p>
            <a:pPr marL="285750" indent="-285750" algn="just">
              <a:buFont typeface="Arial" panose="020B0604020202020204" pitchFamily="34" charset="0"/>
              <a:buChar char="•"/>
            </a:pPr>
            <a:r>
              <a:rPr lang="ru-RU" dirty="0"/>
              <a:t>Значение анализа метилирования ДНК в исследовании и лечении пациентов с менингиомами области краниовертебрального перехода </a:t>
            </a:r>
            <a:r>
              <a:rPr lang="ru-RU" i="1" dirty="0"/>
              <a:t>Шиманский В.Н., Рыжова М.В., Султанов Р.А., Таняшин С.В., Галстян С.А., Телышева Е.Н., Карнаухов В.В</a:t>
            </a:r>
            <a:r>
              <a:rPr lang="ru-RU" i="1" dirty="0" smtClean="0"/>
              <a:t>.</a:t>
            </a:r>
          </a:p>
          <a:p>
            <a:pPr marL="285750" indent="-285750" algn="just">
              <a:buFont typeface="Arial" panose="020B0604020202020204" pitchFamily="34" charset="0"/>
              <a:buChar char="•"/>
            </a:pPr>
            <a:r>
              <a:rPr lang="ru-RU" dirty="0"/>
              <a:t>Метастатическое поражение костного мозга при первичной ангиосаркоме селезенки </a:t>
            </a:r>
            <a:r>
              <a:rPr lang="ru-RU" i="1" dirty="0"/>
              <a:t>Хоржевский В.А., Ермаченко Д.А., Гаппоев С.В., Левкович Л.Г.	</a:t>
            </a:r>
          </a:p>
          <a:p>
            <a:pPr marL="285750" indent="-285750" algn="just">
              <a:buFont typeface="Arial" panose="020B0604020202020204" pitchFamily="34" charset="0"/>
              <a:buChar char="•"/>
            </a:pPr>
            <a:r>
              <a:rPr lang="ru-RU" dirty="0"/>
              <a:t>Первичная хориокарцинома печени у мужчины 36 лет. Клиническое наблюдение и обзор литературы </a:t>
            </a:r>
            <a:r>
              <a:rPr lang="ru-RU" i="1" dirty="0"/>
              <a:t>Мнихович М.В., Овакимян Ц.Р., Романов А.В., Безуглова Т.В., Снегур С.В., Павлова Ю.Г., Кокорева А.Ю.</a:t>
            </a:r>
            <a:r>
              <a:rPr lang="ru-RU" dirty="0"/>
              <a:t>	</a:t>
            </a:r>
          </a:p>
          <a:p>
            <a:pPr marL="285750" indent="-285750" algn="just">
              <a:buFont typeface="Arial" panose="020B0604020202020204" pitchFamily="34" charset="0"/>
              <a:buChar char="•"/>
            </a:pPr>
            <a:r>
              <a:rPr lang="ru-RU" dirty="0"/>
              <a:t>Болезнь Лафоры с летальным исходом </a:t>
            </a:r>
            <a:r>
              <a:rPr lang="ru-RU" i="1" dirty="0"/>
              <a:t>Крахмаль Н.В., Васильченко Д.В., Вторушин С.В.	</a:t>
            </a:r>
          </a:p>
          <a:p>
            <a:pPr algn="ctr"/>
            <a:r>
              <a:rPr lang="ru-RU" dirty="0"/>
              <a:t>МЕТОДИКА</a:t>
            </a:r>
          </a:p>
          <a:p>
            <a:pPr marL="285750" indent="-285750" algn="just">
              <a:buFont typeface="Arial" panose="020B0604020202020204" pitchFamily="34" charset="0"/>
              <a:buChar char="•"/>
            </a:pPr>
            <a:r>
              <a:rPr lang="ru-RU" dirty="0"/>
              <a:t>Методические подходы к аннотированию и разметке гистологических изображений в целях автоматического распознавания слоев стенки желудка и глубины инвазии рака желудка </a:t>
            </a:r>
            <a:r>
              <a:rPr lang="ru-RU" i="1" dirty="0"/>
              <a:t>Михайлов И.А., Хвостиков А.В., Крылов </a:t>
            </a:r>
            <a:r>
              <a:rPr lang="ru-RU" i="1" dirty="0" smtClean="0"/>
              <a:t>А.С.</a:t>
            </a:r>
            <a:endParaRPr lang="ru-RU" i="1" dirty="0"/>
          </a:p>
          <a:p>
            <a:pPr algn="ctr"/>
            <a:r>
              <a:rPr lang="ru-RU" dirty="0"/>
              <a:t>ОБЗОРЫ ЛИТЕРАТУРЫ</a:t>
            </a:r>
          </a:p>
          <a:p>
            <a:pPr marL="285750" indent="-285750" algn="just">
              <a:buFont typeface="Arial" panose="020B0604020202020204" pitchFamily="34" charset="0"/>
              <a:buChar char="•"/>
            </a:pPr>
            <a:r>
              <a:rPr lang="ru-RU" dirty="0"/>
              <a:t>Посмертная оценка отека головного мозга </a:t>
            </a:r>
            <a:r>
              <a:rPr lang="ru-RU" i="1" dirty="0"/>
              <a:t>Щеголев А.И., Туманова У.Н., Савва О.В.	</a:t>
            </a:r>
          </a:p>
          <a:p>
            <a:pPr algn="ctr"/>
            <a:r>
              <a:rPr lang="ru-RU" dirty="0"/>
              <a:t>ИСТОРИЯ МЕДИЦИНЫ</a:t>
            </a:r>
          </a:p>
          <a:p>
            <a:pPr marL="285750" indent="-285750" algn="just">
              <a:buFont typeface="Arial" panose="020B0604020202020204" pitchFamily="34" charset="0"/>
              <a:buChar char="•"/>
            </a:pPr>
            <a:r>
              <a:rPr lang="ru-RU" dirty="0"/>
              <a:t>Георгий Владимирович Шор - видный ученый и талантливый патологоанатом (к 150-летию со дня рождения) </a:t>
            </a:r>
            <a:r>
              <a:rPr lang="ru-RU" i="1" dirty="0"/>
              <a:t>Франк Г.А., Кнопов М.Ш</a:t>
            </a:r>
            <a:r>
              <a:rPr lang="ru-RU" i="1" dirty="0" smtClean="0"/>
              <a:t>.</a:t>
            </a:r>
            <a:endParaRPr lang="ru-RU" i="1" dirty="0"/>
          </a:p>
        </p:txBody>
      </p:sp>
    </p:spTree>
    <p:extLst>
      <p:ext uri="{BB962C8B-B14F-4D97-AF65-F5344CB8AC3E}">
        <p14:creationId xmlns:p14="http://schemas.microsoft.com/office/powerpoint/2010/main" val="3663302292"/>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332656"/>
            <a:ext cx="2847190" cy="461665"/>
          </a:xfrm>
          <a:prstGeom prst="rect">
            <a:avLst/>
          </a:prstGeom>
        </p:spPr>
        <p:txBody>
          <a:bodyPr wrap="none">
            <a:spAutoFit/>
          </a:bodyPr>
          <a:lstStyle/>
          <a:p>
            <a:r>
              <a:rPr lang="ru-RU" sz="2400" b="1" dirty="0">
                <a:solidFill>
                  <a:schemeClr val="accent3">
                    <a:lumMod val="50000"/>
                  </a:schemeClr>
                </a:solidFill>
              </a:rPr>
              <a:t>ЗДРАВООХРАНЕНИЕ</a:t>
            </a:r>
          </a:p>
        </p:txBody>
      </p:sp>
      <p:sp>
        <p:nvSpPr>
          <p:cNvPr id="3" name="Прямоугольник 2"/>
          <p:cNvSpPr/>
          <p:nvPr/>
        </p:nvSpPr>
        <p:spPr>
          <a:xfrm>
            <a:off x="4067944" y="1340768"/>
            <a:ext cx="4536504" cy="4062651"/>
          </a:xfrm>
          <a:prstGeom prst="rect">
            <a:avLst/>
          </a:prstGeom>
        </p:spPr>
        <p:txBody>
          <a:bodyPr wrap="square">
            <a:spAutoFit/>
          </a:bodyPr>
          <a:lstStyle/>
          <a:p>
            <a:pPr algn="just"/>
            <a:r>
              <a:rPr lang="ru-RU" dirty="0" smtClean="0"/>
              <a:t>   </a:t>
            </a:r>
            <a:r>
              <a:rPr lang="ru-RU" sz="1600" dirty="0" smtClean="0"/>
              <a:t>Журнал </a:t>
            </a:r>
            <a:r>
              <a:rPr lang="ru-RU" sz="1600" dirty="0"/>
              <a:t>«Здравоохранение» является массовым научно-практическим изданием, играющим центральную роль в формировании научного мировоззрения и профессиональной подготовке белорусских врачей. В рубриках журнала обсуждаются наиболее актуальные проблемы здравоохранения нашей страны, излагаются материалы о новых научных разработках белорусских медиков, публикуются новинки зарубежной медицины. </a:t>
            </a:r>
          </a:p>
          <a:p>
            <a:pPr algn="just"/>
            <a:r>
              <a:rPr lang="ru-RU" sz="1600" dirty="0" smtClean="0"/>
              <a:t>   Входит </a:t>
            </a:r>
            <a:r>
              <a:rPr lang="ru-RU" sz="1600" dirty="0"/>
              <a:t>в Перечень научных изданий РБ для опубликования результатов диссертационных исследований по медицинским и биологическим наукам.</a:t>
            </a:r>
          </a:p>
          <a:p>
            <a:pPr algn="just"/>
            <a:r>
              <a:rPr lang="ru-RU" sz="1600" dirty="0" smtClean="0"/>
              <a:t>   Журнал </a:t>
            </a:r>
            <a:r>
              <a:rPr lang="ru-RU" sz="1600" dirty="0"/>
              <a:t>представлен в Научной электронной библиотеке elibrary.ru.</a:t>
            </a:r>
          </a:p>
        </p:txBody>
      </p:sp>
      <p:pic>
        <p:nvPicPr>
          <p:cNvPr id="1026" name="Picture 2" descr="C:\Users\work\Desktop\01. Январь\Картинки\2023-01-24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973" y="1399313"/>
            <a:ext cx="2808312" cy="4036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89740"/>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1922" y="101823"/>
            <a:ext cx="2847190" cy="461665"/>
          </a:xfrm>
          <a:prstGeom prst="rect">
            <a:avLst/>
          </a:prstGeom>
        </p:spPr>
        <p:txBody>
          <a:bodyPr wrap="none">
            <a:spAutoFit/>
          </a:bodyPr>
          <a:lstStyle/>
          <a:p>
            <a:r>
              <a:rPr lang="ru-RU" sz="2400" b="1" dirty="0">
                <a:solidFill>
                  <a:schemeClr val="accent3">
                    <a:lumMod val="50000"/>
                  </a:schemeClr>
                </a:solidFill>
              </a:rPr>
              <a:t>ЗДРАВООХРАНЕНИЕ</a:t>
            </a:r>
          </a:p>
        </p:txBody>
      </p:sp>
      <p:sp>
        <p:nvSpPr>
          <p:cNvPr id="3" name="Прямоугольник 2"/>
          <p:cNvSpPr/>
          <p:nvPr/>
        </p:nvSpPr>
        <p:spPr>
          <a:xfrm>
            <a:off x="427045" y="563488"/>
            <a:ext cx="8393427" cy="6247864"/>
          </a:xfrm>
          <a:prstGeom prst="rect">
            <a:avLst/>
          </a:prstGeom>
        </p:spPr>
        <p:txBody>
          <a:bodyPr wrap="square">
            <a:spAutoFit/>
          </a:bodyPr>
          <a:lstStyle/>
          <a:p>
            <a:pPr algn="ctr"/>
            <a:r>
              <a:rPr lang="ru-RU" sz="1600" dirty="0"/>
              <a:t>От редакции</a:t>
            </a:r>
          </a:p>
          <a:p>
            <a:pPr marL="285750" indent="-285750" algn="just">
              <a:buFont typeface="Arial" panose="020B0604020202020204" pitchFamily="34" charset="0"/>
              <a:buChar char="•"/>
            </a:pPr>
            <a:r>
              <a:rPr lang="ru-RU" sz="1600" dirty="0"/>
              <a:t>Забытое искусство врачевания</a:t>
            </a:r>
          </a:p>
          <a:p>
            <a:pPr algn="ctr"/>
            <a:r>
              <a:rPr lang="ru-RU" sz="1600" dirty="0"/>
              <a:t>Клиническая медицина</a:t>
            </a:r>
          </a:p>
          <a:p>
            <a:pPr marL="285750" indent="-285750" algn="just">
              <a:buFont typeface="Arial" panose="020B0604020202020204" pitchFamily="34" charset="0"/>
              <a:buChar char="•"/>
            </a:pPr>
            <a:r>
              <a:rPr lang="ru-RU" sz="1600" dirty="0"/>
              <a:t>Особенности свертывания крови у детей с онкогематологическими заболеваниями при инфекции COVID-19 </a:t>
            </a:r>
            <a:r>
              <a:rPr lang="ru-RU" sz="1600" i="1" dirty="0" smtClean="0"/>
              <a:t>Воронко </a:t>
            </a:r>
            <a:r>
              <a:rPr lang="ru-RU" sz="1600" i="1" dirty="0"/>
              <a:t>Н.В., Дмитриев В.В.</a:t>
            </a:r>
          </a:p>
          <a:p>
            <a:pPr algn="ctr"/>
            <a:r>
              <a:rPr lang="ru-RU" sz="1600" dirty="0"/>
              <a:t>Лекции и обзоры</a:t>
            </a:r>
          </a:p>
          <a:p>
            <a:pPr marL="285750" indent="-285750" algn="just">
              <a:buFont typeface="Arial" panose="020B0604020202020204" pitchFamily="34" charset="0"/>
              <a:buChar char="•"/>
            </a:pPr>
            <a:r>
              <a:rPr lang="ru-RU" sz="1600" dirty="0"/>
              <a:t>Синдром компрессии чревного ствола: современные аспекты этиологии, диагностики и хирургического лечения </a:t>
            </a:r>
            <a:r>
              <a:rPr lang="ru-RU" sz="1600" i="1" dirty="0"/>
              <a:t>Бут-</a:t>
            </a:r>
            <a:r>
              <a:rPr lang="ru-RU" sz="1600" i="1" dirty="0" err="1"/>
              <a:t>Гусаим</a:t>
            </a:r>
            <a:r>
              <a:rPr lang="ru-RU" sz="1600" i="1" dirty="0"/>
              <a:t> Г.В., Воробей А.В.</a:t>
            </a:r>
          </a:p>
          <a:p>
            <a:pPr marL="285750" indent="-285750" algn="just">
              <a:buFont typeface="Arial" panose="020B0604020202020204" pitchFamily="34" charset="0"/>
              <a:buChar char="•"/>
            </a:pPr>
            <a:r>
              <a:rPr lang="ru-RU" sz="1600" dirty="0"/>
              <a:t>Механизмы апоптоза в повреждении головного мозга у детей </a:t>
            </a:r>
            <a:r>
              <a:rPr lang="ru-RU" sz="1600" i="1" dirty="0"/>
              <a:t>Никитченко Д.Ю., Девялтовская М.Г.</a:t>
            </a:r>
          </a:p>
          <a:p>
            <a:pPr algn="ctr"/>
            <a:r>
              <a:rPr lang="ru-RU" sz="1600" dirty="0"/>
              <a:t>Случаи из практики </a:t>
            </a:r>
          </a:p>
          <a:p>
            <a:pPr marL="285750" indent="-285750" algn="just">
              <a:buFont typeface="Arial" panose="020B0604020202020204" pitchFamily="34" charset="0"/>
              <a:buChar char="•"/>
            </a:pPr>
            <a:r>
              <a:rPr lang="ru-RU" sz="1600" dirty="0"/>
              <a:t>Концентрический склероз Бало </a:t>
            </a:r>
            <a:r>
              <a:rPr lang="ru-RU" sz="1600" i="1" dirty="0"/>
              <a:t>Пономарев В.В., Мазго Н.В., Кононенко В.Ю., Беляков А.Г.</a:t>
            </a:r>
          </a:p>
          <a:p>
            <a:pPr marL="285750" indent="-285750" algn="just">
              <a:buFont typeface="Arial" panose="020B0604020202020204" pitchFamily="34" charset="0"/>
              <a:buChar char="•"/>
            </a:pPr>
            <a:r>
              <a:rPr lang="ru-RU" sz="1600" dirty="0"/>
              <a:t>Галактоземия у новорожденных: диагностика, клинические проявления и лечение </a:t>
            </a:r>
            <a:r>
              <a:rPr lang="ru-RU" sz="1600" i="1" dirty="0"/>
              <a:t>Крастелева И.М., Миронов Л.Л., Дьякова Т.А., Анисимова А.В.</a:t>
            </a:r>
          </a:p>
          <a:p>
            <a:pPr algn="ctr"/>
            <a:r>
              <a:rPr lang="ru-RU" sz="1600" dirty="0"/>
              <a:t>Медицинское право</a:t>
            </a:r>
          </a:p>
          <a:p>
            <a:pPr marL="285750" indent="-285750" algn="just">
              <a:buFont typeface="Arial" panose="020B0604020202020204" pitchFamily="34" charset="0"/>
              <a:buChar char="•"/>
            </a:pPr>
            <a:r>
              <a:rPr lang="ru-RU" sz="1600" dirty="0"/>
              <a:t>Реализация принципа автономии в отношении пациента, находящегося в состоянии конца жизни </a:t>
            </a:r>
            <a:r>
              <a:rPr lang="ru-RU" sz="1600" i="1" dirty="0"/>
              <a:t>Мороз В.П.</a:t>
            </a:r>
          </a:p>
          <a:p>
            <a:pPr algn="ctr"/>
            <a:r>
              <a:rPr lang="ru-RU" sz="1600" dirty="0"/>
              <a:t>Школа молодого ученого </a:t>
            </a:r>
          </a:p>
          <a:p>
            <a:pPr marL="285750" indent="-285750" algn="just">
              <a:buFont typeface="Arial" panose="020B0604020202020204" pitchFamily="34" charset="0"/>
              <a:buChar char="•"/>
            </a:pPr>
            <a:r>
              <a:rPr lang="ru-RU" sz="1600" dirty="0"/>
              <a:t>Как писать? </a:t>
            </a:r>
            <a:r>
              <a:rPr lang="ru-RU" sz="1600" i="1" dirty="0"/>
              <a:t>Селье Г.</a:t>
            </a:r>
          </a:p>
          <a:p>
            <a:pPr algn="ctr"/>
            <a:r>
              <a:rPr lang="ru-RU" sz="1600" dirty="0"/>
              <a:t>Медицина Беларуси в лицах</a:t>
            </a:r>
          </a:p>
          <a:p>
            <a:pPr marL="285750" indent="-285750" algn="just">
              <a:buFont typeface="Arial" panose="020B0604020202020204" pitchFamily="34" charset="0"/>
              <a:buChar char="•"/>
            </a:pPr>
            <a:r>
              <a:rPr lang="ru-RU" sz="1600" dirty="0"/>
              <a:t>28снежня – 100 </a:t>
            </a:r>
            <a:r>
              <a:rPr lang="ru-RU" sz="1600" dirty="0" smtClean="0"/>
              <a:t>гадоў </a:t>
            </a:r>
            <a:r>
              <a:rPr lang="ru-RU" sz="1600" dirty="0"/>
              <a:t>з дня нараджэння l.П. Антонова (1922–2015), НАН Беларуси </a:t>
            </a:r>
            <a:r>
              <a:rPr lang="ru-RU" sz="1600" i="1" dirty="0"/>
              <a:t>Варанько К.Д.</a:t>
            </a:r>
          </a:p>
          <a:p>
            <a:pPr algn="ctr"/>
            <a:r>
              <a:rPr lang="ru-RU" sz="1600" dirty="0"/>
              <a:t>Срочные публикации </a:t>
            </a:r>
          </a:p>
          <a:p>
            <a:pPr marL="285750" indent="-285750" algn="just">
              <a:buFont typeface="Arial" panose="020B0604020202020204" pitchFamily="34" charset="0"/>
              <a:buChar char="•"/>
            </a:pPr>
            <a:r>
              <a:rPr lang="ru-RU" sz="1600" dirty="0"/>
              <a:t>Методика медико-социальной экспертизы детей с психическими и </a:t>
            </a:r>
            <a:r>
              <a:rPr lang="ru-RU" sz="1600" dirty="0" smtClean="0"/>
              <a:t>поведенческими </a:t>
            </a:r>
            <a:r>
              <a:rPr lang="ru-RU" sz="1600" dirty="0"/>
              <a:t>расстройствами </a:t>
            </a:r>
            <a:r>
              <a:rPr lang="ru-RU" sz="1600" i="1" dirty="0"/>
              <a:t>Емельянцева Т.А., Смычек В.Б.</a:t>
            </a:r>
          </a:p>
        </p:txBody>
      </p:sp>
      <p:sp>
        <p:nvSpPr>
          <p:cNvPr id="4" name="Прямоугольник 3"/>
          <p:cNvSpPr/>
          <p:nvPr/>
        </p:nvSpPr>
        <p:spPr>
          <a:xfrm>
            <a:off x="578192" y="101823"/>
            <a:ext cx="2337758" cy="584775"/>
          </a:xfrm>
          <a:prstGeom prst="rect">
            <a:avLst/>
          </a:prstGeom>
          <a:ln w="3175">
            <a:solidFill>
              <a:schemeClr val="tx1"/>
            </a:solidFill>
          </a:ln>
        </p:spPr>
        <p:txBody>
          <a:bodyPr wrap="square">
            <a:spAutoFit/>
          </a:bodyPr>
          <a:lstStyle/>
          <a:p>
            <a:r>
              <a:rPr lang="ru-RU" sz="1600" dirty="0"/>
              <a:t>Содержание выпуска</a:t>
            </a:r>
          </a:p>
          <a:p>
            <a:r>
              <a:rPr lang="ru-RU" sz="1600" dirty="0"/>
              <a:t>№</a:t>
            </a:r>
            <a:r>
              <a:rPr lang="ru-RU" sz="1600" dirty="0" smtClean="0"/>
              <a:t>1, 2023</a:t>
            </a:r>
            <a:endParaRPr lang="ru-RU" sz="1600" dirty="0"/>
          </a:p>
        </p:txBody>
      </p:sp>
    </p:spTree>
    <p:extLst>
      <p:ext uri="{BB962C8B-B14F-4D97-AF65-F5344CB8AC3E}">
        <p14:creationId xmlns:p14="http://schemas.microsoft.com/office/powerpoint/2010/main" val="3963063655"/>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260648"/>
            <a:ext cx="2661691" cy="523220"/>
          </a:xfrm>
          <a:prstGeom prst="rect">
            <a:avLst/>
          </a:prstGeom>
        </p:spPr>
        <p:txBody>
          <a:bodyPr wrap="none">
            <a:spAutoFit/>
          </a:bodyPr>
          <a:lstStyle/>
          <a:p>
            <a:r>
              <a:rPr lang="ru-RU" sz="2800" b="1" dirty="0">
                <a:solidFill>
                  <a:schemeClr val="accent3">
                    <a:lumMod val="50000"/>
                  </a:schemeClr>
                </a:solidFill>
              </a:rPr>
              <a:t>ЛЕЧАЩИЙ ВРАЧ</a:t>
            </a:r>
          </a:p>
        </p:txBody>
      </p:sp>
      <p:sp>
        <p:nvSpPr>
          <p:cNvPr id="3" name="Прямоугольник 2"/>
          <p:cNvSpPr/>
          <p:nvPr/>
        </p:nvSpPr>
        <p:spPr>
          <a:xfrm>
            <a:off x="3994181" y="1599581"/>
            <a:ext cx="4824536" cy="3816429"/>
          </a:xfrm>
          <a:prstGeom prst="rect">
            <a:avLst/>
          </a:prstGeom>
        </p:spPr>
        <p:txBody>
          <a:bodyPr wrap="square">
            <a:spAutoFit/>
          </a:bodyPr>
          <a:lstStyle/>
          <a:p>
            <a:pPr algn="just"/>
            <a:r>
              <a:rPr lang="ru-RU" dirty="0" smtClean="0"/>
              <a:t>   </a:t>
            </a:r>
            <a:r>
              <a:rPr lang="ru-RU" sz="1600" dirty="0" smtClean="0"/>
              <a:t>Профессиональное </a:t>
            </a:r>
            <a:r>
              <a:rPr lang="ru-RU" sz="1600" dirty="0"/>
              <a:t>медицинское издание, в котором публикуются научно-практические статьи ведущих специалистов России и бывших стран СНГ. Цель журнала — информировать профессиональное сообщество о достижениях медицинской науки на территориях, входивших в состав бывшего СССР, способствовать формированию новых перспективных исследований, образованию и становлению научных работников и практикующих специалистов, как в России, так и в бывших странах СНГ. Целевая аудитория – практикующие врачи различных </a:t>
            </a:r>
            <a:r>
              <a:rPr lang="ru-RU" sz="1600" dirty="0" smtClean="0"/>
              <a:t>специаль-ностей. </a:t>
            </a:r>
          </a:p>
          <a:p>
            <a:pPr algn="just"/>
            <a:r>
              <a:rPr lang="ru-RU" sz="1600" dirty="0"/>
              <a:t> </a:t>
            </a:r>
            <a:r>
              <a:rPr lang="ru-RU" sz="1600" dirty="0" smtClean="0"/>
              <a:t>  Журнал </a:t>
            </a:r>
            <a:r>
              <a:rPr lang="ru-RU" sz="1600" dirty="0"/>
              <a:t>индексируется: DataCite, Google Scholar, EBSCO, РИНЦ, LENS.org, NLM Catalog, CrossRef, E-libraru.ru.</a:t>
            </a:r>
          </a:p>
        </p:txBody>
      </p:sp>
      <p:pic>
        <p:nvPicPr>
          <p:cNvPr id="1026" name="Picture 2" descr="C:\Users\work\Desktop\01. Январь\Картинки\лечащий вра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99581"/>
            <a:ext cx="2736304" cy="3783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29092"/>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260648"/>
            <a:ext cx="2661691" cy="523220"/>
          </a:xfrm>
          <a:prstGeom prst="rect">
            <a:avLst/>
          </a:prstGeom>
        </p:spPr>
        <p:txBody>
          <a:bodyPr wrap="none">
            <a:spAutoFit/>
          </a:bodyPr>
          <a:lstStyle/>
          <a:p>
            <a:r>
              <a:rPr lang="ru-RU" sz="2800" b="1" dirty="0">
                <a:solidFill>
                  <a:schemeClr val="accent3">
                    <a:lumMod val="50000"/>
                  </a:schemeClr>
                </a:solidFill>
              </a:rPr>
              <a:t>ЛЕЧАЩИЙ ВРАЧ</a:t>
            </a:r>
          </a:p>
        </p:txBody>
      </p:sp>
      <p:sp>
        <p:nvSpPr>
          <p:cNvPr id="3" name="Прямоугольник 2"/>
          <p:cNvSpPr/>
          <p:nvPr/>
        </p:nvSpPr>
        <p:spPr>
          <a:xfrm>
            <a:off x="545872" y="980728"/>
            <a:ext cx="7992888" cy="5847755"/>
          </a:xfrm>
          <a:prstGeom prst="rect">
            <a:avLst/>
          </a:prstGeom>
        </p:spPr>
        <p:txBody>
          <a:bodyPr wrap="square">
            <a:spAutoFit/>
          </a:bodyPr>
          <a:lstStyle/>
          <a:p>
            <a:pPr algn="ctr"/>
            <a:r>
              <a:rPr lang="ru-RU" sz="1780" dirty="0"/>
              <a:t>КАРДИОЛОГИЯ</a:t>
            </a:r>
          </a:p>
          <a:p>
            <a:pPr marL="285750" indent="-285750" algn="just">
              <a:buFont typeface="Arial" panose="020B0604020202020204" pitchFamily="34" charset="0"/>
              <a:buChar char="•"/>
            </a:pPr>
            <a:r>
              <a:rPr lang="ru-RU" sz="1780" dirty="0"/>
              <a:t>Факторы, влияющие на уровень адипонектина в раннем постинфарктном периоде </a:t>
            </a:r>
            <a:r>
              <a:rPr lang="ru-RU" sz="1780" i="1" dirty="0"/>
              <a:t>Мельникова М.А., Рузов В.И., Гимаев Р.Х., Миннабетдинова Р.Р., Ибрахим А.М.</a:t>
            </a:r>
          </a:p>
          <a:p>
            <a:pPr marL="285750" indent="-285750" algn="just">
              <a:buFont typeface="Arial" panose="020B0604020202020204" pitchFamily="34" charset="0"/>
              <a:buChar char="•"/>
            </a:pPr>
            <a:r>
              <a:rPr lang="ru-RU" sz="1780" dirty="0"/>
              <a:t>Возможности влияния телемедицины на уровень систолического артериального давления у больных сахарным диабетом в сочетании с артериальной гипертензией </a:t>
            </a:r>
            <a:r>
              <a:rPr lang="ru-RU" sz="1780" i="1" dirty="0"/>
              <a:t>Гаджиева Ф.Ф., Азизов В.А., Агаев А.А., Ширалиева Г.Ш.</a:t>
            </a:r>
            <a:r>
              <a:rPr lang="ru-RU" sz="1780" dirty="0"/>
              <a:t>	</a:t>
            </a:r>
          </a:p>
          <a:p>
            <a:pPr marL="285750" indent="-285750" algn="just">
              <a:buFont typeface="Arial" panose="020B0604020202020204" pitchFamily="34" charset="0"/>
              <a:buChar char="•"/>
            </a:pPr>
            <a:r>
              <a:rPr lang="ru-RU" sz="1780" dirty="0"/>
              <a:t>Эффективность применения эплеренона в клинической практике с позиций доказательной медицины (двадцать лет на страже жизни) </a:t>
            </a:r>
            <a:r>
              <a:rPr lang="ru-RU" sz="1780" i="1" dirty="0"/>
              <a:t>Евдокимова А.Г., Стрюк Р.И., Евдокимов В.В., Каптаева А.К.	</a:t>
            </a:r>
          </a:p>
          <a:p>
            <a:pPr algn="ctr"/>
            <a:r>
              <a:rPr lang="ru-RU" sz="1780" dirty="0"/>
              <a:t>ГИНЕКОЛОГИЯ</a:t>
            </a:r>
          </a:p>
          <a:p>
            <a:pPr marL="285750" indent="-285750" algn="just">
              <a:buFont typeface="Arial" panose="020B0604020202020204" pitchFamily="34" charset="0"/>
              <a:buChar char="•"/>
            </a:pPr>
            <a:r>
              <a:rPr lang="ru-RU" sz="1780" dirty="0"/>
              <a:t>Вторичная профилактика цервикального рака: современный подход к диагностике </a:t>
            </a:r>
            <a:r>
              <a:rPr lang="ru-RU" sz="1780" i="1" dirty="0"/>
              <a:t>Клинышкова Т.В.</a:t>
            </a:r>
            <a:r>
              <a:rPr lang="ru-RU" sz="1780" dirty="0"/>
              <a:t>	</a:t>
            </a:r>
          </a:p>
          <a:p>
            <a:pPr marL="285750" indent="-285750" algn="just">
              <a:buFont typeface="Arial" panose="020B0604020202020204" pitchFamily="34" charset="0"/>
              <a:buChar char="•"/>
            </a:pPr>
            <a:r>
              <a:rPr lang="ru-RU" sz="1780" dirty="0"/>
              <a:t>Особенности локализации, частоты встречаемости и сочетанности эндометриоидных поражений при рецидивирующем наружном генитальном эндометриозе </a:t>
            </a:r>
            <a:r>
              <a:rPr lang="ru-RU" sz="1780" i="1" dirty="0"/>
              <a:t>Алиева Ф.Т., Брюнин Д.В.</a:t>
            </a:r>
            <a:r>
              <a:rPr lang="ru-RU" sz="1780" dirty="0"/>
              <a:t>	</a:t>
            </a:r>
          </a:p>
          <a:p>
            <a:pPr marL="285750" indent="-285750" algn="just">
              <a:buFont typeface="Arial" panose="020B0604020202020204" pitchFamily="34" charset="0"/>
              <a:buChar char="•"/>
            </a:pPr>
            <a:r>
              <a:rPr lang="ru-RU" sz="1780" dirty="0"/>
              <a:t>Опыт применения органосохраняющих технологий в лечении пациенток с шеечной беременностью </a:t>
            </a:r>
            <a:r>
              <a:rPr lang="ru-RU" sz="1780" i="1" dirty="0"/>
              <a:t>Селихова М.С., Яхонтова М.А., Смольянинов А.А</a:t>
            </a:r>
            <a:r>
              <a:rPr lang="ru-RU" sz="1780" i="1" dirty="0" smtClean="0"/>
              <a:t>.</a:t>
            </a:r>
            <a:endParaRPr lang="ru-RU" sz="1780" i="1" dirty="0"/>
          </a:p>
          <a:p>
            <a:pPr marL="285750" indent="-285750" algn="just">
              <a:buFont typeface="Arial" panose="020B0604020202020204" pitchFamily="34" charset="0"/>
              <a:buChar char="•"/>
            </a:pPr>
            <a:r>
              <a:rPr lang="ru-RU" sz="1780" dirty="0"/>
              <a:t>Особенности патологии эндометрия в пременопаузальном периоде </a:t>
            </a:r>
            <a:r>
              <a:rPr lang="ru-RU" sz="1780" i="1" dirty="0"/>
              <a:t>Алиева Ф.Т., Брюнин Д.В.</a:t>
            </a:r>
            <a:r>
              <a:rPr lang="ru-RU" dirty="0"/>
              <a:t>	</a:t>
            </a:r>
          </a:p>
        </p:txBody>
      </p:sp>
      <p:sp>
        <p:nvSpPr>
          <p:cNvPr id="4" name="Прямоугольник 3"/>
          <p:cNvSpPr/>
          <p:nvPr/>
        </p:nvSpPr>
        <p:spPr>
          <a:xfrm>
            <a:off x="545227" y="323255"/>
            <a:ext cx="2286000" cy="646331"/>
          </a:xfrm>
          <a:prstGeom prst="rect">
            <a:avLst/>
          </a:prstGeom>
          <a:ln>
            <a:solidFill>
              <a:schemeClr val="tx1"/>
            </a:solidFill>
            <a:prstDash val="solid"/>
          </a:ln>
        </p:spPr>
        <p:txBody>
          <a:bodyPr wrap="square">
            <a:spAutoFit/>
          </a:bodyPr>
          <a:lstStyle/>
          <a:p>
            <a:r>
              <a:rPr lang="ru-RU" dirty="0"/>
              <a:t>Содержание выпуска</a:t>
            </a:r>
          </a:p>
          <a:p>
            <a:r>
              <a:rPr lang="ru-RU" dirty="0" smtClean="0"/>
              <a:t>№12 </a:t>
            </a:r>
            <a:r>
              <a:rPr lang="ru-RU" dirty="0"/>
              <a:t>(</a:t>
            </a:r>
            <a:r>
              <a:rPr lang="ru-RU" dirty="0" smtClean="0"/>
              <a:t>Т.25) </a:t>
            </a:r>
            <a:r>
              <a:rPr lang="ru-RU" dirty="0"/>
              <a:t>2022</a:t>
            </a:r>
          </a:p>
        </p:txBody>
      </p:sp>
    </p:spTree>
    <p:extLst>
      <p:ext uri="{BB962C8B-B14F-4D97-AF65-F5344CB8AC3E}">
        <p14:creationId xmlns:p14="http://schemas.microsoft.com/office/powerpoint/2010/main" val="2973653323"/>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1780</Words>
  <Application>Microsoft Office PowerPoint</Application>
  <PresentationFormat>Экран (4:3)</PresentationFormat>
  <Paragraphs>252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197</cp:revision>
  <dcterms:created xsi:type="dcterms:W3CDTF">2023-01-17T12:28:51Z</dcterms:created>
  <dcterms:modified xsi:type="dcterms:W3CDTF">2023-01-30T07:58:53Z</dcterms:modified>
</cp:coreProperties>
</file>