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sldIdLst>
    <p:sldId id="587" r:id="rId2"/>
    <p:sldId id="591" r:id="rId3"/>
    <p:sldId id="555" r:id="rId4"/>
    <p:sldId id="556" r:id="rId5"/>
    <p:sldId id="565" r:id="rId6"/>
    <p:sldId id="574" r:id="rId7"/>
    <p:sldId id="554" r:id="rId8"/>
    <p:sldId id="561" r:id="rId9"/>
    <p:sldId id="560" r:id="rId10"/>
    <p:sldId id="528" r:id="rId11"/>
    <p:sldId id="534" r:id="rId12"/>
    <p:sldId id="576" r:id="rId13"/>
    <p:sldId id="536" r:id="rId14"/>
    <p:sldId id="539" r:id="rId15"/>
    <p:sldId id="577" r:id="rId16"/>
    <p:sldId id="594" r:id="rId17"/>
    <p:sldId id="584" r:id="rId18"/>
    <p:sldId id="590" r:id="rId19"/>
    <p:sldId id="586" r:id="rId20"/>
    <p:sldId id="580" r:id="rId21"/>
    <p:sldId id="597" r:id="rId22"/>
    <p:sldId id="581" r:id="rId23"/>
    <p:sldId id="532" r:id="rId24"/>
    <p:sldId id="578" r:id="rId25"/>
    <p:sldId id="545" r:id="rId26"/>
    <p:sldId id="572" r:id="rId27"/>
    <p:sldId id="573" r:id="rId28"/>
    <p:sldId id="593" r:id="rId29"/>
    <p:sldId id="54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444" autoAdjust="0"/>
  </p:normalViewPr>
  <p:slideViewPr>
    <p:cSldViewPr>
      <p:cViewPr varScale="1">
        <p:scale>
          <a:sx n="63" d="100"/>
          <a:sy n="63" d="100"/>
        </p:scale>
        <p:origin x="9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B95B9-1BDC-4967-8C8F-332D5D1961D5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D9CBF-CF4B-4407-A759-E3856A7FA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7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9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9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5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6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5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2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1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4" y="1718806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Три темы жизни Алеся </a:t>
            </a:r>
            <a:r>
              <a:rPr lang="ru-RU" sz="3600" b="1" i="1" dirty="0" smtClean="0"/>
              <a:t>Адамовича - война</a:t>
            </a:r>
            <a:r>
              <a:rPr lang="ru-RU" sz="3600" b="1" i="1" dirty="0"/>
              <a:t>, </a:t>
            </a:r>
            <a:r>
              <a:rPr lang="ru-RU" sz="3600" b="1" i="1" dirty="0" err="1" smtClean="0"/>
              <a:t>Куропаты</a:t>
            </a:r>
            <a:r>
              <a:rPr lang="ru-RU" sz="3600" b="1" i="1" dirty="0" smtClean="0"/>
              <a:t>, Чернобыль  ( </a:t>
            </a:r>
            <a:r>
              <a:rPr lang="ru-RU" sz="3600" b="1" i="1" dirty="0" smtClean="0"/>
              <a:t>к 95-летию </a:t>
            </a:r>
            <a:r>
              <a:rPr lang="ru-RU" sz="3600" b="1" i="1" dirty="0"/>
              <a:t>со дня рождения)</a:t>
            </a:r>
          </a:p>
        </p:txBody>
      </p:sp>
    </p:spTree>
    <p:extLst>
      <p:ext uri="{BB962C8B-B14F-4D97-AF65-F5344CB8AC3E}">
        <p14:creationId xmlns:p14="http://schemas.microsoft.com/office/powerpoint/2010/main" val="13216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744416" cy="4968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5517232"/>
            <a:ext cx="3117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Алесь с мамой и </a:t>
            </a:r>
            <a:r>
              <a:rPr lang="ru-RU" dirty="0" smtClean="0">
                <a:cs typeface="Arial" panose="020B0604020202020204" pitchFamily="34" charset="0"/>
              </a:rPr>
              <a:t>братом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3360" y="804827"/>
            <a:ext cx="45365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/>
              <a:t>       </a:t>
            </a:r>
            <a:r>
              <a:rPr lang="ru-RU" altLang="ru-RU" b="1" dirty="0" smtClean="0"/>
              <a:t>     </a:t>
            </a:r>
            <a:r>
              <a:rPr lang="ru-RU" altLang="ru-RU" sz="2000" b="1" i="1" dirty="0" smtClean="0"/>
              <a:t>Биография</a:t>
            </a:r>
            <a:endParaRPr lang="ru-RU" altLang="ru-RU" sz="2000" b="1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cs typeface="Arial" panose="020B0604020202020204" pitchFamily="34" charset="0"/>
              </a:rPr>
              <a:t>  Родился </a:t>
            </a:r>
            <a:r>
              <a:rPr lang="ru-RU" altLang="ru-RU" dirty="0">
                <a:cs typeface="Arial" panose="020B0604020202020204" pitchFamily="34" charset="0"/>
              </a:rPr>
              <a:t>3 сентября 1927 года в деревне Конюхи́ </a:t>
            </a:r>
            <a:r>
              <a:rPr lang="ru-RU" altLang="ru-RU" dirty="0" err="1">
                <a:cs typeface="Arial" panose="020B0604020202020204" pitchFamily="34" charset="0"/>
              </a:rPr>
              <a:t>Гресского</a:t>
            </a:r>
            <a:r>
              <a:rPr lang="ru-RU" altLang="ru-RU" dirty="0"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cs typeface="Arial" panose="020B0604020202020204" pitchFamily="34" charset="0"/>
              </a:rPr>
              <a:t>района </a:t>
            </a:r>
            <a:r>
              <a:rPr lang="ru-RU" altLang="ru-RU" dirty="0">
                <a:cs typeface="Arial" panose="020B0604020202020204" pitchFamily="34" charset="0"/>
              </a:rPr>
              <a:t>в семье врачей. </a:t>
            </a:r>
            <a:r>
              <a:rPr lang="ru-RU" altLang="ru-RU" dirty="0" smtClean="0">
                <a:cs typeface="Arial" panose="020B0604020202020204" pitchFamily="34" charset="0"/>
              </a:rPr>
              <a:t>  С </a:t>
            </a:r>
            <a:r>
              <a:rPr lang="ru-RU" altLang="ru-RU" dirty="0">
                <a:cs typeface="Arial" panose="020B0604020202020204" pitchFamily="34" charset="0"/>
              </a:rPr>
              <a:t>1928 семья проживала в посёлке Глуша </a:t>
            </a:r>
            <a:r>
              <a:rPr lang="ru-RU" altLang="ru-RU" dirty="0" err="1">
                <a:cs typeface="Arial" panose="020B0604020202020204" pitchFamily="34" charset="0"/>
              </a:rPr>
              <a:t>Бобруйского</a:t>
            </a:r>
            <a:r>
              <a:rPr lang="ru-RU" altLang="ru-RU" dirty="0"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cs typeface="Arial" panose="020B0604020202020204" pitchFamily="34" charset="0"/>
              </a:rPr>
              <a:t>района. </a:t>
            </a:r>
            <a:endParaRPr lang="ru-RU" altLang="ru-RU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cs typeface="Arial" panose="020B0604020202020204" pitchFamily="34" charset="0"/>
              </a:rPr>
              <a:t>  В </a:t>
            </a:r>
            <a:r>
              <a:rPr lang="ru-RU" altLang="ru-RU" dirty="0">
                <a:cs typeface="Arial" panose="020B0604020202020204" pitchFamily="34" charset="0"/>
              </a:rPr>
              <a:t>1930 году дедушку Алеся Адамовича по линии матери, </a:t>
            </a:r>
            <a:r>
              <a:rPr lang="ru-RU" altLang="ru-RU" dirty="0" err="1">
                <a:cs typeface="Arial" panose="020B0604020202020204" pitchFamily="34" charset="0"/>
              </a:rPr>
              <a:t>Митрафана</a:t>
            </a:r>
            <a:r>
              <a:rPr lang="ru-RU" altLang="ru-RU" dirty="0"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cs typeface="Arial" panose="020B0604020202020204" pitchFamily="34" charset="0"/>
              </a:rPr>
              <a:t>Фомича  </a:t>
            </a:r>
            <a:r>
              <a:rPr lang="ru-RU" altLang="ru-RU" dirty="0">
                <a:cs typeface="Arial" panose="020B0604020202020204" pitchFamily="34" charset="0"/>
              </a:rPr>
              <a:t>Тычина, «раскулачили» и сослали вместе с женой и тремя детьми в Якутию. Это отразилось на судьбе вернувшихся на родину его детей. Так матери Алеся Адамовича власть напоминала о том, что она дочь «кулака», и Алесь Адамович во многих своих произведениях описывает эти сложные для их семьи времена. </a:t>
            </a:r>
          </a:p>
        </p:txBody>
      </p:sp>
    </p:spTree>
    <p:extLst>
      <p:ext uri="{BB962C8B-B14F-4D97-AF65-F5344CB8AC3E}">
        <p14:creationId xmlns:p14="http://schemas.microsoft.com/office/powerpoint/2010/main" val="9265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79612" y="1191235"/>
            <a:ext cx="698477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anose="020B0604020202020204" pitchFamily="34" charset="0"/>
              </a:rPr>
              <a:t>  Мать во время Великой Отечественной войны, спасая сына от угона в Германию, в школьном свидетельстве исправила дату его рождения на более позднюю. Во время войны, в 1942 году, Алесь Адамович, ученик средней школы, — связной, в 1943 году — боец партизанского отряда имени Кирова 37-й бригады имени Пархоменко Минского соединения. В 1944—1945 по направлению Центрального штаба партизанского движения — студент </a:t>
            </a:r>
            <a:r>
              <a:rPr lang="ru-RU" dirty="0" err="1" smtClean="0">
                <a:cs typeface="Arial" panose="020B0604020202020204" pitchFamily="34" charset="0"/>
              </a:rPr>
              <a:t>Лениногорского</a:t>
            </a:r>
            <a:r>
              <a:rPr lang="ru-RU" dirty="0" smtClean="0">
                <a:cs typeface="Arial" panose="020B0604020202020204" pitchFamily="34" charset="0"/>
              </a:rPr>
              <a:t> горно-металлургического техникума.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1945 вернулся в Белоруссию, экстерном сдал экзамены за среднюю школу.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1945—1950 учился на филологическом факультете БГУ, в 1953 окончил аспирантуру при университете и работал там же на кафедре белорусской литературы.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8" descr="https://upload.wikimedia.org/wikipedia/commons/1/1a/Silk-film.png"/>
          <p:cNvSpPr>
            <a:spLocks noChangeAspect="1" noChangeArrowheads="1"/>
          </p:cNvSpPr>
          <p:nvPr/>
        </p:nvSpPr>
        <p:spPr bwMode="auto">
          <a:xfrm>
            <a:off x="2143795" y="2806101"/>
            <a:ext cx="105612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9" descr="https://upload.wikimedia.org/wikipedia/commons/1/1a/Silk-film.png"/>
          <p:cNvSpPr>
            <a:spLocks noChangeAspect="1" noChangeArrowheads="1"/>
          </p:cNvSpPr>
          <p:nvPr/>
        </p:nvSpPr>
        <p:spPr bwMode="auto">
          <a:xfrm>
            <a:off x="2207295" y="2806101"/>
            <a:ext cx="105612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1954—1962 и с 1967 — научный сотрудник, в 1976—1983 — заведующий сектором литературных взаимосвязей Института литературы имени Янки Купалы АН БССР.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1962—1966 учился на Высших сценарных курсах в </a:t>
            </a:r>
            <a:r>
              <a:rPr lang="ru-RU" dirty="0" smtClean="0">
                <a:cs typeface="Arial" panose="020B0604020202020204" pitchFamily="34" charset="0"/>
              </a:rPr>
              <a:t>Москве. 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Доктор филологических наук (1962). В 1962—1966 годах преподавал в МГУ курс белорусской литературы, был отстранён от преподавания за отказ подписать письмо с осуждением Ю. Даниэля и А. Синявского</a:t>
            </a:r>
            <a:r>
              <a:rPr lang="ru-RU" dirty="0" smtClean="0">
                <a:cs typeface="Arial" panose="020B0604020202020204" pitchFamily="34" charset="0"/>
              </a:rPr>
              <a:t>. </a:t>
            </a:r>
            <a:r>
              <a:rPr lang="ru-RU" dirty="0">
                <a:cs typeface="Arial" panose="020B0604020202020204" pitchFamily="34" charset="0"/>
              </a:rPr>
              <a:t>С 1967 по 1987 год вновь работал в Институте литературы им. Я. Купалы АН БССР (с 1976 года — заведующий сектором).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1982 в составе делегации БССР принимал участие в работе XXXVII сессии Генеральной Ассамблеи ООН.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1987—1994 годах — директор Всесоюзного НИИ кинематографии в Москве. Скончался 26 января 1994 года от второго инфаркта сразу после выступления в Верховном Суде РФ с речью в защиту имущественных прав Союза писателей Москвы и Международного Литфонда.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По </a:t>
            </a:r>
            <a:r>
              <a:rPr lang="ru-RU" dirty="0">
                <a:cs typeface="Arial" panose="020B0604020202020204" pitchFamily="34" charset="0"/>
              </a:rPr>
              <a:t>завещанию похоронен в посёлке Глуша </a:t>
            </a:r>
            <a:r>
              <a:rPr lang="ru-RU" dirty="0" err="1">
                <a:cs typeface="Arial" panose="020B0604020202020204" pitchFamily="34" charset="0"/>
              </a:rPr>
              <a:t>Бобруйского</a:t>
            </a:r>
            <a:r>
              <a:rPr lang="ru-RU" dirty="0">
                <a:cs typeface="Arial" panose="020B0604020202020204" pitchFamily="34" charset="0"/>
              </a:rPr>
              <a:t> района Могилёвской области рядом с </a:t>
            </a:r>
            <a:r>
              <a:rPr lang="ru-RU" dirty="0" smtClean="0">
                <a:cs typeface="Arial" panose="020B0604020202020204" pitchFamily="34" charset="0"/>
              </a:rPr>
              <a:t>родителями. 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1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1066"/>
            <a:ext cx="3917116" cy="4392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8773" y="404664"/>
            <a:ext cx="218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С </a:t>
            </a:r>
            <a:r>
              <a:rPr lang="ru-RU" dirty="0" err="1">
                <a:cs typeface="Arial" panose="020B0604020202020204" pitchFamily="34" charset="0"/>
              </a:rPr>
              <a:t>Василём</a:t>
            </a:r>
            <a:r>
              <a:rPr lang="ru-RU" dirty="0">
                <a:cs typeface="Arial" panose="020B0604020202020204" pitchFamily="34" charset="0"/>
              </a:rPr>
              <a:t> Быковым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999770"/>
            <a:ext cx="38563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b="1" dirty="0" smtClean="0">
                <a:cs typeface="Arial" panose="020B0604020202020204" pitchFamily="34" charset="0"/>
              </a:rPr>
              <a:t>Творчество</a:t>
            </a:r>
            <a:endParaRPr lang="ru-RU" b="1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  Печатался как критик (с 1953), прозаик (с 1960) и публицист. Писал на белорусском и русском языке. 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  Неоднократно </a:t>
            </a:r>
            <a:r>
              <a:rPr lang="ru-RU" dirty="0">
                <a:cs typeface="Arial" panose="020B0604020202020204" pitchFamily="34" charset="0"/>
              </a:rPr>
              <a:t>печатался в «Литературной газете», газете «Московские новости», журналах «Вопросы литературы</a:t>
            </a:r>
            <a:r>
              <a:rPr lang="ru-RU" dirty="0" smtClean="0">
                <a:cs typeface="Arial" panose="020B0604020202020204" pitchFamily="34" charset="0"/>
              </a:rPr>
              <a:t>», «</a:t>
            </a:r>
            <a:r>
              <a:rPr lang="ru-RU" dirty="0">
                <a:cs typeface="Arial" panose="020B0604020202020204" pitchFamily="34" charset="0"/>
              </a:rPr>
              <a:t>Знамя», «Новый мир», «Дружба народов», «Грани». Был одним из первых, кто поднял тему Чернобыльской катастрофы в её настоящих масштабах.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340768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cs typeface="Arial" panose="020B0604020202020204" pitchFamily="34" charset="0"/>
              </a:rPr>
              <a:t>В </a:t>
            </a:r>
            <a:r>
              <a:rPr lang="ru-RU" dirty="0">
                <a:cs typeface="Arial" panose="020B0604020202020204" pitchFamily="34" charset="0"/>
              </a:rPr>
              <a:t>1958 году вышла первая опубликованная в печати книга Адамовича, литературоведческое исследование «Шлях да </a:t>
            </a:r>
            <a:r>
              <a:rPr lang="ru-RU" dirty="0" err="1">
                <a:cs typeface="Arial" panose="020B0604020202020204" pitchFamily="34" charset="0"/>
              </a:rPr>
              <a:t>майстэрства</a:t>
            </a:r>
            <a:r>
              <a:rPr lang="ru-RU" dirty="0">
                <a:cs typeface="Arial" panose="020B0604020202020204" pitchFamily="34" charset="0"/>
              </a:rPr>
              <a:t>: </a:t>
            </a:r>
            <a:r>
              <a:rPr lang="ru-RU" dirty="0" err="1">
                <a:cs typeface="Arial" panose="020B0604020202020204" pitchFamily="34" charset="0"/>
              </a:rPr>
              <a:t>станаўленне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мастацкага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стылю</a:t>
            </a:r>
            <a:r>
              <a:rPr lang="ru-RU" dirty="0">
                <a:cs typeface="Arial" panose="020B0604020202020204" pitchFamily="34" charset="0"/>
              </a:rPr>
              <a:t> Кузьмы </a:t>
            </a:r>
            <a:r>
              <a:rPr lang="ru-RU" dirty="0" err="1">
                <a:cs typeface="Arial" panose="020B0604020202020204" pitchFamily="34" charset="0"/>
              </a:rPr>
              <a:t>Чорнага</a:t>
            </a:r>
            <a:r>
              <a:rPr lang="ru-RU" dirty="0">
                <a:cs typeface="Arial" panose="020B0604020202020204" pitchFamily="34" charset="0"/>
              </a:rPr>
              <a:t>». В 1959 году появился сборник литературно-критических статей «Культура </a:t>
            </a:r>
            <a:r>
              <a:rPr lang="ru-RU" dirty="0" err="1">
                <a:cs typeface="Arial" panose="020B0604020202020204" pitchFamily="34" charset="0"/>
              </a:rPr>
              <a:t>творчасці</a:t>
            </a:r>
            <a:r>
              <a:rPr lang="ru-RU" dirty="0">
                <a:cs typeface="Arial" panose="020B0604020202020204" pitchFamily="34" charset="0"/>
              </a:rPr>
              <a:t>».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1960 году писатель публикует в журнале «Дружба </a:t>
            </a:r>
            <a:r>
              <a:rPr lang="ru-RU" dirty="0" err="1">
                <a:cs typeface="Arial" panose="020B0604020202020204" pitchFamily="34" charset="0"/>
              </a:rPr>
              <a:t>народаў</a:t>
            </a:r>
            <a:r>
              <a:rPr lang="ru-RU" dirty="0" smtClean="0">
                <a:cs typeface="Arial" panose="020B0604020202020204" pitchFamily="34" charset="0"/>
              </a:rPr>
              <a:t>» </a:t>
            </a:r>
            <a:r>
              <a:rPr lang="ru-RU" dirty="0">
                <a:cs typeface="Arial" panose="020B0604020202020204" pitchFamily="34" charset="0"/>
              </a:rPr>
              <a:t>роман «</a:t>
            </a:r>
            <a:r>
              <a:rPr lang="ru-RU" dirty="0" err="1">
                <a:cs typeface="Arial" panose="020B0604020202020204" pitchFamily="34" charset="0"/>
              </a:rPr>
              <a:t>Вайна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пад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стрэхамі</a:t>
            </a:r>
            <a:r>
              <a:rPr lang="ru-RU" dirty="0">
                <a:cs typeface="Arial" panose="020B0604020202020204" pitchFamily="34" charset="0"/>
              </a:rPr>
              <a:t>».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1961 году вышла в печать монография А. М. Адамовича «</a:t>
            </a:r>
            <a:r>
              <a:rPr lang="ru-RU" dirty="0" err="1">
                <a:cs typeface="Arial" panose="020B0604020202020204" pitchFamily="34" charset="0"/>
              </a:rPr>
              <a:t>Беларускі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раман</a:t>
            </a:r>
            <a:r>
              <a:rPr lang="ru-RU" dirty="0">
                <a:cs typeface="Arial" panose="020B0604020202020204" pitchFamily="34" charset="0"/>
              </a:rPr>
              <a:t>». Она легла в основу докторской диссертации, которую он защищал в 1962 году в Киеве в Институте литературы имени Т. Г. Шевченко. </a:t>
            </a:r>
          </a:p>
        </p:txBody>
      </p:sp>
    </p:spTree>
    <p:extLst>
      <p:ext uri="{BB962C8B-B14F-4D97-AF65-F5344CB8AC3E}">
        <p14:creationId xmlns:p14="http://schemas.microsoft.com/office/powerpoint/2010/main" val="12481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6768752" cy="44623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31253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  Премьера </a:t>
            </a:r>
            <a:r>
              <a:rPr lang="ru-RU" dirty="0">
                <a:cs typeface="Arial" panose="020B0604020202020204" pitchFamily="34" charset="0"/>
              </a:rPr>
              <a:t>художественного фильма «Иди и смотри» («</a:t>
            </a:r>
            <a:r>
              <a:rPr lang="ru-RU" dirty="0" err="1">
                <a:cs typeface="Arial" panose="020B0604020202020204" pitchFamily="34" charset="0"/>
              </a:rPr>
              <a:t>Беларусьфильм</a:t>
            </a:r>
            <a:r>
              <a:rPr lang="ru-RU" dirty="0">
                <a:cs typeface="Arial" panose="020B0604020202020204" pitchFamily="34" charset="0"/>
              </a:rPr>
              <a:t>» и «Мосфильм»). Перед премьерой. Слева направо: пенсионер из поселка </a:t>
            </a:r>
            <a:r>
              <a:rPr lang="ru-RU" dirty="0" err="1">
                <a:cs typeface="Arial" panose="020B0604020202020204" pitchFamily="34" charset="0"/>
              </a:rPr>
              <a:t>Усяж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Смолевичского</a:t>
            </a:r>
            <a:r>
              <a:rPr lang="ru-RU" dirty="0">
                <a:cs typeface="Arial" panose="020B0604020202020204" pitchFamily="34" charset="0"/>
              </a:rPr>
              <a:t> района Казимир </a:t>
            </a:r>
            <a:r>
              <a:rPr lang="ru-RU" dirty="0" err="1">
                <a:cs typeface="Arial" panose="020B0604020202020204" pitchFamily="34" charset="0"/>
              </a:rPr>
              <a:t>Рабецкий</a:t>
            </a:r>
            <a:r>
              <a:rPr lang="ru-RU" dirty="0">
                <a:cs typeface="Arial" panose="020B0604020202020204" pitchFamily="34" charset="0"/>
              </a:rPr>
              <a:t>, сыгравший роль старосты </a:t>
            </a:r>
            <a:r>
              <a:rPr lang="ru-RU" dirty="0" err="1">
                <a:cs typeface="Arial" panose="020B0604020202020204" pitchFamily="34" charset="0"/>
              </a:rPr>
              <a:t>Юстина</a:t>
            </a:r>
            <a:r>
              <a:rPr lang="ru-RU" dirty="0">
                <a:cs typeface="Arial" panose="020B0604020202020204" pitchFamily="34" charset="0"/>
              </a:rPr>
              <a:t>, автор сценария Алесь Адамович, московский школьник Алеша Кравченко, исполнивший главную роль Флера, и соавтор сценария и режиссер-постановщик Элем Климов.</a:t>
            </a:r>
          </a:p>
        </p:txBody>
      </p:sp>
    </p:spTree>
    <p:extLst>
      <p:ext uri="{BB962C8B-B14F-4D97-AF65-F5344CB8AC3E}">
        <p14:creationId xmlns:p14="http://schemas.microsoft.com/office/powerpoint/2010/main" val="27178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268760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cs typeface="Arial" panose="020B0604020202020204" pitchFamily="34" charset="0"/>
              </a:rPr>
              <a:t>В </a:t>
            </a:r>
            <a:r>
              <a:rPr lang="ru-RU" dirty="0">
                <a:cs typeface="Arial" panose="020B0604020202020204" pitchFamily="34" charset="0"/>
              </a:rPr>
              <a:t>1963 году Алесь Адамович публикует в журнале «Дружба </a:t>
            </a:r>
            <a:r>
              <a:rPr lang="ru-RU" dirty="0" err="1">
                <a:cs typeface="Arial" panose="020B0604020202020204" pitchFamily="34" charset="0"/>
              </a:rPr>
              <a:t>народаў</a:t>
            </a:r>
            <a:r>
              <a:rPr lang="ru-RU" dirty="0">
                <a:cs typeface="Arial" panose="020B0604020202020204" pitchFamily="34" charset="0"/>
              </a:rPr>
              <a:t>» вторую часть романа-дилогии «Сыны </a:t>
            </a:r>
            <a:r>
              <a:rPr lang="ru-RU" dirty="0" err="1">
                <a:cs typeface="Arial" panose="020B0604020202020204" pitchFamily="34" charset="0"/>
              </a:rPr>
              <a:t>сыходзяць</a:t>
            </a:r>
            <a:r>
              <a:rPr lang="ru-RU" dirty="0">
                <a:cs typeface="Arial" panose="020B0604020202020204" pitchFamily="34" charset="0"/>
              </a:rPr>
              <a:t> у бой».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1966 году была опубликована повесть «Виктория</a:t>
            </a:r>
            <a:r>
              <a:rPr lang="ru-RU" dirty="0" smtClean="0">
                <a:cs typeface="Arial" panose="020B0604020202020204" pitchFamily="34" charset="0"/>
              </a:rPr>
              <a:t>» </a:t>
            </a:r>
            <a:r>
              <a:rPr lang="ru-RU" dirty="0">
                <a:cs typeface="Arial" panose="020B0604020202020204" pitchFamily="34" charset="0"/>
              </a:rPr>
              <a:t>(затем названа «</a:t>
            </a:r>
            <a:r>
              <a:rPr lang="ru-RU" dirty="0" err="1">
                <a:cs typeface="Arial" panose="020B0604020202020204" pitchFamily="34" charset="0"/>
              </a:rPr>
              <a:t>Осия</a:t>
            </a:r>
            <a:r>
              <a:rPr lang="ru-RU" dirty="0">
                <a:cs typeface="Arial" panose="020B0604020202020204" pitchFamily="34" charset="0"/>
              </a:rPr>
              <a:t>»), в которой Алесь Адамович попытался выйти за пределы </a:t>
            </a:r>
            <a:r>
              <a:rPr lang="ru-RU" dirty="0" err="1">
                <a:cs typeface="Arial" panose="020B0604020202020204" pitchFamily="34" charset="0"/>
              </a:rPr>
              <a:t>автобиографизма</a:t>
            </a:r>
            <a:r>
              <a:rPr lang="ru-RU" dirty="0">
                <a:cs typeface="Arial" panose="020B0604020202020204" pitchFamily="34" charset="0"/>
              </a:rPr>
              <a:t>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1971 году Алесь Адамович написал «</a:t>
            </a:r>
            <a:r>
              <a:rPr lang="ru-RU" dirty="0" err="1">
                <a:cs typeface="Arial" panose="020B0604020202020204" pitchFamily="34" charset="0"/>
              </a:rPr>
              <a:t>Хатынская</a:t>
            </a:r>
            <a:r>
              <a:rPr lang="ru-RU" dirty="0">
                <a:cs typeface="Arial" panose="020B0604020202020204" pitchFamily="34" charset="0"/>
              </a:rPr>
              <a:t> повесть» (опубликована в журнале «Дружба народов», 1972 г., № 9). Хотя произведение имело положительные отзывы, сам писатель выражал обеспокоенность: «Обнаружил, поднял, показал одну лишь крупицу правды, каплю из того, что увидел, понял, а бездонный океан народной, огненной, </a:t>
            </a:r>
            <a:r>
              <a:rPr lang="ru-RU" dirty="0" err="1">
                <a:cs typeface="Arial" panose="020B0604020202020204" pitchFamily="34" charset="0"/>
              </a:rPr>
              <a:t>Хатынской</a:t>
            </a:r>
            <a:r>
              <a:rPr lang="ru-RU" dirty="0">
                <a:cs typeface="Arial" panose="020B0604020202020204" pitchFamily="34" charset="0"/>
              </a:rPr>
              <a:t> памяти остался, там же, неслышный, невидимый миру». </a:t>
            </a:r>
            <a:endParaRPr lang="ru-RU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0112" y="1442100"/>
            <a:ext cx="288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Василь Быков:</a:t>
            </a:r>
            <a:r>
              <a:rPr lang="ru-RU" sz="2400" dirty="0"/>
              <a:t> </a:t>
            </a:r>
            <a:r>
              <a:rPr lang="ru-RU" sz="2400" i="1" dirty="0"/>
              <a:t>«Алесь Адамович воплощает в себе генофонд нашей горемычной и возвышенной нации».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0" y="692696"/>
            <a:ext cx="38164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3968" y="888934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 В </a:t>
            </a:r>
            <a:r>
              <a:rPr lang="ru-RU" dirty="0">
                <a:cs typeface="Arial" panose="020B0604020202020204" pitchFamily="34" charset="0"/>
              </a:rPr>
              <a:t>журнале «Пламя» в 1975 году писатель опубликовал серию литературоведческих статей о творчестве Максима </a:t>
            </a:r>
            <a:r>
              <a:rPr lang="ru-RU" dirty="0" smtClean="0">
                <a:cs typeface="Arial" panose="020B0604020202020204" pitchFamily="34" charset="0"/>
              </a:rPr>
              <a:t>Горецкого «Ворота сокровищницы своей открываю…». По жанру произведение относят </a:t>
            </a:r>
            <a:r>
              <a:rPr lang="ru-RU" dirty="0">
                <a:cs typeface="Arial" panose="020B0604020202020204" pitchFamily="34" charset="0"/>
              </a:rPr>
              <a:t>к роману-эссе.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dirty="0" smtClean="0">
                <a:cs typeface="Arial" panose="020B0604020202020204" pitchFamily="34" charset="0"/>
              </a:rPr>
              <a:t>В </a:t>
            </a:r>
            <a:r>
              <a:rPr lang="ru-RU" dirty="0">
                <a:cs typeface="Arial" panose="020B0604020202020204" pitchFamily="34" charset="0"/>
              </a:rPr>
              <a:t>1987 году Алесь Адамович закончил сценарий «...Имя сей звезде Чернобыль» для художественного фильма, режиссёром которого должен был стать знаменитый американец Стэнли </a:t>
            </a:r>
            <a:r>
              <a:rPr lang="ru-RU" dirty="0" err="1">
                <a:cs typeface="Arial" panose="020B0604020202020204" pitchFamily="34" charset="0"/>
              </a:rPr>
              <a:t>Крамер</a:t>
            </a:r>
            <a:r>
              <a:rPr lang="ru-RU" dirty="0">
                <a:cs typeface="Arial" panose="020B0604020202020204" pitchFamily="34" charset="0"/>
              </a:rPr>
              <a:t>. Сценарий уже был одобрен кинокомпанией </a:t>
            </a:r>
            <a:r>
              <a:rPr lang="ru-RU" dirty="0" err="1">
                <a:cs typeface="Arial" panose="020B0604020202020204" pitchFamily="34" charset="0"/>
              </a:rPr>
              <a:t>Columbia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Pictures</a:t>
            </a:r>
            <a:r>
              <a:rPr lang="ru-RU" dirty="0">
                <a:cs typeface="Arial" panose="020B0604020202020204" pitchFamily="34" charset="0"/>
              </a:rPr>
              <a:t>. Жаль, что </a:t>
            </a:r>
            <a:r>
              <a:rPr lang="ru-RU" dirty="0" err="1">
                <a:cs typeface="Arial" panose="020B0604020202020204" pitchFamily="34" charset="0"/>
              </a:rPr>
              <a:t>Крамер</a:t>
            </a:r>
            <a:r>
              <a:rPr lang="ru-RU" dirty="0">
                <a:cs typeface="Arial" panose="020B0604020202020204" pitchFamily="34" charset="0"/>
              </a:rPr>
              <a:t> не смог снимать картину по личным причинам, ведь тогда мог получиться эпохальный фильм, который бы донес до человечества масштаб аварии и беду белорусского народа.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2403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196752"/>
            <a:ext cx="6912768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последние 2 года писатель серьезно болел. Из общественного деятеля он превращается в летописца и мемуариста. Свою итоговую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разножанровую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исповедально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-документальную книгу «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Vixi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» («Прожито», 1993-94), над которой Адамович работал до самых последних дней, закончить не успел. В опубликованной 1 -й и незаконченной 2-й части книги писатель вновь возвращается к толстовской теме «войны и мира», жизни и смерти, к политическим, философским, к психологическо-физиологическим рефлексиям, связанным с его молодостью, с чистой и сентиментально-грустной историей его юношеской послевоенной любви. Смысл своей завершающей книги писатель видел в том, чтобы «взглянуть на многое (и на самого автора романов) из такого будущего, где уже виден край жизни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1268760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                            </a:t>
            </a:r>
            <a:r>
              <a:rPr lang="ru-RU" sz="2000" b="1" i="1" dirty="0" smtClean="0">
                <a:cs typeface="Arial" panose="020B0604020202020204" pitchFamily="34" charset="0"/>
              </a:rPr>
              <a:t>Художественная </a:t>
            </a:r>
            <a:r>
              <a:rPr lang="ru-RU" sz="2000" b="1" i="1" dirty="0">
                <a:cs typeface="Arial" panose="020B0604020202020204" pitchFamily="34" charset="0"/>
              </a:rPr>
              <a:t>проза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«Партизаны», роман-дилогия (часть 1 — «Война под крышами», 1960; часть 2 — «Сыновья уходят в бой», </a:t>
            </a:r>
            <a:r>
              <a:rPr lang="ru-RU" dirty="0" smtClean="0">
                <a:cs typeface="Arial" panose="020B0604020202020204" pitchFamily="34" charset="0"/>
              </a:rPr>
              <a:t>1963);</a:t>
            </a:r>
            <a:endParaRPr lang="ru-RU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«Последний отпуск» (1969), повесть из жизни советской научной </a:t>
            </a:r>
            <a:r>
              <a:rPr lang="ru-RU" dirty="0" smtClean="0">
                <a:cs typeface="Arial" panose="020B0604020202020204" pitchFamily="34" charset="0"/>
              </a:rPr>
              <a:t>интеллигенции;</a:t>
            </a:r>
            <a:endParaRPr lang="ru-RU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«Я из огненной деревни…» (</a:t>
            </a:r>
            <a:r>
              <a:rPr lang="ru-RU" dirty="0" smtClean="0">
                <a:cs typeface="Arial" panose="020B0604020202020204" pitchFamily="34" charset="0"/>
              </a:rPr>
              <a:t>1975), </a:t>
            </a:r>
            <a:r>
              <a:rPr lang="ru-RU" dirty="0" smtClean="0">
                <a:cs typeface="Arial" panose="020B0604020202020204" pitchFamily="34" charset="0"/>
              </a:rPr>
              <a:t>повесть;</a:t>
            </a:r>
            <a:endParaRPr lang="ru-RU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«</a:t>
            </a:r>
            <a:r>
              <a:rPr lang="ru-RU" dirty="0" err="1">
                <a:cs typeface="Arial" panose="020B0604020202020204" pitchFamily="34" charset="0"/>
              </a:rPr>
              <a:t>Хатынская</a:t>
            </a:r>
            <a:r>
              <a:rPr lang="ru-RU" dirty="0">
                <a:cs typeface="Arial" panose="020B0604020202020204" pitchFamily="34" charset="0"/>
              </a:rPr>
              <a:t> повесть» (1971</a:t>
            </a:r>
            <a:r>
              <a:rPr lang="ru-RU" dirty="0" smtClean="0">
                <a:cs typeface="Arial" panose="020B0604020202020204" pitchFamily="34" charset="0"/>
              </a:rPr>
              <a:t>);</a:t>
            </a:r>
            <a:endParaRPr lang="ru-RU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«Каратели, или Жизнеописание гипербореев» (1980), </a:t>
            </a:r>
            <a:r>
              <a:rPr lang="ru-RU" dirty="0" smtClean="0">
                <a:cs typeface="Arial" panose="020B0604020202020204" pitchFamily="34" charset="0"/>
              </a:rPr>
              <a:t>повесть;</a:t>
            </a:r>
            <a:endParaRPr lang="ru-RU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«Блокадная книга» (</a:t>
            </a:r>
            <a:r>
              <a:rPr lang="ru-RU" dirty="0" smtClean="0">
                <a:cs typeface="Arial" panose="020B0604020202020204" pitchFamily="34" charset="0"/>
              </a:rPr>
              <a:t>1977—1981);</a:t>
            </a:r>
            <a:endParaRPr lang="ru-RU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«Последняя пастораль» (1987), антивоенная лирико-драматическая </a:t>
            </a:r>
            <a:r>
              <a:rPr lang="ru-RU" dirty="0" smtClean="0">
                <a:cs typeface="Arial" panose="020B0604020202020204" pitchFamily="34" charset="0"/>
              </a:rPr>
              <a:t>повесть-предостережение.</a:t>
            </a: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83671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Алесь Адамович среди белорусских избирателей у гостиницы "Москва". </a:t>
            </a:r>
            <a:r>
              <a:rPr lang="ru-RU" dirty="0" smtClean="0">
                <a:cs typeface="Arial" panose="020B0604020202020204" pitchFamily="34" charset="0"/>
              </a:rPr>
              <a:t>1989 год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" y="2420888"/>
            <a:ext cx="6850504" cy="47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1196752"/>
            <a:ext cx="588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             </a:t>
            </a:r>
            <a:r>
              <a:rPr lang="ru-RU" sz="2000" b="1" i="1" dirty="0" smtClean="0">
                <a:cs typeface="Arial" panose="020B0604020202020204" pitchFamily="34" charset="0"/>
              </a:rPr>
              <a:t>Общественная </a:t>
            </a:r>
            <a:r>
              <a:rPr lang="ru-RU" sz="2000" b="1" i="1" dirty="0">
                <a:cs typeface="Arial" panose="020B0604020202020204" pitchFamily="34" charset="0"/>
              </a:rPr>
              <a:t>деятельность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Член Союза писателей СССР (с 1957) член правления (1986—1991), в августе 1991 года — секретарь правления, с сентября 1991 года по 1992 год — сопредседатель правления;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член Союза журналистов СССР (с 1967);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член Союза кинематографистов СССР (с 1977);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заместитель председателя Комиссии СССР по делам ЮНЕСКО (1987);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член Белорусского </a:t>
            </a:r>
            <a:r>
              <a:rPr lang="ru-RU" dirty="0" smtClean="0">
                <a:cs typeface="Arial" panose="020B0604020202020204" pitchFamily="34" charset="0"/>
              </a:rPr>
              <a:t>ПЭН-центра </a:t>
            </a:r>
            <a:r>
              <a:rPr lang="ru-RU" dirty="0">
                <a:cs typeface="Arial" panose="020B0604020202020204" pitchFamily="34" charset="0"/>
              </a:rPr>
              <a:t>(с 1989);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входил в редколлегии журналов «Неман», «Феникс — ХХ», общественный редакционного совета альманаха «Детектив и политика».</a:t>
            </a:r>
          </a:p>
        </p:txBody>
      </p:sp>
    </p:spTree>
    <p:extLst>
      <p:ext uri="{BB962C8B-B14F-4D97-AF65-F5344CB8AC3E}">
        <p14:creationId xmlns:p14="http://schemas.microsoft.com/office/powerpoint/2010/main" val="26300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705225" cy="5256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609329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С женой Верой Семёновной и дочерью Натальей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9737"/>
            <a:ext cx="2381250" cy="34385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54723" y="993247"/>
            <a:ext cx="3576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Страничка рукописи А. Адамовича</a:t>
            </a:r>
          </a:p>
        </p:txBody>
      </p:sp>
    </p:spTree>
    <p:extLst>
      <p:ext uri="{BB962C8B-B14F-4D97-AF65-F5344CB8AC3E}">
        <p14:creationId xmlns:p14="http://schemas.microsoft.com/office/powerpoint/2010/main" val="29522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566124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«Остановка </a:t>
            </a:r>
            <a:r>
              <a:rPr lang="ru-RU" dirty="0">
                <a:cs typeface="Arial" panose="020B0604020202020204" pitchFamily="34" charset="0"/>
              </a:rPr>
              <a:t>Адамовича» в поселке Глуша </a:t>
            </a:r>
            <a:r>
              <a:rPr lang="ru-RU" dirty="0" err="1">
                <a:cs typeface="Arial" panose="020B0604020202020204" pitchFamily="34" charset="0"/>
              </a:rPr>
              <a:t>Бобруйского</a:t>
            </a:r>
            <a:r>
              <a:rPr lang="ru-RU" dirty="0">
                <a:cs typeface="Arial" panose="020B0604020202020204" pitchFamily="34" charset="0"/>
              </a:rPr>
              <a:t> района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" y="-25912"/>
            <a:ext cx="9113504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908720"/>
            <a:ext cx="79208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                             </a:t>
            </a:r>
            <a:r>
              <a:rPr lang="ru-RU" sz="2000" b="1" i="1" dirty="0" smtClean="0">
                <a:cs typeface="Arial" panose="020B0604020202020204" pitchFamily="34" charset="0"/>
              </a:rPr>
              <a:t>ПАМЯТЬ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Москве на доме, где проживал Алесь Адамович, размещена мемориальная доска. </a:t>
            </a: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Бронзовый мемориал выполнил Даниэль </a:t>
            </a:r>
            <a:r>
              <a:rPr lang="ru-RU" dirty="0" err="1" smtClean="0">
                <a:cs typeface="Arial" panose="020B0604020202020204" pitchFamily="34" charset="0"/>
              </a:rPr>
              <a:t>Митлянский</a:t>
            </a:r>
            <a:r>
              <a:rPr lang="ru-RU" dirty="0" smtClean="0">
                <a:cs typeface="Arial" panose="020B0604020202020204" pitchFamily="34" charset="0"/>
              </a:rPr>
              <a:t>. 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  В </a:t>
            </a:r>
            <a:r>
              <a:rPr lang="ru-RU" dirty="0">
                <a:cs typeface="Arial" panose="020B0604020202020204" pitchFamily="34" charset="0"/>
              </a:rPr>
              <a:t>белорусском городе Ивацевичи </a:t>
            </a:r>
            <a:r>
              <a:rPr lang="ru-RU" dirty="0" smtClean="0">
                <a:cs typeface="Arial" panose="020B0604020202020204" pitchFamily="34" charset="0"/>
              </a:rPr>
              <a:t>и в </a:t>
            </a:r>
            <a:r>
              <a:rPr lang="ru-RU" dirty="0">
                <a:cs typeface="Arial" panose="020B0604020202020204" pitchFamily="34" charset="0"/>
              </a:rPr>
              <a:t>посёлке Глуша </a:t>
            </a:r>
            <a:r>
              <a:rPr lang="ru-RU" dirty="0" smtClean="0">
                <a:cs typeface="Arial" panose="020B0604020202020204" pitchFamily="34" charset="0"/>
              </a:rPr>
              <a:t>(</a:t>
            </a:r>
            <a:r>
              <a:rPr lang="ru-RU" dirty="0" err="1" smtClean="0">
                <a:cs typeface="Arial" panose="020B0604020202020204" pitchFamily="34" charset="0"/>
              </a:rPr>
              <a:t>Бобруйского</a:t>
            </a:r>
            <a:r>
              <a:rPr lang="ru-RU" dirty="0">
                <a:cs typeface="Arial" panose="020B0604020202020204" pitchFamily="34" charset="0"/>
              </a:rPr>
              <a:t> </a:t>
            </a:r>
            <a:r>
              <a:rPr lang="ru-RU" dirty="0" smtClean="0">
                <a:cs typeface="Arial" panose="020B0604020202020204" pitchFamily="34" charset="0"/>
              </a:rPr>
              <a:t>района</a:t>
            </a:r>
            <a:r>
              <a:rPr lang="ru-RU" dirty="0">
                <a:cs typeface="Arial" panose="020B0604020202020204" pitchFamily="34" charset="0"/>
              </a:rPr>
              <a:t>)</a:t>
            </a:r>
            <a:r>
              <a:rPr lang="ru-RU" dirty="0" smtClean="0">
                <a:cs typeface="Arial" panose="020B0604020202020204" pitchFamily="34" charset="0"/>
              </a:rPr>
              <a:t> есть </a:t>
            </a:r>
            <a:r>
              <a:rPr lang="ru-RU" dirty="0">
                <a:cs typeface="Arial" panose="020B0604020202020204" pitchFamily="34" charset="0"/>
              </a:rPr>
              <a:t>улица, названная именем А. Адамовича. </a:t>
            </a:r>
          </a:p>
          <a:p>
            <a:r>
              <a:rPr lang="ru-RU" dirty="0" smtClean="0">
                <a:cs typeface="Arial" panose="020B0604020202020204" pitchFamily="34" charset="0"/>
              </a:rPr>
              <a:t>  Инициативная </a:t>
            </a:r>
            <a:r>
              <a:rPr lang="ru-RU" dirty="0">
                <a:cs typeface="Arial" panose="020B0604020202020204" pitchFamily="34" charset="0"/>
              </a:rPr>
              <a:t>группа «</a:t>
            </a:r>
            <a:r>
              <a:rPr lang="ru-RU" dirty="0" err="1">
                <a:cs typeface="Arial" panose="020B0604020202020204" pitchFamily="34" charset="0"/>
              </a:rPr>
              <a:t>Прыпынак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Адамовіча</a:t>
            </a:r>
            <a:r>
              <a:rPr lang="ru-RU" dirty="0">
                <a:cs typeface="Arial" panose="020B0604020202020204" pitchFamily="34" charset="0"/>
              </a:rPr>
              <a:t>» занимается увековечиванием памяти Алеся Адамовича в п. Глуша, созданием сквера и установкой бюста Алеся </a:t>
            </a:r>
            <a:r>
              <a:rPr lang="ru-RU" dirty="0" smtClean="0">
                <a:cs typeface="Arial" panose="020B0604020202020204" pitchFamily="34" charset="0"/>
              </a:rPr>
              <a:t>Адамовича. </a:t>
            </a:r>
            <a:r>
              <a:rPr lang="ru-RU" dirty="0">
                <a:cs typeface="Arial" panose="020B0604020202020204" pitchFamily="34" charset="0"/>
              </a:rPr>
              <a:t>Появился </a:t>
            </a:r>
            <a:r>
              <a:rPr lang="ru-RU" dirty="0" smtClean="0">
                <a:cs typeface="Arial" panose="020B0604020202020204" pitchFamily="34" charset="0"/>
              </a:rPr>
              <a:t>арт-объект </a:t>
            </a:r>
            <a:r>
              <a:rPr lang="ru-RU" dirty="0">
                <a:cs typeface="Arial" panose="020B0604020202020204" pitchFamily="34" charset="0"/>
              </a:rPr>
              <a:t>в Глуше. 9 ноября 2019 года прошло торжественное открытие памятника Алесю Адамовичу в п. Глуша </a:t>
            </a:r>
            <a:r>
              <a:rPr lang="ru-RU" dirty="0" err="1">
                <a:cs typeface="Arial" panose="020B0604020202020204" pitchFamily="34" charset="0"/>
              </a:rPr>
              <a:t>Бобруйского</a:t>
            </a:r>
            <a:r>
              <a:rPr lang="ru-RU" dirty="0">
                <a:cs typeface="Arial" panose="020B0604020202020204" pitchFamily="34" charset="0"/>
              </a:rPr>
              <a:t> района. Средства были собраны через </a:t>
            </a:r>
            <a:r>
              <a:rPr lang="ru-RU" dirty="0" err="1">
                <a:cs typeface="Arial" panose="020B0604020202020204" pitchFamily="34" charset="0"/>
              </a:rPr>
              <a:t>краудфаудинг</a:t>
            </a:r>
            <a:r>
              <a:rPr lang="ru-RU" dirty="0">
                <a:cs typeface="Arial" panose="020B0604020202020204" pitchFamily="34" charset="0"/>
              </a:rPr>
              <a:t>, основными меценатами являлся Юрий </a:t>
            </a:r>
            <a:r>
              <a:rPr lang="ru-RU" dirty="0" err="1">
                <a:cs typeface="Arial" panose="020B0604020202020204" pitchFamily="34" charset="0"/>
              </a:rPr>
              <a:t>Зиссер</a:t>
            </a:r>
            <a:r>
              <a:rPr lang="ru-RU" dirty="0">
                <a:cs typeface="Arial" panose="020B0604020202020204" pitchFamily="34" charset="0"/>
              </a:rPr>
              <a:t> и Светлана </a:t>
            </a:r>
            <a:r>
              <a:rPr lang="ru-RU" dirty="0" smtClean="0">
                <a:cs typeface="Arial" panose="020B0604020202020204" pitchFamily="34" charset="0"/>
              </a:rPr>
              <a:t>Алексиевич. </a:t>
            </a:r>
            <a:r>
              <a:rPr lang="ru-RU" dirty="0">
                <a:cs typeface="Arial" panose="020B0604020202020204" pitchFamily="34" charset="0"/>
              </a:rPr>
              <a:t>Автор работы белорусский скульптор </a:t>
            </a:r>
            <a:r>
              <a:rPr lang="ru-RU" dirty="0" err="1">
                <a:cs typeface="Arial" panose="020B0604020202020204" pitchFamily="34" charset="0"/>
              </a:rPr>
              <a:t>Геник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Лойка</a:t>
            </a:r>
            <a:r>
              <a:rPr lang="ru-RU" dirty="0">
                <a:cs typeface="Arial" panose="020B0604020202020204" pitchFamily="34" charset="0"/>
              </a:rPr>
              <a:t>. На открытии присутствовал руководитель инициативной группы «</a:t>
            </a:r>
            <a:r>
              <a:rPr lang="ru-RU" dirty="0" err="1">
                <a:cs typeface="Arial" panose="020B0604020202020204" pitchFamily="34" charset="0"/>
              </a:rPr>
              <a:t>Прыпынак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Адамовіча</a:t>
            </a:r>
            <a:r>
              <a:rPr lang="ru-RU" dirty="0">
                <a:cs typeface="Arial" panose="020B0604020202020204" pitchFamily="34" charset="0"/>
              </a:rPr>
              <a:t>» Архипенко Андрей, благодаря которому был установлен памятник. </a:t>
            </a:r>
            <a:endParaRPr lang="ru-RU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548680"/>
            <a:ext cx="8280920" cy="5229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60212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Бюст </a:t>
            </a: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Алеся </a:t>
            </a:r>
            <a:r>
              <a:rPr lang="ru-RU" dirty="0" smtClean="0">
                <a:cs typeface="Arial" panose="020B0604020202020204" pitchFamily="34" charset="0"/>
              </a:rPr>
              <a:t>Адамовича </a:t>
            </a:r>
            <a:r>
              <a:rPr lang="ru-RU" dirty="0">
                <a:cs typeface="Arial" panose="020B0604020202020204" pitchFamily="34" charset="0"/>
              </a:rPr>
              <a:t>в поселке Глуша </a:t>
            </a:r>
            <a:r>
              <a:rPr lang="ru-RU" dirty="0" err="1">
                <a:cs typeface="Arial" panose="020B0604020202020204" pitchFamily="34" charset="0"/>
              </a:rPr>
              <a:t>Бобруйского</a:t>
            </a:r>
            <a:r>
              <a:rPr lang="ru-RU" dirty="0">
                <a:cs typeface="Arial" panose="020B0604020202020204" pitchFamily="34" charset="0"/>
              </a:rPr>
              <a:t> района.</a:t>
            </a:r>
          </a:p>
        </p:txBody>
      </p:sp>
    </p:spTree>
    <p:extLst>
      <p:ext uri="{BB962C8B-B14F-4D97-AF65-F5344CB8AC3E}">
        <p14:creationId xmlns:p14="http://schemas.microsoft.com/office/powerpoint/2010/main" val="29392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0" y="480144"/>
            <a:ext cx="4320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b="1" i="1" dirty="0" err="1"/>
              <a:t>Блока́дная</a:t>
            </a:r>
            <a:r>
              <a:rPr lang="ru-RU" b="1" i="1" dirty="0"/>
              <a:t> </a:t>
            </a:r>
            <a:r>
              <a:rPr lang="ru-RU" b="1" i="1" dirty="0" err="1"/>
              <a:t>кни́га</a:t>
            </a:r>
            <a:r>
              <a:rPr lang="ru-RU" dirty="0"/>
              <a:t>» (1977—1982) — документальная </a:t>
            </a:r>
            <a:r>
              <a:rPr lang="ru-RU" dirty="0" smtClean="0"/>
              <a:t>хроника блокады Ленинграда</a:t>
            </a:r>
            <a:r>
              <a:rPr lang="ru-RU" dirty="0"/>
              <a:t>; написана в соавторстве </a:t>
            </a:r>
            <a:r>
              <a:rPr lang="ru-RU" dirty="0" smtClean="0"/>
              <a:t>Даниила </a:t>
            </a:r>
            <a:r>
              <a:rPr lang="ru-RU" dirty="0"/>
              <a:t>Гранина с Алесем Адамовичем, рассказывает нам о многих муках, которые пришлось пережить Ленинграду и его жителям. «Блокадная книга» - это книга которая повествует нам о героях того страшного периода, о их героизме, о их подвигах, о не человеческих условиях, даже не жизни, а выживания, о любви и ненависти, о голоде, который делает человека просто безумным. Книга написана на основе дневников и самих рассказов ленинградцев-блокадников, и содержит более четырехсот страниц душе раздирательных историй, разделенных на две части, но это минимум что смогли вложить в неё авторы. </a:t>
            </a:r>
          </a:p>
          <a:p>
            <a:endParaRPr lang="ru-RU" dirty="0"/>
          </a:p>
          <a:p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456384" cy="460851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4161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В </a:t>
            </a:r>
            <a:r>
              <a:rPr lang="ru-RU" dirty="0"/>
              <a:t>первой части книги рассказывается о многих историях людей, живших в то страшное время. Повествуется о чувствах, мыслях от начала войны до практически снятия блокады. У многих была возможность эвакуироваться, но люди оставались, они любили свой город, свою малую родину, да и многие не могли поверить до конца, что блокада запрет их там на целых почти 900 дней.</a:t>
            </a:r>
          </a:p>
          <a:p>
            <a:r>
              <a:rPr lang="ru-RU" dirty="0" smtClean="0"/>
              <a:t>  Много </a:t>
            </a:r>
            <a:r>
              <a:rPr lang="ru-RU" dirty="0"/>
              <a:t>рассказов о быте ленинградца, о том, как они живут, чем питаются, о карточках, об очередях, о бомбежках города и очень много о смертях. И самое страшное, люди не боялись смерти, они боялись, как хоронить человека, особенно если он умер зимой. Описаны случаи воровства хлеба, но авторы считают их единичными, нам остается только и надеется, что это правда. Хлеб в блокадном Ленинграде был и правда дороже денег, любых драгоценностей, на него обменивают, всё что могут обменять и это авторы также приводят в примере. Кроме хлеба, люди едят ремни, клей и даже землю с </a:t>
            </a:r>
            <a:r>
              <a:rPr lang="ru-RU" dirty="0" err="1"/>
              <a:t>Бадаевских</a:t>
            </a:r>
            <a:r>
              <a:rPr lang="ru-RU" dirty="0"/>
              <a:t> складов. </a:t>
            </a:r>
            <a:r>
              <a:rPr lang="ru-RU" dirty="0" smtClean="0"/>
              <a:t> </a:t>
            </a:r>
            <a:r>
              <a:rPr lang="ru-RU" dirty="0"/>
              <a:t>Со временем пропадает живность, нет ни кошек, ни собак, куда все делись, можно догадаться. И вот читая все это, ты конечно понимаешь, автор не может написать всё в полной мере, но и то что есть, поражает и шокирует до глубины души.</a:t>
            </a:r>
          </a:p>
          <a:p>
            <a:r>
              <a:rPr lang="ru-RU" dirty="0" smtClean="0"/>
              <a:t>  Вторая </a:t>
            </a:r>
            <a:r>
              <a:rPr lang="ru-RU" dirty="0"/>
              <a:t>часть книги уже посвящена трем конкретным героям, она написана на основе их дневников. Это двое мужчин и одна женщина. Они никогда не встречались, да и не знали друг о друге ничего.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0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9952" y="40466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2808312" cy="4536504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3851920" y="188640"/>
            <a:ext cx="504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Настоящая </a:t>
            </a:r>
            <a:r>
              <a:rPr lang="ru-RU" dirty="0"/>
              <a:t>книга состоит из двух работ писателя ("</a:t>
            </a:r>
            <a:r>
              <a:rPr lang="ru-RU" b="1" i="1" dirty="0"/>
              <a:t>Война под крышами</a:t>
            </a:r>
            <a:r>
              <a:rPr lang="ru-RU" dirty="0"/>
              <a:t>" и "</a:t>
            </a:r>
            <a:r>
              <a:rPr lang="ru-RU" b="1" i="1" dirty="0"/>
              <a:t>Сыновья уходят в бой</a:t>
            </a:r>
            <a:r>
              <a:rPr lang="ru-RU" dirty="0"/>
              <a:t>"), написанных в разное время и объединенных позже в одно цельное произведение "</a:t>
            </a:r>
            <a:r>
              <a:rPr lang="ru-RU" b="1" i="1" dirty="0"/>
              <a:t>Партизаны</a:t>
            </a:r>
            <a:r>
              <a:rPr lang="ru-RU" dirty="0"/>
              <a:t>". В основе своей дилогия </a:t>
            </a:r>
            <a:r>
              <a:rPr lang="ru-RU" dirty="0" err="1"/>
              <a:t>автобиографична</a:t>
            </a:r>
            <a:r>
              <a:rPr lang="ru-RU" dirty="0"/>
              <a:t>. Она вбирает в себя многое из того, что увидел, пережил в войну </a:t>
            </a:r>
            <a:r>
              <a:rPr lang="ru-RU" dirty="0" err="1"/>
              <a:t>А.М.Адамович</a:t>
            </a:r>
            <a:r>
              <a:rPr lang="ru-RU" dirty="0"/>
              <a:t>. Поэтому и героями своего произведения он делает пятнадцатилетнего белорусского паренька из рабочего поселка Лесная Селиба и его мать. В романе-дилогии со скрупулезной правдивостью и полнотой находят свое воплощение личный опыт Адамовича - партизана, его семьи, кошмарная атмосфера оккупации и многие страницы партизанской борьбы в лесах Белоруссии. По сюжету дилогии в конце 1960-х гг. были сняты одноименные художественные фильмы (кинорежиссер Виктор Туров). Именно для этих фильмов Владимир Высоцкий написал свои известные военные песни. Главную роль матери сыграла известная актриса Нина Ургант. </a:t>
            </a:r>
          </a:p>
        </p:txBody>
      </p:sp>
    </p:spTree>
    <p:extLst>
      <p:ext uri="{BB962C8B-B14F-4D97-AF65-F5344CB8AC3E}">
        <p14:creationId xmlns:p14="http://schemas.microsoft.com/office/powerpoint/2010/main" val="17047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2" y="764704"/>
            <a:ext cx="3600400" cy="46805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prst="angle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23928" y="116632"/>
            <a:ext cx="51125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«</a:t>
            </a:r>
            <a:r>
              <a:rPr lang="ru-RU" b="1" i="1" dirty="0" err="1" smtClean="0"/>
              <a:t>Кара́тели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i="1" dirty="0"/>
              <a:t>Радость ножа, или Жизнеописания гипербореев</a:t>
            </a:r>
            <a:r>
              <a:rPr lang="ru-RU" b="1" dirty="0" smtClean="0"/>
              <a:t>)</a:t>
            </a:r>
            <a:r>
              <a:rPr lang="ru-RU" dirty="0" smtClean="0"/>
              <a:t>»— действие </a:t>
            </a:r>
            <a:r>
              <a:rPr lang="ru-RU" dirty="0"/>
              <a:t>одного из самых известных романов Алеся Адамовича </a:t>
            </a:r>
            <a:r>
              <a:rPr lang="ru-RU" dirty="0" smtClean="0"/>
              <a:t>разворачивается </a:t>
            </a:r>
            <a:r>
              <a:rPr lang="ru-RU" dirty="0"/>
              <a:t>в 1942-1943 </a:t>
            </a:r>
            <a:r>
              <a:rPr lang="ru-RU" dirty="0" smtClean="0"/>
              <a:t>годах   </a:t>
            </a:r>
            <a:r>
              <a:rPr lang="ru-RU" dirty="0"/>
              <a:t>на территории оккупированной Белоруссии. Карательный батальон под командованием </a:t>
            </a:r>
            <a:r>
              <a:rPr lang="ru-RU" dirty="0" err="1"/>
              <a:t>штурмбаннфюрера</a:t>
            </a:r>
            <a:r>
              <a:rPr lang="ru-RU" dirty="0"/>
              <a:t> СС Оскара </a:t>
            </a:r>
            <a:r>
              <a:rPr lang="ru-RU" dirty="0" err="1"/>
              <a:t>Дирлевангера</a:t>
            </a:r>
            <a:r>
              <a:rPr lang="ru-RU" dirty="0"/>
              <a:t> уничтожает одну за другой мирные деревни. В состав особой команды, кроме фашистских солдат, вошли уголовники, предатели, дезертиры разных национальностей и вероисповедания. С шокирующей прямотой и психологической убедительностью автор прослеживает историю их превращения в убийц и палачей. Произведение основано на документах, у многих персонажей есть реальные прототипы, а их фамилии настоящие.    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  Эта книга, наряду с другими произведениями белорусского классика, послужила основой для художественного фильма </a:t>
            </a:r>
            <a:r>
              <a:rPr lang="ru-RU" dirty="0" err="1"/>
              <a:t>Элема</a:t>
            </a:r>
            <a:r>
              <a:rPr lang="ru-RU" dirty="0"/>
              <a:t> Климова "Иди и смотри", который, по версии журнала "</a:t>
            </a:r>
            <a:r>
              <a:rPr lang="ru-RU" dirty="0" err="1"/>
              <a:t>Time</a:t>
            </a:r>
            <a:r>
              <a:rPr lang="ru-RU" dirty="0"/>
              <a:t> </a:t>
            </a:r>
            <a:r>
              <a:rPr lang="ru-RU" dirty="0" err="1"/>
              <a:t>Out</a:t>
            </a:r>
            <a:r>
              <a:rPr lang="ru-RU" dirty="0"/>
              <a:t>" (Лондон), входит в первую десятку "50 лучших военных фильмов всех времён", являясь также лучшим кинофильмом о Второй мировой войне.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692696"/>
            <a:ext cx="3700843" cy="496855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3779912" y="58846"/>
            <a:ext cx="52565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Очередным </a:t>
            </a:r>
            <a:r>
              <a:rPr lang="ru-RU" dirty="0"/>
              <a:t>произведением о партизанской борьбе стала </a:t>
            </a:r>
            <a:r>
              <a:rPr lang="ru-RU" b="1" i="1" dirty="0"/>
              <a:t>«</a:t>
            </a:r>
            <a:r>
              <a:rPr lang="ru-RU" b="1" i="1" dirty="0" err="1"/>
              <a:t>Хатынская</a:t>
            </a:r>
            <a:r>
              <a:rPr lang="ru-RU" b="1" i="1" dirty="0"/>
              <a:t> повесть» </a:t>
            </a:r>
            <a:r>
              <a:rPr lang="ru-RU" dirty="0"/>
              <a:t>(1972). Здесь речь идет не столько о страшной трагедии сожженной белорусской деревни Хатынь, сколько о подобной участи многочисленных других деревень Белоруссии. События войны показаны в повести как воспоминания бывших партизан отряда Косача, собравшихся вместе, чтобы поговорить о своей боевой молодости. Ослепший после контузии партизан </a:t>
            </a:r>
            <a:r>
              <a:rPr lang="ru-RU" dirty="0" err="1"/>
              <a:t>Флориан</a:t>
            </a:r>
            <a:r>
              <a:rPr lang="ru-RU" dirty="0"/>
              <a:t> </a:t>
            </a:r>
            <a:r>
              <a:rPr lang="ru-RU" dirty="0" err="1"/>
              <a:t>Гайшун</a:t>
            </a:r>
            <a:r>
              <a:rPr lang="ru-RU" dirty="0"/>
              <a:t> (Флёра) с обостренной болью и особенной ясностью воспринимает военное прошлое. Повесть органично вобрала в себя и сюжет любовного «треугольника», и философские размышления, и обостренное индивидуальное видение конкретных жизненных фактов. </a:t>
            </a:r>
          </a:p>
          <a:p>
            <a:r>
              <a:rPr lang="ru-RU" dirty="0"/>
              <a:t>  В 1974 г. Гостелерадио по «</a:t>
            </a:r>
            <a:r>
              <a:rPr lang="ru-RU" dirty="0" err="1"/>
              <a:t>Хатынской</a:t>
            </a:r>
            <a:r>
              <a:rPr lang="ru-RU" dirty="0"/>
              <a:t> повести» был поставлен одноимённый </a:t>
            </a:r>
            <a:r>
              <a:rPr lang="ru-RU" dirty="0" err="1"/>
              <a:t>радиоспектакль</a:t>
            </a:r>
            <a:r>
              <a:rPr lang="ru-RU" dirty="0"/>
              <a:t> на белорусском языке. По мотивам «</a:t>
            </a:r>
            <a:r>
              <a:rPr lang="ru-RU" dirty="0" err="1"/>
              <a:t>Хатынской</a:t>
            </a:r>
            <a:r>
              <a:rPr lang="ru-RU" dirty="0"/>
              <a:t> повести» в </a:t>
            </a:r>
            <a:r>
              <a:rPr lang="ru-RU" dirty="0" smtClean="0"/>
              <a:t>Гос. </a:t>
            </a:r>
            <a:r>
              <a:rPr lang="ru-RU" dirty="0"/>
              <a:t>русском драмтеатре БССР в 1977 году была поставлена пьеса «Возвращение в Хатынь» (режиссёр Б. И. Луценко). В 1984 году на основе этой постановки был снят двухсерийный фильм-спектакль. </a:t>
            </a:r>
          </a:p>
        </p:txBody>
      </p:sp>
    </p:spTree>
    <p:extLst>
      <p:ext uri="{BB962C8B-B14F-4D97-AF65-F5344CB8AC3E}">
        <p14:creationId xmlns:p14="http://schemas.microsoft.com/office/powerpoint/2010/main" val="7066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191000" cy="6350000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2540000" cy="3975100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808312" cy="3913240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1073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335845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«</a:t>
            </a:r>
            <a:r>
              <a:rPr lang="ru-RU" b="1" i="1" dirty="0"/>
              <a:t>Я из </a:t>
            </a:r>
            <a:r>
              <a:rPr lang="ru-RU" b="1" i="1" dirty="0" err="1"/>
              <a:t>о́гненной</a:t>
            </a:r>
            <a:r>
              <a:rPr lang="ru-RU" b="1" i="1" dirty="0"/>
              <a:t> деревни</a:t>
            </a:r>
            <a:r>
              <a:rPr lang="ru-RU" b="1" dirty="0" smtClean="0"/>
              <a:t>…</a:t>
            </a:r>
            <a:r>
              <a:rPr lang="ru-RU" dirty="0" smtClean="0"/>
              <a:t>»</a:t>
            </a:r>
            <a:r>
              <a:rPr lang="ru-RU" dirty="0"/>
              <a:t> — документальный сборник воспоминаний про </a:t>
            </a:r>
            <a:r>
              <a:rPr lang="ru-RU" dirty="0" smtClean="0"/>
              <a:t>уничтожение </a:t>
            </a:r>
            <a:r>
              <a:rPr lang="ru-RU" dirty="0"/>
              <a:t>нацистами белорусских деревень и о партизанах во время Великой Отечественной войны, собранный и составленный белорусскими писателями Алесем Адамовичем, Владимиром Колесником и Янкой Брылем. </a:t>
            </a:r>
          </a:p>
          <a:p>
            <a:r>
              <a:rPr lang="ru-RU" dirty="0" smtClean="0"/>
              <a:t>  В </a:t>
            </a:r>
            <a:r>
              <a:rPr lang="ru-RU" dirty="0"/>
              <a:t>книгу вошли свидетельства только тех людей, которые лично пережили трагедию уничтожения их деревни, убийства родных и односельчан. Для опроса очевидцев писатели на протяжении 1970—1973 годов объездили с магнитофоном 147 деревень в 35 районах Белоруссии и записали воспоминания более 300 непосредственных участников </a:t>
            </a:r>
            <a:r>
              <a:rPr lang="ru-RU" dirty="0" smtClean="0"/>
              <a:t>событий. </a:t>
            </a:r>
          </a:p>
          <a:p>
            <a:r>
              <a:rPr lang="ru-RU" dirty="0" smtClean="0"/>
              <a:t>  Книга положила начало становлению жанра белорусской художественно-документальной литературы про войну, послужила толчком для режиссёра </a:t>
            </a:r>
            <a:r>
              <a:rPr lang="ru-RU" dirty="0" err="1" smtClean="0"/>
              <a:t>Элема</a:t>
            </a:r>
            <a:r>
              <a:rPr lang="ru-RU" dirty="0" smtClean="0"/>
              <a:t> Климова при создании фильма «Иди и смотри», оказала глубокое влияние на мировосприятие Светланы Алексиевич. </a:t>
            </a:r>
          </a:p>
          <a:p>
            <a:r>
              <a:rPr lang="ru-RU" dirty="0" smtClean="0"/>
              <a:t>  Книга </a:t>
            </a:r>
            <a:r>
              <a:rPr lang="ru-RU" dirty="0"/>
              <a:t>вышла в 1975 году на белорусском </a:t>
            </a:r>
            <a:r>
              <a:rPr lang="ru-RU" dirty="0" smtClean="0"/>
              <a:t>языке, </a:t>
            </a:r>
            <a:r>
              <a:rPr lang="ru-RU" dirty="0"/>
              <a:t>и была переиздана на языке оригинала в 1978, </a:t>
            </a:r>
            <a:r>
              <a:rPr lang="ru-RU" dirty="0" smtClean="0"/>
              <a:t>1983 </a:t>
            </a:r>
            <a:r>
              <a:rPr lang="ru-RU" dirty="0"/>
              <a:t>и </a:t>
            </a:r>
            <a:r>
              <a:rPr lang="ru-RU" dirty="0" smtClean="0"/>
              <a:t>2001 </a:t>
            </a:r>
            <a:r>
              <a:rPr lang="ru-RU" dirty="0"/>
              <a:t>годах. </a:t>
            </a:r>
            <a:r>
              <a:rPr lang="ru-RU" dirty="0" smtClean="0"/>
              <a:t>В </a:t>
            </a:r>
            <a:r>
              <a:rPr lang="ru-RU" dirty="0"/>
              <a:t>1977 году книгу издали на русском языке в переводе Ковалёва Д. М</a:t>
            </a:r>
            <a:r>
              <a:rPr lang="ru-RU" dirty="0" smtClean="0"/>
              <a:t>. </a:t>
            </a:r>
            <a:r>
              <a:rPr lang="ru-RU" dirty="0"/>
              <a:t>(переиздана в Москве в издательстве «Советский писатель» в 1991 </a:t>
            </a:r>
            <a:r>
              <a:rPr lang="ru-RU" dirty="0" smtClean="0"/>
              <a:t>году). </a:t>
            </a:r>
            <a:r>
              <a:rPr lang="ru-RU" dirty="0"/>
              <a:t>Была переведена на многие языки (английский, болгарский, венгерский, </a:t>
            </a:r>
            <a:r>
              <a:rPr lang="ru-RU" dirty="0" smtClean="0"/>
              <a:t>польский, </a:t>
            </a:r>
            <a:r>
              <a:rPr lang="ru-RU" dirty="0"/>
              <a:t>украинский и чешский; фрагменты были опубликованы на румынском и </a:t>
            </a:r>
            <a:r>
              <a:rPr lang="ru-RU" dirty="0" err="1"/>
              <a:t>словакском</a:t>
            </a:r>
            <a:r>
              <a:rPr lang="ru-RU" dirty="0"/>
              <a:t>) и стала литературным бестселлером в Западной Европе. </a:t>
            </a:r>
          </a:p>
          <a:p>
            <a:r>
              <a:rPr lang="ru-RU" dirty="0" smtClean="0"/>
              <a:t>  На </a:t>
            </a:r>
            <a:r>
              <a:rPr lang="ru-RU" dirty="0"/>
              <a:t>основе книги по совместному сценарию </a:t>
            </a:r>
            <a:r>
              <a:rPr lang="ru-RU" dirty="0" err="1" smtClean="0"/>
              <a:t>Дашука</a:t>
            </a:r>
            <a:r>
              <a:rPr lang="ru-RU" dirty="0"/>
              <a:t> В. </a:t>
            </a:r>
            <a:r>
              <a:rPr lang="ru-RU" dirty="0" smtClean="0"/>
              <a:t>Н. </a:t>
            </a:r>
            <a:r>
              <a:rPr lang="ru-RU" dirty="0"/>
              <a:t>и Алеся Адамовича в 1975—1978 годах был снят цикл документальных фильмов «Я из огненной деревни</a:t>
            </a:r>
            <a:r>
              <a:rPr lang="ru-RU" dirty="0" smtClean="0"/>
              <a:t>».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5850</TotalTime>
  <Words>1514</Words>
  <Application>Microsoft Office PowerPoint</Application>
  <PresentationFormat>Экран (4:3)</PresentationFormat>
  <Paragraphs>69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lbr</dc:creator>
  <cp:lastModifiedBy>lbr</cp:lastModifiedBy>
  <cp:revision>1118</cp:revision>
  <dcterms:modified xsi:type="dcterms:W3CDTF">2022-09-06T07:20:36Z</dcterms:modified>
</cp:coreProperties>
</file>