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85" r:id="rId3"/>
    <p:sldId id="260" r:id="rId4"/>
    <p:sldId id="286" r:id="rId5"/>
    <p:sldId id="287" r:id="rId6"/>
    <p:sldId id="279" r:id="rId7"/>
    <p:sldId id="284" r:id="rId8"/>
    <p:sldId id="282" r:id="rId9"/>
    <p:sldId id="289" r:id="rId10"/>
    <p:sldId id="275" r:id="rId11"/>
    <p:sldId id="277" r:id="rId12"/>
    <p:sldId id="280" r:id="rId13"/>
    <p:sldId id="265" r:id="rId14"/>
    <p:sldId id="270" r:id="rId15"/>
    <p:sldId id="291" r:id="rId16"/>
    <p:sldId id="290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0C0"/>
    <a:srgbClr val="3333CC"/>
    <a:srgbClr val="6600CC"/>
    <a:srgbClr val="669900"/>
    <a:srgbClr val="0000CC"/>
    <a:srgbClr val="CC6600"/>
    <a:srgbClr val="008000"/>
    <a:srgbClr val="006600"/>
    <a:srgbClr val="CC5700"/>
    <a:srgbClr val="BAF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86445" autoAdjust="0"/>
  </p:normalViewPr>
  <p:slideViewPr>
    <p:cSldViewPr>
      <p:cViewPr>
        <p:scale>
          <a:sx n="77" d="100"/>
          <a:sy n="77" d="100"/>
        </p:scale>
        <p:origin x="-130" y="-1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3AB4-4E04-4D51-A863-C7F4B70FFC3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2724C-8445-4D54-B230-AFF5A751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9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724C-8445-4D54-B230-AFF5A7513B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7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724C-8445-4D54-B230-AFF5A7513B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6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724C-8445-4D54-B230-AFF5A7513B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9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724C-8445-4D54-B230-AFF5A7513B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1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724C-8445-4D54-B230-AFF5A7513B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0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B29737A-2EA8-410A-81C1-4EBD95AF6C6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B2DA2D3-58E3-4075-B251-3DE6CBB5FB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231" cy="6891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08720" y="-4419872"/>
            <a:ext cx="2232248" cy="144016"/>
          </a:xfrm>
        </p:spPr>
        <p:txBody>
          <a:bodyPr>
            <a:normAutofit fontScale="90000"/>
          </a:bodyPr>
          <a:lstStyle/>
          <a:p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</a:t>
            </a:r>
            <a:endParaRPr lang="ru-RU" sz="800" dirty="0">
              <a:solidFill>
                <a:schemeClr val="accent5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424936" cy="2808312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DFKai-SB" panose="03000509000000000000" pitchFamily="65" charset="-120"/>
                <a:cs typeface="IrisUPC" panose="020B0604020202020204" pitchFamily="34" charset="-34"/>
              </a:rPr>
              <a:t>Синдром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DFKai-SB" panose="03000509000000000000" pitchFamily="65" charset="-120"/>
                <a:cs typeface="IrisUPC" panose="020B0604020202020204" pitchFamily="34" charset="-34"/>
              </a:rPr>
              <a:t>эМОЦИОНАЛЬНОГо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DFKai-SB" panose="03000509000000000000" pitchFamily="65" charset="-120"/>
                <a:cs typeface="IrisUPC" panose="020B0604020202020204" pitchFamily="34" charset="-34"/>
              </a:rPr>
              <a:t>       	(ПРОФЕССИОНАЛЬНОГО)	</a:t>
            </a:r>
          </a:p>
          <a:p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DFKai-SB" panose="03000509000000000000" pitchFamily="65" charset="-120"/>
                <a:cs typeface="IrisUPC" panose="020B0604020202020204" pitchFamily="34" charset="-34"/>
              </a:rPr>
              <a:t>выГОРАНИЯ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isUPC" panose="020B0604020202020204" pitchFamily="34" charset="-34"/>
                <a:ea typeface="DFKai-SB" panose="03000509000000000000" pitchFamily="65" charset="-120"/>
                <a:cs typeface="IrisUPC" panose="020B0604020202020204" pitchFamily="34" charset="-34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isUPC" panose="020B0604020202020204" pitchFamily="34" charset="-34"/>
                <a:ea typeface="DFKai-SB" panose="03000509000000000000" pitchFamily="65" charset="-120"/>
                <a:cs typeface="IrisUPC" panose="020B0604020202020204" pitchFamily="34" charset="-34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DFKai-SB" panose="03000509000000000000" pitchFamily="65" charset="-120"/>
                <a:cs typeface="IrisUPC" panose="020B0604020202020204" pitchFamily="34" charset="-34"/>
              </a:rPr>
              <a:t>у медицинских </a:t>
            </a:r>
          </a:p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DFKai-SB" panose="03000509000000000000" pitchFamily="65" charset="-120"/>
                <a:cs typeface="IrisUPC" panose="020B0604020202020204" pitchFamily="34" charset="-34"/>
              </a:rPr>
              <a:t>	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anose="02040602050305030304" pitchFamily="18" charset="0"/>
                <a:ea typeface="DFKai-SB" panose="03000509000000000000" pitchFamily="65" charset="-120"/>
                <a:cs typeface="IrisUPC" panose="020B0604020202020204" pitchFamily="34" charset="-34"/>
              </a:rPr>
              <a:t>	  работников 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tx1">
                    <a:lumMod val="9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Book Antiqua" panose="02040602050305030304" pitchFamily="18" charset="0"/>
              <a:ea typeface="DFKai-SB" panose="03000509000000000000" pitchFamily="65" charset="-120"/>
              <a:cs typeface="IrisUPC" panose="020B0604020202020204" pitchFamily="34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518457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abic Typesetting" panose="03020402040406030203" pitchFamily="66" charset="-78"/>
              </a:rPr>
              <a:t>Сгорела </a:t>
            </a:r>
            <a:r>
              <a:rPr lang="ru-RU" sz="12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abic Typesetting" panose="03020402040406030203" pitchFamily="66" charset="-78"/>
              </a:rPr>
              <a:t>лампочка, ну что ж — сменить её несложно.</a:t>
            </a:r>
          </a:p>
          <a:p>
            <a:r>
              <a:rPr lang="ru-RU" sz="12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abic Typesetting" panose="03020402040406030203" pitchFamily="66" charset="-78"/>
              </a:rPr>
              <a:t>С душой, увы, того же сделать </a:t>
            </a:r>
            <a:r>
              <a:rPr lang="ru-RU" sz="1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abic Typesetting" panose="03020402040406030203" pitchFamily="66" charset="-78"/>
              </a:rPr>
              <a:t>невозможно…</a:t>
            </a:r>
            <a:endParaRPr lang="ru-RU" sz="12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abic Typesetting" panose="03020402040406030203" pitchFamily="66" charset="-78"/>
            </a:endParaRPr>
          </a:p>
          <a:p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04520" y="-4123456"/>
            <a:ext cx="57606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8900" dirty="0">
              <a:solidFill>
                <a:schemeClr val="accent5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gallery dir="l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747464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			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3"/>
            <a:ext cx="9144000" cy="6993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99392"/>
            <a:ext cx="91440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en-US" sz="2000" dirty="0" smtClean="0"/>
              <a:t>    </a:t>
            </a:r>
          </a:p>
          <a:p>
            <a:r>
              <a:rPr lang="en-US" sz="2000" dirty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</a:t>
            </a:r>
            <a:r>
              <a:rPr lang="ru-RU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СЭВ </a:t>
            </a:r>
            <a:r>
              <a:rPr lang="en-US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напрямую </a:t>
            </a:r>
            <a:r>
              <a:rPr lang="en-US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связано </a:t>
            </a:r>
            <a:r>
              <a:rPr lang="en-US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со </a:t>
            </a:r>
            <a:r>
              <a:rPr lang="en-US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следующими</a:t>
            </a:r>
            <a:r>
              <a:rPr lang="en-US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  </a:t>
            </a:r>
            <a:r>
              <a:rPr lang="ru-RU" sz="2000" dirty="0" smtClean="0">
                <a:solidFill>
                  <a:srgbClr val="6600CC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</a:rPr>
              <a:t>параметрами:</a:t>
            </a:r>
            <a:endParaRPr lang="en-US" sz="2000" dirty="0" smtClean="0">
              <a:solidFill>
                <a:srgbClr val="6600CC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</a:endParaRPr>
          </a:p>
          <a:p>
            <a:endParaRPr lang="ru-RU" sz="2400" dirty="0">
              <a:solidFill>
                <a:srgbClr val="6600CC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полом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(как правило, женщины-хирурги более подвержены СЭВ, чем мужчины-хирурги, а у мужчин-гинекологов данный синдром встречается чаще, чем у женщин данной профессии);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видом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деятельности (более подвержены хирурги, терапевты, акушер-гинекологи, психиатры);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стажем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работы (у врачей со стажем работы более 15 лет СЭВ проявляется чаще, чем у работников со стажем менее 15 лет);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занимаемой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должностью и </a:t>
            </a: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удовлетворенностью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ею (соответствие должности человека его личностным запросам и представлениям);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количеством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времени, уделяемым работе (например, </a:t>
            </a: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количеством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дежурств);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уровнем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личностной тревожности;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уровнем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эмоциональной стрессоустойчивости;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межличностными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отношениями в коллективе;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типом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лечебно-профилактической организации (чаще страдают СЭВ работники государственных медицинских учреждений, сотрудники стационара);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наличием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брака (</a:t>
            </a: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врачи -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женщины таких специальностей, как реаниматолог, анестезиолог, нарколог, не состоящие в браке, больше подвержены выгоранию, чем их замужние коллеги);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состоянием </a:t>
            </a:r>
            <a:r>
              <a:rPr lang="ru-RU" sz="1500" dirty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климата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22467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000">
        <p14:gallery dir="l"/>
      </p:transition>
    </mc:Choice>
    <mc:Fallback xmlns="">
      <p:transition spd="slow" advTm="4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581128"/>
            <a:ext cx="5040560" cy="1938992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Советы по профилактике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СЭВ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3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gallery dir="l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239681" y="892750"/>
            <a:ext cx="45719" cy="200055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симости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384"/>
            <a:ext cx="9144000" cy="57736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412776"/>
            <a:ext cx="3960440" cy="49244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u="sng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Спорт</a:t>
            </a:r>
            <a:r>
              <a:rPr lang="ru-RU" sz="1400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. Умеренная физическая активность — панацея от всех психологических травм</a:t>
            </a:r>
            <a:r>
              <a:rPr lang="ru-RU" sz="1400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.</a:t>
            </a:r>
          </a:p>
          <a:p>
            <a:endParaRPr lang="ru-RU" sz="1400" dirty="0"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r>
              <a:rPr lang="ru-RU" u="sng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Отдых</a:t>
            </a:r>
            <a:r>
              <a:rPr lang="ru-RU" u="sng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.</a:t>
            </a:r>
            <a:r>
              <a:rPr lang="ru-RU" sz="1400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 Эффективность работы зависит от полноценного расслабления. Требуются смена обстановки, положительные эмоции от встречи с друзьями и даже получение адреналина для любителей экстрима</a:t>
            </a:r>
            <a:r>
              <a:rPr lang="ru-RU" sz="1400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.</a:t>
            </a:r>
          </a:p>
          <a:p>
            <a:endParaRPr lang="ru-RU" sz="1400" dirty="0"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r>
              <a:rPr lang="ru-RU" u="sng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Планирование </a:t>
            </a:r>
            <a:r>
              <a:rPr lang="ru-RU" u="sng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дня</a:t>
            </a:r>
            <a:r>
              <a:rPr lang="ru-RU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. </a:t>
            </a:r>
            <a:r>
              <a:rPr lang="ru-RU" sz="1400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Порядок помогает концентрации на работе, приучению организма к необходимому отдыху</a:t>
            </a:r>
            <a:r>
              <a:rPr lang="ru-RU" sz="1400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.</a:t>
            </a:r>
          </a:p>
          <a:p>
            <a:endParaRPr lang="ru-RU" sz="1400" dirty="0" smtClean="0"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r>
              <a:rPr lang="ru-RU" u="sng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Психологическая </a:t>
            </a:r>
            <a:r>
              <a:rPr lang="ru-RU" u="sng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защита</a:t>
            </a:r>
            <a:r>
              <a:rPr lang="ru-RU" sz="1400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. Умение ставить воображаемый барьер между собой и неприятным вам человеком позволит не реагировать на эмоциональные провокации</a:t>
            </a:r>
            <a:r>
              <a:rPr lang="ru-RU" sz="1400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.</a:t>
            </a:r>
          </a:p>
          <a:p>
            <a:endParaRPr lang="ru-RU" sz="1400" dirty="0"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</a:endParaRPr>
          </a:p>
          <a:p>
            <a:r>
              <a:rPr lang="ru-RU" u="sng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Творчество</a:t>
            </a:r>
            <a:r>
              <a:rPr lang="ru-RU" sz="1400" u="sng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.</a:t>
            </a:r>
            <a:r>
              <a:rPr lang="ru-RU" sz="1400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 </a:t>
            </a:r>
            <a:r>
              <a:rPr lang="en-US" sz="1400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 </a:t>
            </a:r>
            <a:r>
              <a:rPr lang="ru-RU" sz="1400" dirty="0" smtClean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Необходимо </a:t>
            </a:r>
            <a:r>
              <a:rPr lang="ru-RU" sz="1400" dirty="0"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развивать свое творческое начало с детства, так как это мощное средство борьбы со стрессом.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1"/>
            <a:ext cx="856895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может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помочь не допустить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	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эмоционального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выгорания?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422596"/>
            <a:ext cx="47160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348879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01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000">
        <p14:gallery dir="l"/>
      </p:transition>
    </mc:Choice>
    <mc:Fallback xmlns="">
      <p:transition spd="slow" advTm="3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412776" y="-963488"/>
            <a:ext cx="2582115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3"/>
            <a:ext cx="8712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</a:t>
            </a:r>
          </a:p>
          <a:p>
            <a:r>
              <a:rPr lang="en-US" dirty="0" smtClean="0"/>
              <a:t>        </a:t>
            </a:r>
            <a:endParaRPr lang="en-US" sz="2800" dirty="0" smtClean="0">
              <a:solidFill>
                <a:srgbClr val="FFC000"/>
              </a:solidFill>
              <a:latin typeface="Franklin Gothic Heavy" panose="020B0903020102020204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endParaRPr lang="ru-RU" sz="2800" dirty="0">
              <a:ea typeface="Gadug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445224"/>
            <a:ext cx="892899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FF0000"/>
              </a:solidFill>
              <a:effectLst/>
              <a:latin typeface="Garamond" panose="02020404030301010803" pitchFamily="18" charset="0"/>
            </a:endParaRPr>
          </a:p>
          <a:p>
            <a:r>
              <a:rPr lang="ru-RU" sz="2600" b="1" dirty="0" smtClean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    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-14646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6634"/>
            <a:ext cx="8496944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Десять </a:t>
            </a:r>
            <a:r>
              <a:rPr lang="ru-RU" sz="3000" b="1" dirty="0">
                <a:ln w="11430"/>
                <a:solidFill>
                  <a:srgbClr val="FFC0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шагов, чтобы оставаться </a:t>
            </a:r>
            <a:r>
              <a:rPr lang="ru-RU" sz="30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здоровым:</a:t>
            </a:r>
            <a:endParaRPr lang="en-US" sz="3000" b="1" dirty="0" smtClean="0">
              <a:ln w="11430"/>
              <a:solidFill>
                <a:srgbClr val="FFC000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908720"/>
            <a:ext cx="5508104" cy="48705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1.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Постарайтесь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«</a:t>
            </a:r>
            <a:r>
              <a:rPr lang="ru-RU" sz="1200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дистанцировать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» себя от занимаемой должности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2.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Не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драматизируйте события и не возводите свои деловые задачи в ранг мирового значения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3.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Устраивайте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свой досуг: ходите в кино, театры и на выставки, какими бы уставшими вы не были. Это дает возможность получения новой приятной информации, отвлечения от рабочей ситуации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4.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Вечером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старайтесь не решать рабочих проблем. Вечер – ваше время, которое вы можете потратить на себя и свою семью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5.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Не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пренебрегайте выходными днями в угоду работе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6.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Больше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общайтесь с людьми, которые не связаны с вами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рабочими, деловыми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отношениями.</a:t>
            </a: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7.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Занимайтесь йогой,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это поможет снять негативное напряжение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8.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роще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относитесь к конфликтам на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работе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ru-RU" sz="12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9.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К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ак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ни странно это звучит — не пытайтесь всегда и во всем быть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лучшими.</a:t>
            </a:r>
          </a:p>
          <a:p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10.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Всегда </a:t>
            </a:r>
            <a:r>
              <a:rPr lang="ru-RU" sz="1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выделяйте время на полноценный сон. </a:t>
            </a:r>
          </a:p>
          <a:p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805264"/>
            <a:ext cx="777686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FFC0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Необходимо помнить, что работа — </a:t>
            </a:r>
            <a:endParaRPr lang="ru-RU" sz="3200" b="1" dirty="0" smtClean="0">
              <a:ln w="11430"/>
              <a:solidFill>
                <a:srgbClr val="FFC000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всего  </a:t>
            </a:r>
            <a:r>
              <a:rPr lang="ru-RU" sz="3200" b="1" dirty="0">
                <a:ln w="11430"/>
                <a:solidFill>
                  <a:srgbClr val="FFC0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лишь часть  вашей жизни</a:t>
            </a:r>
          </a:p>
        </p:txBody>
      </p:sp>
    </p:spTree>
    <p:extLst>
      <p:ext uri="{BB962C8B-B14F-4D97-AF65-F5344CB8AC3E}">
        <p14:creationId xmlns:p14="http://schemas.microsoft.com/office/powerpoint/2010/main" val="34688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000">
        <p14:gallery dir="l"/>
      </p:transition>
    </mc:Choice>
    <mc:Fallback xmlns="">
      <p:transition spd="slow" advTm="4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9592" y="116632"/>
            <a:ext cx="7704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anose="04040605051002020D02" pitchFamily="82" charset="0"/>
              </a:rPr>
              <a:t>Рекомендуем прочитать: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9" y="1412776"/>
            <a:ext cx="1728192" cy="266429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55995"/>
            <a:ext cx="1683606" cy="259228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79" y="2636912"/>
            <a:ext cx="1755614" cy="2668659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48991"/>
            <a:ext cx="1800200" cy="2700289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2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000">
        <p14:gallery dir="l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1932986" cy="273630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89040"/>
            <a:ext cx="1788152" cy="252028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79"/>
            <a:ext cx="1944216" cy="273630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97193"/>
            <a:ext cx="1800201" cy="2558618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913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000">
        <p14:gallery dir="l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0" y="324824"/>
            <a:ext cx="1800200" cy="251831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12" y="476672"/>
            <a:ext cx="1779742" cy="251831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17" y="332655"/>
            <a:ext cx="1779742" cy="251831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41" y="470199"/>
            <a:ext cx="1779742" cy="251831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5" y="3717032"/>
            <a:ext cx="1779741" cy="251831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68" y="3645024"/>
            <a:ext cx="1894392" cy="259032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2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000">
        <p14:gallery dir="l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85381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030099" y="2"/>
            <a:ext cx="5342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dirty="0" smtClean="0"/>
              <a:t>	</a:t>
            </a:r>
            <a:endParaRPr lang="ru-RU" b="1" dirty="0"/>
          </a:p>
          <a:p>
            <a:r>
              <a:rPr lang="en-US" sz="3600" dirty="0" smtClean="0">
                <a:solidFill>
                  <a:srgbClr val="FFC000"/>
                </a:solidFill>
                <a:latin typeface="Franklin Gothic Medium" panose="020B0603020102020204" pitchFamily="34" charset="0"/>
              </a:rPr>
              <a:t>		</a:t>
            </a:r>
            <a:endParaRPr lang="ru-RU" sz="3600" dirty="0">
              <a:solidFill>
                <a:srgbClr val="FFC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61667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i="1" dirty="0">
              <a:solidFill>
                <a:srgbClr val="33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48680"/>
            <a:ext cx="53285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Доктора, берегите себя!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933056"/>
            <a:ext cx="5472608" cy="1878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Светите, но не сгорайте!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>
        <p14:vortex dir="r"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-1332656" y="-747464"/>
            <a:ext cx="1332656" cy="3693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         </a:t>
            </a:r>
            <a:endParaRPr lang="ru-RU" dirty="0">
              <a:solidFill>
                <a:srgbClr val="33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3995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ru-RU" sz="2000" b="1" i="1" dirty="0" smtClean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Синдром </a:t>
            </a:r>
            <a:r>
              <a:rPr lang="ru-RU" sz="2000" b="1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эмоционального выгорания </a:t>
            </a:r>
            <a:r>
              <a:rPr lang="ru-RU" sz="2000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(англ. </a:t>
            </a:r>
            <a:r>
              <a:rPr lang="ru-RU" sz="2000" i="1" dirty="0" err="1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burnout</a:t>
            </a:r>
            <a:r>
              <a:rPr lang="ru-RU" sz="2000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) — понятие, введённое в психологию американским психиатром </a:t>
            </a:r>
            <a:r>
              <a:rPr lang="ru-RU" sz="2000" b="1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Гербертом </a:t>
            </a:r>
            <a:r>
              <a:rPr lang="ru-RU" sz="2000" b="1" i="1" dirty="0" err="1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Фрейденбергером</a:t>
            </a:r>
            <a:r>
              <a:rPr lang="ru-RU" sz="2000" b="1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smtClean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в </a:t>
            </a:r>
            <a:r>
              <a:rPr lang="ru-RU" sz="2000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1974 году, проявляющееся нарастающим эмоциональным истощением. Может влечь за собой личностные изменения в сфере общения с людьми.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860160"/>
            <a:ext cx="6588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3333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2000" i="1" dirty="0" smtClean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Разработанная </a:t>
            </a:r>
            <a:r>
              <a:rPr lang="ru-RU" sz="2000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им модель оказалась удобной для оценки этого состояния у медицинских работников </a:t>
            </a:r>
            <a:r>
              <a:rPr lang="ru-RU" sz="2000" i="1" dirty="0"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— </a:t>
            </a:r>
            <a:r>
              <a:rPr lang="ru-RU" sz="2000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профессии с наибольшей склонностью к “выгоранию”. </a:t>
            </a:r>
            <a:endParaRPr lang="ru-RU" sz="2000" i="1" dirty="0" smtClean="0">
              <a:solidFill>
                <a:srgbClr val="0000CC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  <a:p>
            <a:r>
              <a:rPr lang="en-US" sz="2000" i="1" dirty="0" smtClean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</a:t>
            </a:r>
            <a:r>
              <a:rPr lang="ru-RU" sz="2000" i="1" dirty="0" smtClean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Рабочий день медиков </a:t>
            </a:r>
            <a:r>
              <a:rPr lang="ru-RU" sz="2000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— это постоянное теснейшее общение с </a:t>
            </a:r>
            <a:r>
              <a:rPr lang="ru-RU" sz="2000" i="1" dirty="0" smtClean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людьми, </a:t>
            </a:r>
            <a:r>
              <a:rPr lang="ru-RU" sz="2000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требующими </a:t>
            </a:r>
            <a:r>
              <a:rPr lang="ru-RU" sz="2000" i="1" dirty="0" smtClean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неусыпной заботы и внимания, сдержанности</a:t>
            </a:r>
            <a:r>
              <a:rPr lang="ru-RU" sz="2000" i="1" dirty="0">
                <a:solidFill>
                  <a:srgbClr val="0000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96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2081" y="5157192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8568952" cy="4955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</a:rPr>
              <a:t> 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В 2019 году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индром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профессионального выгорания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был включен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ВОЗ в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Международную классификацию болезней 10-го пересмотра — МКБ-10, а в 2021 году в МКБ-11 добавили более полное определение этого синдрома. Он добавлен в классификацию </a:t>
            </a:r>
            <a:r>
              <a:rPr lang="ru-RU" sz="2800" b="1" i="1" u="sng" dirty="0">
                <a:solidFill>
                  <a:schemeClr val="tx2">
                    <a:lumMod val="50000"/>
                  </a:schemeClr>
                </a:solidFill>
              </a:rPr>
              <a:t>не как заболевание, а как фактор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, влияющий на состояние здоровья человека. Согласно актуальному определению ВОЗ, </a:t>
            </a:r>
            <a:r>
              <a:rPr lang="ru-RU" sz="3200" b="1" i="1" u="sng" dirty="0">
                <a:solidFill>
                  <a:schemeClr val="tx2">
                    <a:lumMod val="50000"/>
                  </a:schemeClr>
                </a:solidFill>
              </a:rPr>
              <a:t>эмоциональное выгорание, или переутомление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, —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синдром, возникающий в результате хронического стресса на рабочем месте, который не был успешно преодолен.</a:t>
            </a:r>
          </a:p>
        </p:txBody>
      </p:sp>
    </p:spTree>
    <p:extLst>
      <p:ext uri="{BB962C8B-B14F-4D97-AF65-F5344CB8AC3E}">
        <p14:creationId xmlns:p14="http://schemas.microsoft.com/office/powerpoint/2010/main" val="9453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000">
        <p14:gallery dir="l"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212773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    </a:t>
            </a:r>
            <a:endParaRPr lang="ru-RU" sz="28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4624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064" y="1556792"/>
            <a:ext cx="3995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провоцирует </a:t>
            </a:r>
            <a:r>
              <a:rPr lang="ru-RU" sz="2000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 сам по себе профессиональный опыт, </a:t>
            </a:r>
            <a:r>
              <a:rPr lang="ru-RU" sz="2000" i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трудоголизм</a:t>
            </a:r>
            <a:r>
              <a:rPr lang="ru-RU" sz="2000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ориентация на результат, желание все </a:t>
            </a:r>
            <a:r>
              <a:rPr lang="en-US" sz="20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контролировать</a:t>
            </a:r>
            <a:r>
              <a:rPr lang="ru-RU" sz="2000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идеализирован</a:t>
            </a:r>
            <a:r>
              <a:rPr lang="en-US" sz="20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ные</a:t>
            </a:r>
            <a:r>
              <a:rPr lang="ru-RU" sz="20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ожидания от работы и жизни, чрезмерный объем работы, монотонность деятельности, ненормированный график, информационная нагрузка, межличностные конфликты, отсутствие должного морального и материального вознаграждения, отсутствие времени на отдых, высокая конкуренция, постоянная критика и прочее.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98513"/>
            <a:ext cx="5994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Склонность к эмоциональному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выгоранию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0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000">
        <p14:gallery dir="l"/>
      </p:transition>
    </mc:Choice>
    <mc:Fallback xmlns="">
      <p:transition spd="slow" advTm="3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6633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840457"/>
            <a:ext cx="4752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29099"/>
            <a:ext cx="4788024" cy="58477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anose="020B0903020102020204" pitchFamily="34" charset="0"/>
              </a:rPr>
              <a:t>Кто в группе риска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anose="020B0903020102020204" pitchFamily="34" charset="0"/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anose="020B0903020102020204" pitchFamily="34" charset="0"/>
              </a:rPr>
              <a:t>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"/>
            <a:ext cx="1691679" cy="116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3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000">
        <p14:gallery dir="l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599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0"/>
            <a:ext cx="460800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88641"/>
            <a:ext cx="8424936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  	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типа людей,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которым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грозит СЭВ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sz="2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916832"/>
            <a:ext cx="35283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200" dirty="0" smtClean="0">
              <a:solidFill>
                <a:srgbClr val="3333CC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3333CC"/>
                </a:solidFill>
              </a:rPr>
              <a:t>“</a:t>
            </a:r>
            <a:r>
              <a:rPr lang="ru-RU" sz="1200" u="sng" dirty="0" smtClean="0">
                <a:solidFill>
                  <a:srgbClr val="33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педантичный</a:t>
            </a:r>
            <a:r>
              <a:rPr lang="ru-RU" sz="1200" dirty="0">
                <a:solidFill>
                  <a:srgbClr val="33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”, характеризуется добросовестностью, возведенной в </a:t>
            </a:r>
            <a:r>
              <a:rPr lang="ru-RU" sz="1200" dirty="0" err="1">
                <a:solidFill>
                  <a:srgbClr val="33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абсолют</a:t>
            </a:r>
            <a:r>
              <a:rPr lang="ru-RU" sz="1200" dirty="0">
                <a:solidFill>
                  <a:srgbClr val="33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; чрезмерной, болезненной аккуратностью, стремлением в любом деле добиться образцового порядка (пусть в ущерб себе).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rgbClr val="3333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573869"/>
            <a:ext cx="392443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/>
              <a:t> </a:t>
            </a:r>
            <a:r>
              <a:rPr lang="ru-RU" sz="1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ru-RU" sz="1200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демонстративный</a:t>
            </a:r>
            <a:r>
              <a:rPr lang="ru-RU" sz="1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”, характеризуется стремлением первенствовать во всем, всегда быть на виду. Вместе с тем им свойственна высокая степень истощаемости при выполнении незаметной, рутинной работы, а переутомление проявляется излишней раздражительностью, гневливостью.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013176"/>
            <a:ext cx="374441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ru-RU" sz="1200" u="sng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эмотивный</a:t>
            </a:r>
            <a:r>
              <a:rPr lang="ru-RU" sz="12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”, характеризуется противоестественной чувствительностью и впечатлительностью. Их отзывчивость, склонность воспринимать чужую боль как собственную граничит с патологией, с саморазрушением, и все это при явной нехватке сил сопротивляться любым неблагоприятным обстоятельствам.</a:t>
            </a:r>
          </a:p>
        </p:txBody>
      </p:sp>
    </p:spTree>
    <p:extLst>
      <p:ext uri="{BB962C8B-B14F-4D97-AF65-F5344CB8AC3E}">
        <p14:creationId xmlns:p14="http://schemas.microsoft.com/office/powerpoint/2010/main" val="16868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0">
        <p14:gallery dir="l"/>
      </p:transition>
    </mc:Choice>
    <mc:Fallback xmlns="">
      <p:transition spd="slow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5846"/>
            <a:ext cx="496855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   </a:t>
            </a:r>
            <a:endParaRPr lang="ru-RU" sz="1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39248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48472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21289"/>
            <a:ext cx="439248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80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000">
        <p14:gallery dir="l"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0"/>
            <a:ext cx="81369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эмоционального выгорания</a:t>
            </a:r>
          </a:p>
          <a:p>
            <a:pPr algn="ctr"/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сть конкретные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признаки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4752528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усталость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, утомление, истощение после активной профессиональной деятельности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400" b="1" i="1" dirty="0" err="1">
                <a:solidFill>
                  <a:schemeClr val="tx2">
                    <a:lumMod val="50000"/>
                  </a:schemeClr>
                </a:solidFill>
              </a:rPr>
              <a:t>психосоматическпе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 проблемы (колебания артериального давления, головные боли, заболевания пищеварительной и сердечно-сосудистой систем, неврологические расстройства, бессонница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    появление негативного отношения к пациентам (вместо имевшихся ранее позитивных взаимоотношений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endParaRPr lang="ru-RU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    отрицательная настроенность к выполняемой деятельности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    агрессивные тенденции (гнев и раздражительность по отношению к коллегам и пациентам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    функциональное, негативное отношение к себе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    тревожные состояния, пессимистическая настроенность, депрессия, ощущение бессмысленности происходящих событий, чувство вины.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1937797" cy="19349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1800200" cy="17281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37112"/>
            <a:ext cx="1872208" cy="180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22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000">
        <p14:gallery dir="l"/>
      </p:transition>
    </mc:Choice>
    <mc:Fallback xmlns="">
      <p:transition spd="slow" advTm="3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7346"/>
            <a:ext cx="49685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5" y="1059120"/>
            <a:ext cx="5646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9120"/>
            <a:ext cx="8496944" cy="5558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05912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1243787"/>
            <a:ext cx="3543237" cy="33855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эмоциональное </a:t>
            </a:r>
            <a:r>
              <a:rPr lang="ru-RU" sz="1400" b="1" dirty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истощение </a:t>
            </a:r>
            <a:r>
              <a:rPr lang="ru-RU" sz="1400" dirty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— чувство эмоциональной опустошенности и усталости, вызванное собственной работой</a:t>
            </a:r>
            <a:r>
              <a:rPr lang="ru-RU" sz="1400" dirty="0" smtClean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400" dirty="0">
              <a:ln w="50800"/>
              <a:solidFill>
                <a:srgbClr val="3333CC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  деперсонализация </a:t>
            </a:r>
            <a:r>
              <a:rPr lang="ru-RU" sz="1400" dirty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— циничное, безразличное отношение к труду и объектам своего труда</a:t>
            </a:r>
            <a:r>
              <a:rPr lang="ru-RU" sz="1400" dirty="0" smtClean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400" dirty="0">
              <a:ln w="50800"/>
              <a:solidFill>
                <a:srgbClr val="3333CC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ru-RU" sz="1400" b="1" dirty="0" smtClean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  редукция профессиональных достижений</a:t>
            </a:r>
            <a:r>
              <a:rPr lang="en-US" sz="1400" b="1" dirty="0" smtClean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ru-RU" sz="1400" dirty="0" smtClean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— </a:t>
            </a:r>
            <a:r>
              <a:rPr lang="ru-RU" sz="1400" dirty="0">
                <a:ln w="50800"/>
                <a:solidFill>
                  <a:srgbClr val="3333CC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ea typeface="Nirmala UI" panose="020B0502040204020203" pitchFamily="34" charset="0"/>
                <a:cs typeface="Nirmala UI" panose="020B0502040204020203" pitchFamily="34" charset="0"/>
              </a:rPr>
              <a:t>возникновение чувства некомпетентности в своей профессиональной сфере, осознание неуспеха в ней.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97347"/>
            <a:ext cx="85533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Georgia" panose="02040502050405020303" pitchFamily="18" charset="0"/>
              </a:rPr>
              <a:t>C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Georgia" panose="02040502050405020303" pitchFamily="18" charset="0"/>
              </a:rPr>
              <a:t>тадии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Georgia" panose="02040502050405020303" pitchFamily="18" charset="0"/>
              </a:rPr>
              <a:t>эмоционального 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Georgia" panose="02040502050405020303" pitchFamily="18" charset="0"/>
              </a:rPr>
              <a:t>выгорания: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r="5400000" sy="-10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9892" y="4509120"/>
            <a:ext cx="4932548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i="1" dirty="0" smtClean="0">
                <a:ln w="50800"/>
                <a:solidFill>
                  <a:srgbClr val="3333CC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b="1" i="1" dirty="0" smtClean="0">
                <a:ln w="50800"/>
                <a:solidFill>
                  <a:srgbClr val="3333CC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Более </a:t>
            </a:r>
            <a:r>
              <a:rPr lang="ru-RU" b="1" i="1" dirty="0">
                <a:ln w="50800"/>
                <a:solidFill>
                  <a:srgbClr val="3333CC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всего риску возникновения СЭВ подвержены лица, предъявляющие непомерно высокие требования к себе. </a:t>
            </a:r>
            <a:endParaRPr lang="en-US" b="1" i="1" dirty="0" smtClean="0">
              <a:ln w="50800"/>
              <a:solidFill>
                <a:srgbClr val="3333CC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  <a:p>
            <a:r>
              <a:rPr lang="en-US" b="1" i="1" dirty="0" smtClean="0">
                <a:ln w="50800"/>
                <a:solidFill>
                  <a:srgbClr val="3333CC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    </a:t>
            </a:r>
            <a:r>
              <a:rPr lang="ru-RU" b="1" i="1" dirty="0" smtClean="0">
                <a:ln w="50800"/>
                <a:solidFill>
                  <a:srgbClr val="3333CC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Входящие </a:t>
            </a:r>
            <a:r>
              <a:rPr lang="ru-RU" b="1" i="1" dirty="0">
                <a:ln w="50800"/>
                <a:solidFill>
                  <a:srgbClr val="3333CC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в эту категорию личности ассоциируют свой труд с </a:t>
            </a:r>
            <a:r>
              <a:rPr lang="ru-RU" b="1" i="1" dirty="0" smtClean="0">
                <a:ln w="50800"/>
                <a:solidFill>
                  <a:srgbClr val="3333CC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предназначением</a:t>
            </a:r>
            <a:r>
              <a:rPr lang="ru-RU" b="1" i="1" dirty="0">
                <a:ln w="50800"/>
                <a:solidFill>
                  <a:srgbClr val="3333CC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, миссией, поэтому у них стирается грань между работой и личной жизнью.</a:t>
            </a:r>
          </a:p>
        </p:txBody>
      </p:sp>
    </p:spTree>
    <p:extLst>
      <p:ext uri="{BB962C8B-B14F-4D97-AF65-F5344CB8AC3E}">
        <p14:creationId xmlns:p14="http://schemas.microsoft.com/office/powerpoint/2010/main" val="2200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8000">
        <p14:gallery dir="l"/>
      </p:transition>
    </mc:Choice>
    <mc:Fallback xmlns="">
      <p:transition spd="slow" advTm="3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4881</TotalTime>
  <Words>1029</Words>
  <Application>Microsoft Office PowerPoint</Application>
  <PresentationFormat>Экран (4:3)</PresentationFormat>
  <Paragraphs>132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831</cp:revision>
  <dcterms:created xsi:type="dcterms:W3CDTF">2020-06-26T06:49:09Z</dcterms:created>
  <dcterms:modified xsi:type="dcterms:W3CDTF">2022-06-16T09:50:09Z</dcterms:modified>
</cp:coreProperties>
</file>