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6" r:id="rId1"/>
  </p:sldMasterIdLst>
  <p:sldIdLst>
    <p:sldId id="256" r:id="rId2"/>
    <p:sldId id="258" r:id="rId3"/>
    <p:sldId id="257" r:id="rId4"/>
    <p:sldId id="275" r:id="rId5"/>
    <p:sldId id="262" r:id="rId6"/>
    <p:sldId id="267" r:id="rId7"/>
    <p:sldId id="284" r:id="rId8"/>
    <p:sldId id="271" r:id="rId9"/>
    <p:sldId id="292" r:id="rId10"/>
    <p:sldId id="265" r:id="rId11"/>
    <p:sldId id="293" r:id="rId12"/>
    <p:sldId id="279" r:id="rId13"/>
    <p:sldId id="285" r:id="rId14"/>
    <p:sldId id="283" r:id="rId15"/>
    <p:sldId id="286" r:id="rId16"/>
    <p:sldId id="294" r:id="rId17"/>
    <p:sldId id="295" r:id="rId18"/>
    <p:sldId id="297" r:id="rId19"/>
    <p:sldId id="296" r:id="rId20"/>
    <p:sldId id="298" r:id="rId21"/>
    <p:sldId id="299" r:id="rId22"/>
    <p:sldId id="278" r:id="rId23"/>
    <p:sldId id="280" r:id="rId24"/>
    <p:sldId id="281" r:id="rId25"/>
    <p:sldId id="282" r:id="rId26"/>
    <p:sldId id="264" r:id="rId27"/>
    <p:sldId id="287" r:id="rId28"/>
    <p:sldId id="288" r:id="rId29"/>
    <p:sldId id="260" r:id="rId30"/>
    <p:sldId id="277" r:id="rId31"/>
    <p:sldId id="276" r:id="rId32"/>
    <p:sldId id="268" r:id="rId33"/>
    <p:sldId id="269" r:id="rId34"/>
    <p:sldId id="289" r:id="rId35"/>
    <p:sldId id="301" r:id="rId36"/>
    <p:sldId id="261" r:id="rId37"/>
    <p:sldId id="302" r:id="rId38"/>
    <p:sldId id="259" r:id="rId39"/>
    <p:sldId id="291" r:id="rId40"/>
    <p:sldId id="272" r:id="rId41"/>
    <p:sldId id="300" r:id="rId42"/>
    <p:sldId id="290"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9" d="100"/>
          <a:sy n="109" d="100"/>
        </p:scale>
        <p:origin x="63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9E534988-D605-462E-9D63-E031B26B8DA7}" type="datetimeFigureOut">
              <a:rPr lang="en-US" smtClean="0"/>
              <a:t>5/25/2022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F36912-0903-4732-9EF9-DA7728D4962B}" type="slidenum">
              <a:rPr lang="en-US" smtClean="0"/>
              <a:t>‹#›</a:t>
            </a:fld>
            <a:endParaRPr lang="en-US"/>
          </a:p>
        </p:txBody>
      </p:sp>
    </p:spTree>
    <p:extLst>
      <p:ext uri="{BB962C8B-B14F-4D97-AF65-F5344CB8AC3E}">
        <p14:creationId xmlns:p14="http://schemas.microsoft.com/office/powerpoint/2010/main" val="840637607"/>
      </p:ext>
    </p:extLst>
  </p:cSld>
  <p:clrMapOvr>
    <a:masterClrMapping/>
  </p:clrMapOvr>
  <p:transition spd="slow">
    <p:cove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9E534988-D605-462E-9D63-E031B26B8DA7}" type="datetimeFigureOut">
              <a:rPr lang="en-US" smtClean="0"/>
              <a:t>5/25/2022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F36912-0903-4732-9EF9-DA7728D4962B}" type="slidenum">
              <a:rPr lang="en-US" smtClean="0"/>
              <a:t>‹#›</a:t>
            </a:fld>
            <a:endParaRPr lang="en-US"/>
          </a:p>
        </p:txBody>
      </p:sp>
    </p:spTree>
    <p:extLst>
      <p:ext uri="{BB962C8B-B14F-4D97-AF65-F5344CB8AC3E}">
        <p14:creationId xmlns:p14="http://schemas.microsoft.com/office/powerpoint/2010/main" val="2658449793"/>
      </p:ext>
    </p:extLst>
  </p:cSld>
  <p:clrMapOvr>
    <a:masterClrMapping/>
  </p:clrMapOvr>
  <p:transition spd="slow">
    <p:cove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9E534988-D605-462E-9D63-E031B26B8DA7}" type="datetimeFigureOut">
              <a:rPr lang="en-US" smtClean="0"/>
              <a:t>5/25/2022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F36912-0903-4732-9EF9-DA7728D4962B}" type="slidenum">
              <a:rPr lang="en-US" smtClean="0"/>
              <a:t>‹#›</a:t>
            </a:fld>
            <a:endParaRPr lang="en-US"/>
          </a:p>
        </p:txBody>
      </p:sp>
    </p:spTree>
    <p:extLst>
      <p:ext uri="{BB962C8B-B14F-4D97-AF65-F5344CB8AC3E}">
        <p14:creationId xmlns:p14="http://schemas.microsoft.com/office/powerpoint/2010/main" val="2712388218"/>
      </p:ext>
    </p:extLst>
  </p:cSld>
  <p:clrMapOvr>
    <a:masterClrMapping/>
  </p:clrMapOvr>
  <p:transition spd="slow">
    <p:cove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9E534988-D605-462E-9D63-E031B26B8DA7}" type="datetimeFigureOut">
              <a:rPr lang="en-US" smtClean="0"/>
              <a:t>5/25/2022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F36912-0903-4732-9EF9-DA7728D4962B}" type="slidenum">
              <a:rPr lang="en-US" smtClean="0"/>
              <a:t>‹#›</a:t>
            </a:fld>
            <a:endParaRPr lang="en-US"/>
          </a:p>
        </p:txBody>
      </p:sp>
    </p:spTree>
    <p:extLst>
      <p:ext uri="{BB962C8B-B14F-4D97-AF65-F5344CB8AC3E}">
        <p14:creationId xmlns:p14="http://schemas.microsoft.com/office/powerpoint/2010/main" val="2051668322"/>
      </p:ext>
    </p:extLst>
  </p:cSld>
  <p:clrMapOvr>
    <a:masterClrMapping/>
  </p:clrMapOvr>
  <p:transition spd="slow">
    <p:cove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9E534988-D605-462E-9D63-E031B26B8DA7}" type="datetimeFigureOut">
              <a:rPr lang="en-US" smtClean="0"/>
              <a:t>5/25/2022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F36912-0903-4732-9EF9-DA7728D4962B}" type="slidenum">
              <a:rPr lang="en-US" smtClean="0"/>
              <a:t>‹#›</a:t>
            </a:fld>
            <a:endParaRPr lang="en-US"/>
          </a:p>
        </p:txBody>
      </p:sp>
    </p:spTree>
    <p:extLst>
      <p:ext uri="{BB962C8B-B14F-4D97-AF65-F5344CB8AC3E}">
        <p14:creationId xmlns:p14="http://schemas.microsoft.com/office/powerpoint/2010/main" val="3294539447"/>
      </p:ext>
    </p:extLst>
  </p:cSld>
  <p:clrMapOvr>
    <a:masterClrMapping/>
  </p:clrMapOvr>
  <p:transition spd="slow">
    <p:cove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9E534988-D605-462E-9D63-E031B26B8DA7}" type="datetimeFigureOut">
              <a:rPr lang="en-US" smtClean="0"/>
              <a:t>5/25/2022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F36912-0903-4732-9EF9-DA7728D4962B}" type="slidenum">
              <a:rPr lang="en-US" smtClean="0"/>
              <a:t>‹#›</a:t>
            </a:fld>
            <a:endParaRPr lang="en-US"/>
          </a:p>
        </p:txBody>
      </p:sp>
    </p:spTree>
    <p:extLst>
      <p:ext uri="{BB962C8B-B14F-4D97-AF65-F5344CB8AC3E}">
        <p14:creationId xmlns:p14="http://schemas.microsoft.com/office/powerpoint/2010/main" val="2440734872"/>
      </p:ext>
    </p:extLst>
  </p:cSld>
  <p:clrMapOvr>
    <a:masterClrMapping/>
  </p:clrMapOvr>
  <p:transition spd="slow">
    <p:cove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9E534988-D605-462E-9D63-E031B26B8DA7}" type="datetimeFigureOut">
              <a:rPr lang="en-US" smtClean="0"/>
              <a:t>5/25/2022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F36912-0903-4732-9EF9-DA7728D4962B}" type="slidenum">
              <a:rPr lang="en-US" smtClean="0"/>
              <a:t>‹#›</a:t>
            </a:fld>
            <a:endParaRPr lang="en-US"/>
          </a:p>
        </p:txBody>
      </p:sp>
    </p:spTree>
    <p:extLst>
      <p:ext uri="{BB962C8B-B14F-4D97-AF65-F5344CB8AC3E}">
        <p14:creationId xmlns:p14="http://schemas.microsoft.com/office/powerpoint/2010/main" val="3282790135"/>
      </p:ext>
    </p:extLst>
  </p:cSld>
  <p:clrMapOvr>
    <a:masterClrMapping/>
  </p:clrMapOvr>
  <p:transition spd="slow">
    <p:cove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9E534988-D605-462E-9D63-E031B26B8DA7}" type="datetimeFigureOut">
              <a:rPr lang="en-US" smtClean="0"/>
              <a:t>5/25/2022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F36912-0903-4732-9EF9-DA7728D4962B}" type="slidenum">
              <a:rPr lang="en-US" smtClean="0"/>
              <a:t>‹#›</a:t>
            </a:fld>
            <a:endParaRPr lang="en-US"/>
          </a:p>
        </p:txBody>
      </p:sp>
    </p:spTree>
    <p:extLst>
      <p:ext uri="{BB962C8B-B14F-4D97-AF65-F5344CB8AC3E}">
        <p14:creationId xmlns:p14="http://schemas.microsoft.com/office/powerpoint/2010/main" val="689802456"/>
      </p:ext>
    </p:extLst>
  </p:cSld>
  <p:clrMapOvr>
    <a:masterClrMapping/>
  </p:clrMapOvr>
  <p:transition spd="slow">
    <p:cove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E534988-D605-462E-9D63-E031B26B8DA7}" type="datetimeFigureOut">
              <a:rPr lang="en-US" smtClean="0"/>
              <a:t>5/25/2022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F36912-0903-4732-9EF9-DA7728D4962B}" type="slidenum">
              <a:rPr lang="en-US" smtClean="0"/>
              <a:t>‹#›</a:t>
            </a:fld>
            <a:endParaRPr lang="en-US"/>
          </a:p>
        </p:txBody>
      </p:sp>
    </p:spTree>
    <p:extLst>
      <p:ext uri="{BB962C8B-B14F-4D97-AF65-F5344CB8AC3E}">
        <p14:creationId xmlns:p14="http://schemas.microsoft.com/office/powerpoint/2010/main" val="3971682623"/>
      </p:ext>
    </p:extLst>
  </p:cSld>
  <p:clrMapOvr>
    <a:masterClrMapping/>
  </p:clrMapOvr>
  <p:transition spd="slow">
    <p:cove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9E534988-D605-462E-9D63-E031B26B8DA7}" type="datetimeFigureOut">
              <a:rPr lang="en-US" smtClean="0"/>
              <a:t>5/25/2022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F36912-0903-4732-9EF9-DA7728D4962B}" type="slidenum">
              <a:rPr lang="en-US" smtClean="0"/>
              <a:t>‹#›</a:t>
            </a:fld>
            <a:endParaRPr lang="en-US"/>
          </a:p>
        </p:txBody>
      </p:sp>
    </p:spTree>
    <p:extLst>
      <p:ext uri="{BB962C8B-B14F-4D97-AF65-F5344CB8AC3E}">
        <p14:creationId xmlns:p14="http://schemas.microsoft.com/office/powerpoint/2010/main" val="1362746597"/>
      </p:ext>
    </p:extLst>
  </p:cSld>
  <p:clrMapOvr>
    <a:masterClrMapping/>
  </p:clrMapOvr>
  <p:transition spd="slow">
    <p:cove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9E534988-D605-462E-9D63-E031B26B8DA7}" type="datetimeFigureOut">
              <a:rPr lang="en-US" smtClean="0"/>
              <a:t>5/25/2022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F36912-0903-4732-9EF9-DA7728D4962B}" type="slidenum">
              <a:rPr lang="en-US" smtClean="0"/>
              <a:t>‹#›</a:t>
            </a:fld>
            <a:endParaRPr lang="en-US"/>
          </a:p>
        </p:txBody>
      </p:sp>
    </p:spTree>
    <p:extLst>
      <p:ext uri="{BB962C8B-B14F-4D97-AF65-F5344CB8AC3E}">
        <p14:creationId xmlns:p14="http://schemas.microsoft.com/office/powerpoint/2010/main" val="921369293"/>
      </p:ext>
    </p:extLst>
  </p:cSld>
  <p:clrMapOvr>
    <a:masterClrMapping/>
  </p:clrMapOvr>
  <p:transition spd="slow">
    <p:cove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534988-D605-462E-9D63-E031B26B8DA7}" type="datetimeFigureOut">
              <a:rPr lang="en-US" smtClean="0"/>
              <a:t>5/25/2022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F36912-0903-4732-9EF9-DA7728D4962B}" type="slidenum">
              <a:rPr lang="en-US" smtClean="0"/>
              <a:t>‹#›</a:t>
            </a:fld>
            <a:endParaRPr lang="en-US"/>
          </a:p>
        </p:txBody>
      </p:sp>
    </p:spTree>
    <p:extLst>
      <p:ext uri="{BB962C8B-B14F-4D97-AF65-F5344CB8AC3E}">
        <p14:creationId xmlns:p14="http://schemas.microsoft.com/office/powerpoint/2010/main" val="1560212743"/>
      </p:ext>
    </p:extLst>
  </p:cSld>
  <p:clrMap bg1="dk1" tx1="lt1" bg2="dk2" tx2="lt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ransition spd="slow">
    <p:cover/>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jpg"/></Relationships>
</file>

<file path=ppt/slides/_rels/slide1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jpg"/></Relationships>
</file>

<file path=ppt/slides/_rels/slide1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2.xml"/><Relationship Id="rId4" Type="http://schemas.openxmlformats.org/officeDocument/2006/relationships/image" Target="../media/image40.jpg"/></Relationships>
</file>

<file path=ppt/slides/_rels/slide2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g"/><Relationship Id="rId1" Type="http://schemas.openxmlformats.org/officeDocument/2006/relationships/slideLayout" Target="../slideLayouts/slideLayout2.xml"/><Relationship Id="rId4" Type="http://schemas.openxmlformats.org/officeDocument/2006/relationships/image" Target="../media/image47.jpg"/></Relationships>
</file>

<file path=ppt/slides/_rels/slide2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jpg"/><Relationship Id="rId1" Type="http://schemas.openxmlformats.org/officeDocument/2006/relationships/slideLayout" Target="../slideLayouts/slideLayout2.xml"/><Relationship Id="rId4" Type="http://schemas.openxmlformats.org/officeDocument/2006/relationships/image" Target="../media/image51.jpg"/></Relationships>
</file>

<file path=ppt/slides/_rels/slide31.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jpg"/><Relationship Id="rId1" Type="http://schemas.openxmlformats.org/officeDocument/2006/relationships/slideLayout" Target="../slideLayouts/slideLayout2.xml"/><Relationship Id="rId4" Type="http://schemas.openxmlformats.org/officeDocument/2006/relationships/image" Target="../media/image54.jpg"/></Relationships>
</file>

<file path=ppt/slides/_rels/slide32.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5.jpg"/><Relationship Id="rId1" Type="http://schemas.openxmlformats.org/officeDocument/2006/relationships/slideLayout" Target="../slideLayouts/slideLayout2.xml"/><Relationship Id="rId4" Type="http://schemas.openxmlformats.org/officeDocument/2006/relationships/image" Target="../media/image57.jpg"/></Relationships>
</file>

<file path=ppt/slides/_rels/slide33.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59.jpg"/><Relationship Id="rId1" Type="http://schemas.openxmlformats.org/officeDocument/2006/relationships/slideLayout" Target="../slideLayouts/slideLayout2.xml"/><Relationship Id="rId4" Type="http://schemas.openxmlformats.org/officeDocument/2006/relationships/image" Target="../media/image61.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62.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image" Target="../media/image64.jpeg"/><Relationship Id="rId1" Type="http://schemas.openxmlformats.org/officeDocument/2006/relationships/slideLayout" Target="../slideLayouts/slideLayout2.xml"/><Relationship Id="rId4" Type="http://schemas.openxmlformats.org/officeDocument/2006/relationships/image" Target="../media/image66.jpg"/></Relationships>
</file>

<file path=ppt/slides/_rels/slide38.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image" Target="../media/image68.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2.xml"/><Relationship Id="rId5" Type="http://schemas.openxmlformats.org/officeDocument/2006/relationships/image" Target="../media/image6.jpg"/><Relationship Id="rId4" Type="http://schemas.openxmlformats.org/officeDocument/2006/relationships/image" Target="../media/image5.jpg"/></Relationships>
</file>

<file path=ppt/slides/_rels/slide40.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2.xml"/><Relationship Id="rId4" Type="http://schemas.openxmlformats.org/officeDocument/2006/relationships/image" Target="../media/image73.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49469" y="1122363"/>
            <a:ext cx="11975123" cy="2387600"/>
          </a:xfrm>
        </p:spPr>
        <p:txBody>
          <a:bodyPr>
            <a:normAutofit/>
          </a:bodyPr>
          <a:lstStyle/>
          <a:p>
            <a:r>
              <a:rPr lang="ru-RU" b="1" dirty="0" smtClean="0"/>
              <a:t>САМЫЕ ЖУТКИЕ ГОРОДА-ПРИЗРАКИ</a:t>
            </a:r>
            <a:endParaRPr lang="en-US" b="1" dirty="0"/>
          </a:p>
        </p:txBody>
      </p:sp>
      <p:sp>
        <p:nvSpPr>
          <p:cNvPr id="3" name="Подзаголовок 2"/>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3832135918"/>
      </p:ext>
    </p:extLst>
  </p:cSld>
  <p:clrMapOvr>
    <a:masterClrMapping/>
  </p:clrMapOvr>
  <p:transition spd="slow">
    <p:cove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5846" y="114301"/>
            <a:ext cx="2831123" cy="1230219"/>
          </a:xfrm>
        </p:spPr>
        <p:txBody>
          <a:bodyPr/>
          <a:lstStyle/>
          <a:p>
            <a:r>
              <a:rPr lang="ru-RU" b="1" dirty="0" err="1" smtClean="0"/>
              <a:t>Вароша</a:t>
            </a:r>
            <a:r>
              <a:rPr lang="ru-RU" b="1" dirty="0" smtClean="0"/>
              <a:t> </a:t>
            </a:r>
            <a:endParaRPr lang="en-US" b="1" dirty="0"/>
          </a:p>
        </p:txBody>
      </p:sp>
      <p:sp>
        <p:nvSpPr>
          <p:cNvPr id="3" name="Объект 2"/>
          <p:cNvSpPr>
            <a:spLocks noGrp="1"/>
          </p:cNvSpPr>
          <p:nvPr>
            <p:ph idx="1"/>
          </p:nvPr>
        </p:nvSpPr>
        <p:spPr>
          <a:xfrm>
            <a:off x="175846" y="1344520"/>
            <a:ext cx="5735517" cy="4832443"/>
          </a:xfrm>
        </p:spPr>
        <p:txBody>
          <a:bodyPr>
            <a:normAutofit lnSpcReduction="10000"/>
          </a:bodyPr>
          <a:lstStyle/>
          <a:p>
            <a:pPr marL="0" indent="0">
              <a:buNone/>
            </a:pPr>
            <a:r>
              <a:rPr lang="ru-RU" dirty="0" err="1"/>
              <a:t>Вароша</a:t>
            </a:r>
            <a:r>
              <a:rPr lang="ru-RU" dirty="0"/>
              <a:t> – это поселение в непризнанной республике Северный Кипр. До 1974 года, когда турки вторглись на Кипр, это был современный туристический район города </a:t>
            </a:r>
            <a:r>
              <a:rPr lang="ru-RU" dirty="0" err="1"/>
              <a:t>Фамагусты</a:t>
            </a:r>
            <a:r>
              <a:rPr lang="ru-RU" dirty="0"/>
              <a:t>. За последние три десятилетия он превратился в настоящий призрак</a:t>
            </a:r>
            <a:r>
              <a:rPr lang="ru-RU" dirty="0" smtClean="0"/>
              <a:t>. </a:t>
            </a:r>
            <a:r>
              <a:rPr lang="ru-RU" dirty="0"/>
              <a:t>В 1970-х годах город был очень популярен среди туристов. С каждым годом их число росло, поэтому были построены новые высотные здания и гостиницы. </a:t>
            </a:r>
            <a:endParaRPr lang="en-US" dirty="0"/>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01866" y="992826"/>
            <a:ext cx="6252388" cy="4168259"/>
          </a:xfrm>
          <a:prstGeom prst="rect">
            <a:avLst/>
          </a:prstGeom>
        </p:spPr>
      </p:pic>
    </p:spTree>
    <p:extLst>
      <p:ext uri="{BB962C8B-B14F-4D97-AF65-F5344CB8AC3E}">
        <p14:creationId xmlns:p14="http://schemas.microsoft.com/office/powerpoint/2010/main" val="2001836792"/>
      </p:ext>
    </p:extLst>
  </p:cSld>
  <p:clrMapOvr>
    <a:masterClrMapping/>
  </p:clrMapOvr>
  <p:transition spd="slow">
    <p:cove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6567853" y="307731"/>
            <a:ext cx="5292969" cy="6339254"/>
          </a:xfrm>
        </p:spPr>
        <p:txBody>
          <a:bodyPr>
            <a:normAutofit fontScale="92500" lnSpcReduction="10000"/>
          </a:bodyPr>
          <a:lstStyle/>
          <a:p>
            <a:pPr marL="0" indent="0">
              <a:buNone/>
            </a:pPr>
            <a:r>
              <a:rPr lang="ru-RU" dirty="0"/>
              <a:t>Но когда турецкая армия получила контроль над регионом, она оградила к нему доступ. С тех пор вход в город запрещен всем, кроме турецких военных и персонала Организации Объединенных Наций. План Аннана предполагал возвращения </a:t>
            </a:r>
            <a:r>
              <a:rPr lang="ru-RU" dirty="0" err="1"/>
              <a:t>Варошу</a:t>
            </a:r>
            <a:r>
              <a:rPr lang="ru-RU" dirty="0"/>
              <a:t> греческим киприотам, но этого не произошло, так как те его отвергли. Поскольку на протяжении всех лет никакого ремонта не было, здания постепенно разваливаются. Металлические конструкции ржавеют, растения растут на крышах домов и разрушают тротуары и дороги, на пустынных пляжах были замечены гнезда морских черепах.</a:t>
            </a:r>
            <a:endParaRPr lang="en-US" dirty="0"/>
          </a:p>
          <a:p>
            <a:pPr marL="0" indent="0">
              <a:buNone/>
            </a:pPr>
            <a:endParaRPr lang="en-US" dirty="0"/>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7893" y="184638"/>
            <a:ext cx="5673969" cy="3191608"/>
          </a:xfrm>
          <a:prstGeom prst="rect">
            <a:avLst/>
          </a:prstGeo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6523" y="3661721"/>
            <a:ext cx="6003342" cy="2343426"/>
          </a:xfrm>
          <a:prstGeom prst="rect">
            <a:avLst/>
          </a:prstGeom>
        </p:spPr>
      </p:pic>
    </p:spTree>
    <p:extLst>
      <p:ext uri="{BB962C8B-B14F-4D97-AF65-F5344CB8AC3E}">
        <p14:creationId xmlns:p14="http://schemas.microsoft.com/office/powerpoint/2010/main" val="3233317255"/>
      </p:ext>
    </p:extLst>
  </p:cSld>
  <p:clrMapOvr>
    <a:masterClrMapping/>
  </p:clrMapOvr>
  <p:transition spd="slow">
    <p:cove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3092" y="14410"/>
            <a:ext cx="4695093" cy="1031876"/>
          </a:xfrm>
        </p:spPr>
        <p:txBody>
          <a:bodyPr/>
          <a:lstStyle/>
          <a:p>
            <a:r>
              <a:rPr lang="ru-RU" b="1" dirty="0" err="1" smtClean="0"/>
              <a:t>Орадур-сюр-Глан</a:t>
            </a:r>
            <a:endParaRPr lang="en-US" b="1" dirty="0"/>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2249" y="1096237"/>
            <a:ext cx="6477367" cy="4041354"/>
          </a:xfrm>
          <a:prstGeom prst="rect">
            <a:avLst/>
          </a:prstGeom>
        </p:spPr>
      </p:pic>
      <p:sp>
        <p:nvSpPr>
          <p:cNvPr id="9" name="Прямоугольник 8"/>
          <p:cNvSpPr/>
          <p:nvPr/>
        </p:nvSpPr>
        <p:spPr>
          <a:xfrm>
            <a:off x="199292" y="1270255"/>
            <a:ext cx="5093677" cy="3693319"/>
          </a:xfrm>
          <a:prstGeom prst="rect">
            <a:avLst/>
          </a:prstGeom>
        </p:spPr>
        <p:txBody>
          <a:bodyPr wrap="square">
            <a:spAutoFit/>
          </a:bodyPr>
          <a:lstStyle/>
          <a:p>
            <a:r>
              <a:rPr lang="ru-RU" dirty="0"/>
              <a:t>Глубокой ночью 10 июня</a:t>
            </a:r>
            <a:r>
              <a:rPr lang="en-US" dirty="0"/>
              <a:t> </a:t>
            </a:r>
            <a:r>
              <a:rPr lang="en-US" dirty="0" smtClean="0"/>
              <a:t>1944</a:t>
            </a:r>
            <a:r>
              <a:rPr lang="ru-RU" dirty="0" smtClean="0"/>
              <a:t>, </a:t>
            </a:r>
            <a:r>
              <a:rPr lang="ru-RU" dirty="0"/>
              <a:t>спустя несколько дней после высадки солдат СС у берегов Нормандии, отряд из 150 бойцов нарушил покой сонного </a:t>
            </a:r>
            <a:r>
              <a:rPr lang="ru-RU" dirty="0" err="1"/>
              <a:t>Oradour-sur-Glane</a:t>
            </a:r>
            <a:r>
              <a:rPr lang="ru-RU" dirty="0"/>
              <a:t>. По невыясненным до сих пор причинам нацистские войска ворвались в мирный городок, сровняли его с землей и уничтожили всех жителей. В том числе женщин и детей. Женщинам и детям солдаты велели занять здание церкви, а мужчин отвели к окраине поселка, где жестоко расстреляли. После облили горючей смесью и подожгли. Из 202 человек выжили только пятеро — им чудом удалось сбежать.</a:t>
            </a:r>
            <a:endParaRPr lang="en-US" dirty="0"/>
          </a:p>
        </p:txBody>
      </p:sp>
    </p:spTree>
    <p:extLst>
      <p:ext uri="{BB962C8B-B14F-4D97-AF65-F5344CB8AC3E}">
        <p14:creationId xmlns:p14="http://schemas.microsoft.com/office/powerpoint/2010/main" val="2751027034"/>
      </p:ext>
    </p:extLst>
  </p:cSld>
  <p:clrMapOvr>
    <a:masterClrMapping/>
  </p:clrMapOvr>
  <p:transition spd="slow">
    <p:cove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432305" y="737146"/>
            <a:ext cx="4649438" cy="2946827"/>
          </a:xfrm>
        </p:spPr>
      </p:pic>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5164" y="737147"/>
            <a:ext cx="4335340" cy="2946827"/>
          </a:xfrm>
          <a:prstGeom prst="rect">
            <a:avLst/>
          </a:prstGeom>
        </p:spPr>
      </p:pic>
      <p:sp>
        <p:nvSpPr>
          <p:cNvPr id="6" name="Прямоугольник 5"/>
          <p:cNvSpPr/>
          <p:nvPr/>
        </p:nvSpPr>
        <p:spPr>
          <a:xfrm>
            <a:off x="334109" y="4132384"/>
            <a:ext cx="11421206" cy="923330"/>
          </a:xfrm>
          <a:prstGeom prst="rect">
            <a:avLst/>
          </a:prstGeom>
        </p:spPr>
        <p:txBody>
          <a:bodyPr wrap="square">
            <a:spAutoFit/>
          </a:bodyPr>
          <a:lstStyle/>
          <a:p>
            <a:r>
              <a:rPr lang="ru-RU" dirty="0" smtClean="0"/>
              <a:t>В </a:t>
            </a:r>
            <a:r>
              <a:rPr lang="ru-RU" dirty="0"/>
              <a:t>церкви взорвали мощное зажигательное устройство. Пытавшихся выбраться из огненного плена расстреливали из автоматов. 240 женщин и более 200 детей сгорели заживо. Лишь одной жительнице </a:t>
            </a:r>
            <a:r>
              <a:rPr lang="ru-RU" dirty="0" err="1"/>
              <a:t>Орадур-сюр-Глан</a:t>
            </a:r>
            <a:r>
              <a:rPr lang="ru-RU" dirty="0"/>
              <a:t> удалось спастись от суровой расправы. Еще 20 человек успели сбежать ночью, до входа войск.</a:t>
            </a:r>
            <a:endParaRPr lang="en-US" dirty="0"/>
          </a:p>
        </p:txBody>
      </p:sp>
      <p:sp>
        <p:nvSpPr>
          <p:cNvPr id="7" name="Прямоугольник 6"/>
          <p:cNvSpPr/>
          <p:nvPr/>
        </p:nvSpPr>
        <p:spPr>
          <a:xfrm>
            <a:off x="334109" y="5145486"/>
            <a:ext cx="11350868" cy="1477328"/>
          </a:xfrm>
          <a:prstGeom prst="rect">
            <a:avLst/>
          </a:prstGeom>
        </p:spPr>
        <p:txBody>
          <a:bodyPr wrap="square">
            <a:spAutoFit/>
          </a:bodyPr>
          <a:lstStyle/>
          <a:p>
            <a:r>
              <a:rPr lang="ru-RU" dirty="0"/>
              <a:t>Неподалеку от старого </a:t>
            </a:r>
            <a:r>
              <a:rPr lang="ru-RU" dirty="0" err="1"/>
              <a:t>Орадур-сюр-Глан</a:t>
            </a:r>
            <a:r>
              <a:rPr lang="ru-RU" dirty="0"/>
              <a:t> построили новый, где сегодня проживает около 2000 человек. Исторический </a:t>
            </a:r>
            <a:r>
              <a:rPr lang="ru-RU" dirty="0" err="1"/>
              <a:t>Орадур-сюр-Глан</a:t>
            </a:r>
            <a:r>
              <a:rPr lang="ru-RU" dirty="0"/>
              <a:t> </a:t>
            </a:r>
            <a:r>
              <a:rPr lang="ru-RU" dirty="0" smtClean="0"/>
              <a:t>ста</a:t>
            </a:r>
            <a:r>
              <a:rPr lang="ru-RU" dirty="0"/>
              <a:t>л</a:t>
            </a:r>
            <a:r>
              <a:rPr lang="ru-RU" dirty="0" smtClean="0"/>
              <a:t> </a:t>
            </a:r>
            <a:r>
              <a:rPr lang="ru-RU" dirty="0"/>
              <a:t>вечным напоминанием о злодеяниях тех, кто возомнил себя «сверхлюдьми». На памятнике, установленном в память о событиях 10 июня 1944 года, написано: «</a:t>
            </a:r>
            <a:r>
              <a:rPr lang="ru-RU" dirty="0" err="1"/>
              <a:t>Орадур-сюр-Глан</a:t>
            </a:r>
            <a:r>
              <a:rPr lang="ru-RU" dirty="0"/>
              <a:t>. Погибшим за Францию её детям. Храним вечную память о 642 мучениках мужчинах, женщинах, детях, убитых и сожжённых нацистскими войсками 10 июня 1944».</a:t>
            </a:r>
            <a:endParaRPr lang="en-US" dirty="0"/>
          </a:p>
        </p:txBody>
      </p:sp>
    </p:spTree>
    <p:extLst>
      <p:ext uri="{BB962C8B-B14F-4D97-AF65-F5344CB8AC3E}">
        <p14:creationId xmlns:p14="http://schemas.microsoft.com/office/powerpoint/2010/main" val="851560881"/>
      </p:ext>
    </p:extLst>
  </p:cSld>
  <p:clrMapOvr>
    <a:masterClrMapping/>
  </p:clrMapOvr>
  <p:transition spd="slow">
    <p:cove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67055"/>
            <a:ext cx="3569677" cy="914399"/>
          </a:xfrm>
        </p:spPr>
        <p:txBody>
          <a:bodyPr>
            <a:normAutofit/>
          </a:bodyPr>
          <a:lstStyle/>
          <a:p>
            <a:r>
              <a:rPr lang="ru-RU" b="1" dirty="0" err="1" smtClean="0"/>
              <a:t>Киламба</a:t>
            </a:r>
            <a:endParaRPr lang="en-US" dirty="0"/>
          </a:p>
        </p:txBody>
      </p:sp>
      <p:sp>
        <p:nvSpPr>
          <p:cNvPr id="3" name="Объект 2"/>
          <p:cNvSpPr>
            <a:spLocks noGrp="1"/>
          </p:cNvSpPr>
          <p:nvPr>
            <p:ph idx="1"/>
          </p:nvPr>
        </p:nvSpPr>
        <p:spPr>
          <a:xfrm>
            <a:off x="5275385" y="365124"/>
            <a:ext cx="6778868" cy="6308237"/>
          </a:xfrm>
        </p:spPr>
        <p:txBody>
          <a:bodyPr>
            <a:normAutofit/>
          </a:bodyPr>
          <a:lstStyle/>
          <a:p>
            <a:pPr marL="0" indent="0">
              <a:buNone/>
            </a:pPr>
            <a:r>
              <a:rPr lang="ru-RU" dirty="0" err="1" smtClean="0"/>
              <a:t>Киламба</a:t>
            </a:r>
            <a:r>
              <a:rPr lang="ru-RU" dirty="0" smtClean="0"/>
              <a:t> в Анголе (Африка) </a:t>
            </a:r>
            <a:r>
              <a:rPr lang="ru-RU" dirty="0"/>
              <a:t>вырос для того, чтобы вывести людей из трущоб (Здания строились Международной китайской инвестиционной </a:t>
            </a:r>
            <a:r>
              <a:rPr lang="ru-RU" dirty="0" err="1"/>
              <a:t>инвестиционной</a:t>
            </a:r>
            <a:r>
              <a:rPr lang="ru-RU" dirty="0"/>
              <a:t> </a:t>
            </a:r>
            <a:r>
              <a:rPr lang="ru-RU" dirty="0" smtClean="0"/>
              <a:t>корпорацией), но </a:t>
            </a:r>
            <a:r>
              <a:rPr lang="ru-RU" dirty="0"/>
              <a:t>после того, как город был построен, цены оказались слишком высокими, и никто не мог получить ипотеку</a:t>
            </a:r>
            <a:r>
              <a:rPr lang="ru-RU" dirty="0" smtClean="0"/>
              <a:t>. </a:t>
            </a:r>
            <a:r>
              <a:rPr lang="ru-RU" dirty="0"/>
              <a:t>Город был рассчитана на проживание 500 000 </a:t>
            </a:r>
            <a:r>
              <a:rPr lang="ru-RU" dirty="0" smtClean="0"/>
              <a:t>человек. </a:t>
            </a:r>
            <a:endParaRPr lang="ru-RU" dirty="0" smtClean="0"/>
          </a:p>
          <a:p>
            <a:pPr marL="0" indent="0">
              <a:buNone/>
            </a:pPr>
            <a:endParaRPr lang="en-US" dirty="0"/>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044" y="923193"/>
            <a:ext cx="4670178" cy="2540976"/>
          </a:xfrm>
          <a:prstGeom prst="rect">
            <a:avLst/>
          </a:prstGeom>
        </p:spPr>
      </p:pic>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383" y="3771900"/>
            <a:ext cx="4670178" cy="2716823"/>
          </a:xfrm>
          <a:prstGeom prst="rect">
            <a:avLst/>
          </a:prstGeom>
        </p:spPr>
      </p:pic>
    </p:spTree>
    <p:extLst>
      <p:ext uri="{BB962C8B-B14F-4D97-AF65-F5344CB8AC3E}">
        <p14:creationId xmlns:p14="http://schemas.microsoft.com/office/powerpoint/2010/main" val="2007119060"/>
      </p:ext>
    </p:extLst>
  </p:cSld>
  <p:clrMapOvr>
    <a:masterClrMapping/>
  </p:clrMapOvr>
  <p:transition spd="slow">
    <p:cove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509954" y="501162"/>
            <a:ext cx="5952392" cy="5675801"/>
          </a:xfrm>
        </p:spPr>
        <p:txBody>
          <a:bodyPr>
            <a:normAutofit/>
          </a:bodyPr>
          <a:lstStyle/>
          <a:p>
            <a:pPr marL="0" indent="0">
              <a:buNone/>
            </a:pPr>
            <a:r>
              <a:rPr lang="ru-RU" dirty="0"/>
              <a:t>По состоянию на июль 2012 года строительство зданий в основном было завершено, но они до сих пор пустовали. Только 220 квартир из первой группы в 2800 квартир были проданы. Работала одна школа, но детей привозили на автобусах издалека, так как живущих поблизости не было. </a:t>
            </a:r>
          </a:p>
          <a:p>
            <a:pPr marL="0" indent="0">
              <a:buNone/>
            </a:pPr>
            <a:r>
              <a:rPr lang="ru-RU" dirty="0"/>
              <a:t>Ангола не имеет большого среднего класса, который будет в состоянии купить такие дома. Поэтому фактически город является городом-призраком.</a:t>
            </a:r>
          </a:p>
          <a:p>
            <a:pPr marL="0" indent="0">
              <a:buNone/>
            </a:pPr>
            <a:endParaRPr lang="en-US" dirty="0"/>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62346" y="360484"/>
            <a:ext cx="5134707" cy="2963007"/>
          </a:xfrm>
          <a:prstGeom prst="rect">
            <a:avLst/>
          </a:prstGeo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62345" y="3578469"/>
            <a:ext cx="5134707" cy="3024554"/>
          </a:xfrm>
          <a:prstGeom prst="rect">
            <a:avLst/>
          </a:prstGeom>
        </p:spPr>
      </p:pic>
    </p:spTree>
    <p:extLst>
      <p:ext uri="{BB962C8B-B14F-4D97-AF65-F5344CB8AC3E}">
        <p14:creationId xmlns:p14="http://schemas.microsoft.com/office/powerpoint/2010/main" val="3637071807"/>
      </p:ext>
    </p:extLst>
  </p:cSld>
  <p:clrMapOvr>
    <a:masterClrMapping/>
  </p:clrMapOvr>
  <p:transition spd="slow">
    <p:cove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84638" y="105509"/>
            <a:ext cx="11746524" cy="2751992"/>
          </a:xfrm>
        </p:spPr>
        <p:txBody>
          <a:bodyPr/>
          <a:lstStyle/>
          <a:p>
            <a:pPr marL="0" indent="0">
              <a:buNone/>
            </a:pPr>
            <a:r>
              <a:rPr lang="ru-RU" dirty="0" smtClean="0"/>
              <a:t>Кстати, </a:t>
            </a:r>
            <a:r>
              <a:rPr lang="ru-RU" dirty="0"/>
              <a:t>в Китае есть целый ряд городов-призраков, которые даже не были заселены! В этих городах есть всё необходимое для жизни, но нет жителей. Казалось бы, Китай – страна с самым большим населением . Однако в эти города никто не переезжает, а государство продолжает строить такие районы.</a:t>
            </a:r>
            <a:endParaRPr lang="en-US" dirty="0"/>
          </a:p>
        </p:txBody>
      </p:sp>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093" y="2204305"/>
            <a:ext cx="7087633" cy="4284419"/>
          </a:xfrm>
          <a:prstGeom prst="rect">
            <a:avLst/>
          </a:prstGeom>
        </p:spPr>
      </p:pic>
    </p:spTree>
    <p:extLst>
      <p:ext uri="{BB962C8B-B14F-4D97-AF65-F5344CB8AC3E}">
        <p14:creationId xmlns:p14="http://schemas.microsoft.com/office/powerpoint/2010/main" val="115107483"/>
      </p:ext>
    </p:extLst>
  </p:cSld>
  <p:clrMapOvr>
    <a:masterClrMapping/>
  </p:clrMapOvr>
  <p:transition spd="slow">
    <p:cove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6715" y="1"/>
            <a:ext cx="7728439" cy="1310054"/>
          </a:xfrm>
        </p:spPr>
        <p:txBody>
          <a:bodyPr>
            <a:noAutofit/>
          </a:bodyPr>
          <a:lstStyle/>
          <a:p>
            <a:r>
              <a:rPr lang="ru-RU" sz="2400" dirty="0"/>
              <a:t>Городской округ </a:t>
            </a:r>
            <a:r>
              <a:rPr lang="ru-RU" sz="2400" dirty="0" err="1"/>
              <a:t>Ордос</a:t>
            </a:r>
            <a:r>
              <a:rPr lang="ru-RU" sz="2400" dirty="0"/>
              <a:t> (городские округа не считаются городами, поскольку включают в себя обширные сельские территории)</a:t>
            </a:r>
            <a:r>
              <a:rPr lang="en-US" sz="2800" dirty="0"/>
              <a:t/>
            </a:r>
            <a:br>
              <a:rPr lang="en-US" sz="2800" dirty="0"/>
            </a:br>
            <a:endParaRPr lang="en-US" sz="2800" dirty="0"/>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5846" y="1134422"/>
            <a:ext cx="5740898" cy="3341382"/>
          </a:xfrm>
        </p:spPr>
      </p:pic>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48062" y="2805113"/>
            <a:ext cx="4405433" cy="3522052"/>
          </a:xfrm>
          <a:prstGeom prst="rect">
            <a:avLst/>
          </a:prstGeom>
        </p:spPr>
      </p:pic>
      <p:pic>
        <p:nvPicPr>
          <p:cNvPr id="6" name="Рисунок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26315" y="863602"/>
            <a:ext cx="3527180" cy="2351453"/>
          </a:xfrm>
          <a:prstGeom prst="rect">
            <a:avLst/>
          </a:prstGeom>
        </p:spPr>
      </p:pic>
      <p:sp>
        <p:nvSpPr>
          <p:cNvPr id="7" name="Прямоугольник 6"/>
          <p:cNvSpPr/>
          <p:nvPr/>
        </p:nvSpPr>
        <p:spPr>
          <a:xfrm>
            <a:off x="6585439" y="5808419"/>
            <a:ext cx="2830930" cy="646331"/>
          </a:xfrm>
          <a:prstGeom prst="rect">
            <a:avLst/>
          </a:prstGeom>
        </p:spPr>
        <p:txBody>
          <a:bodyPr wrap="square">
            <a:spAutoFit/>
          </a:bodyPr>
          <a:lstStyle/>
          <a:p>
            <a:r>
              <a:rPr lang="ru-RU" sz="3600" dirty="0" err="1" smtClean="0"/>
              <a:t>Сишуань</a:t>
            </a:r>
            <a:r>
              <a:rPr lang="ru-RU" dirty="0" smtClean="0"/>
              <a:t> </a:t>
            </a:r>
            <a:endParaRPr lang="en-US" dirty="0"/>
          </a:p>
        </p:txBody>
      </p:sp>
      <p:sp>
        <p:nvSpPr>
          <p:cNvPr id="8" name="Прямоугольник 7"/>
          <p:cNvSpPr/>
          <p:nvPr/>
        </p:nvSpPr>
        <p:spPr>
          <a:xfrm>
            <a:off x="2072054" y="5100826"/>
            <a:ext cx="6096000" cy="1200329"/>
          </a:xfrm>
          <a:prstGeom prst="rect">
            <a:avLst/>
          </a:prstGeom>
        </p:spPr>
        <p:txBody>
          <a:bodyPr>
            <a:spAutoFit/>
          </a:bodyPr>
          <a:lstStyle/>
          <a:p>
            <a:r>
              <a:rPr lang="ru-RU" dirty="0">
                <a:latin typeface="times new roman" panose="02020603050405020304" pitchFamily="18" charset="0"/>
              </a:rPr>
              <a:t>Город </a:t>
            </a:r>
            <a:r>
              <a:rPr lang="ru-RU" dirty="0" err="1">
                <a:latin typeface="times new roman" panose="02020603050405020304" pitchFamily="18" charset="0"/>
              </a:rPr>
              <a:t>Сишуань</a:t>
            </a:r>
            <a:r>
              <a:rPr lang="ru-RU" dirty="0">
                <a:latin typeface="times new roman" panose="02020603050405020304" pitchFamily="18" charset="0"/>
              </a:rPr>
              <a:t> построили посреди пустыни в Монголии, строительство длилось долгие годы. Здесь сформирована прекрасная инфраструктура, однако </a:t>
            </a:r>
            <a:r>
              <a:rPr lang="ru-RU" dirty="0" err="1">
                <a:latin typeface="times new roman" panose="02020603050405020304" pitchFamily="18" charset="0"/>
              </a:rPr>
              <a:t>Сишуань</a:t>
            </a:r>
            <a:r>
              <a:rPr lang="ru-RU" dirty="0">
                <a:latin typeface="times new roman" panose="02020603050405020304" pitchFamily="18" charset="0"/>
              </a:rPr>
              <a:t> заселен примерно лишь на 30%.</a:t>
            </a:r>
            <a:endParaRPr lang="en-US" dirty="0"/>
          </a:p>
        </p:txBody>
      </p:sp>
    </p:spTree>
    <p:extLst>
      <p:ext uri="{BB962C8B-B14F-4D97-AF65-F5344CB8AC3E}">
        <p14:creationId xmlns:p14="http://schemas.microsoft.com/office/powerpoint/2010/main" val="2909942154"/>
      </p:ext>
    </p:extLst>
  </p:cSld>
  <p:clrMapOvr>
    <a:masterClrMapping/>
  </p:clrMapOvr>
  <p:transition spd="slow">
    <p:cove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8165" y="3563189"/>
            <a:ext cx="4299793" cy="2864217"/>
          </a:xfrm>
          <a:prstGeom prst="rect">
            <a:avLst/>
          </a:prstGeom>
        </p:spPr>
      </p:pic>
      <p:sp>
        <p:nvSpPr>
          <p:cNvPr id="2" name="Заголовок 1"/>
          <p:cNvSpPr>
            <a:spLocks noGrp="1"/>
          </p:cNvSpPr>
          <p:nvPr>
            <p:ph type="title"/>
          </p:nvPr>
        </p:nvSpPr>
        <p:spPr/>
        <p:txBody>
          <a:bodyPr/>
          <a:lstStyle/>
          <a:p>
            <a:endParaRPr lang="en-US" dirty="0"/>
          </a:p>
        </p:txBody>
      </p:sp>
      <p:pic>
        <p:nvPicPr>
          <p:cNvPr id="4" name="Объект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35623" y="152826"/>
            <a:ext cx="4917831" cy="3275910"/>
          </a:xfrm>
        </p:spPr>
      </p:pic>
      <p:pic>
        <p:nvPicPr>
          <p:cNvPr id="5" name="Рисунок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99715" y="152826"/>
            <a:ext cx="5119673" cy="3410363"/>
          </a:xfrm>
          <a:prstGeom prst="rect">
            <a:avLst/>
          </a:prstGeom>
        </p:spPr>
      </p:pic>
      <p:pic>
        <p:nvPicPr>
          <p:cNvPr id="8" name="Рисунок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82015" y="3775488"/>
            <a:ext cx="3957238" cy="2814185"/>
          </a:xfrm>
          <a:prstGeom prst="rect">
            <a:avLst/>
          </a:prstGeom>
        </p:spPr>
      </p:pic>
    </p:spTree>
    <p:extLst>
      <p:ext uri="{BB962C8B-B14F-4D97-AF65-F5344CB8AC3E}">
        <p14:creationId xmlns:p14="http://schemas.microsoft.com/office/powerpoint/2010/main" val="3709933956"/>
      </p:ext>
    </p:extLst>
  </p:cSld>
  <p:clrMapOvr>
    <a:masterClrMapping/>
  </p:clrMapOvr>
  <p:transition spd="slow">
    <p:cove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7054" y="202223"/>
            <a:ext cx="4976446" cy="1063869"/>
          </a:xfrm>
        </p:spPr>
        <p:txBody>
          <a:bodyPr>
            <a:normAutofit fontScale="90000"/>
          </a:bodyPr>
          <a:lstStyle/>
          <a:p>
            <a:r>
              <a:rPr lang="ru-RU" sz="3600" dirty="0" err="1">
                <a:latin typeface="+mn-lt"/>
              </a:rPr>
              <a:t>Тяньдучэн</a:t>
            </a:r>
            <a:r>
              <a:rPr lang="ru-RU" sz="3600" dirty="0">
                <a:latin typeface="+mn-lt"/>
              </a:rPr>
              <a:t> или «Маленький Париж»</a:t>
            </a:r>
            <a:r>
              <a:rPr lang="ru-RU" dirty="0"/>
              <a:t/>
            </a:r>
            <a:br>
              <a:rPr lang="ru-RU" dirty="0"/>
            </a:br>
            <a:endParaRPr lang="en-US" dirty="0"/>
          </a:p>
        </p:txBody>
      </p:sp>
      <p:sp>
        <p:nvSpPr>
          <p:cNvPr id="3" name="Объект 2"/>
          <p:cNvSpPr>
            <a:spLocks noGrp="1"/>
          </p:cNvSpPr>
          <p:nvPr>
            <p:ph idx="1"/>
          </p:nvPr>
        </p:nvSpPr>
        <p:spPr>
          <a:xfrm>
            <a:off x="1406768" y="800101"/>
            <a:ext cx="10008577" cy="2523392"/>
          </a:xfrm>
        </p:spPr>
        <p:txBody>
          <a:bodyPr>
            <a:normAutofit fontScale="92500" lnSpcReduction="20000"/>
          </a:bodyPr>
          <a:lstStyle/>
          <a:p>
            <a:pPr marL="0" indent="0">
              <a:buNone/>
            </a:pPr>
            <a:r>
              <a:rPr lang="ru-RU" dirty="0"/>
              <a:t>Город – полная копия французского Парижа. Здесь есть даже своя Эйфелева </a:t>
            </a:r>
            <a:r>
              <a:rPr lang="ru-RU" dirty="0" smtClean="0"/>
              <a:t>башня(около 100метров).Цены </a:t>
            </a:r>
            <a:r>
              <a:rPr lang="ru-RU" dirty="0"/>
              <a:t>на жилье в </a:t>
            </a:r>
            <a:r>
              <a:rPr lang="ru-RU" b="1" dirty="0" err="1"/>
              <a:t>Тяньдучэн</a:t>
            </a:r>
            <a:r>
              <a:rPr lang="ru-RU" b="1" dirty="0"/>
              <a:t> </a:t>
            </a:r>
            <a:r>
              <a:rPr lang="ru-RU" dirty="0"/>
              <a:t>«зашкаливают». Планировалось, что населением города будут сотни тысяч людей, однако с 2007 г. здесь проживает около 2 тыс. человек. Стоит отметить, что инфраструктура </a:t>
            </a:r>
            <a:r>
              <a:rPr lang="ru-RU" dirty="0" smtClean="0"/>
              <a:t>города </a:t>
            </a:r>
            <a:r>
              <a:rPr lang="ru-RU" dirty="0"/>
              <a:t>просто отсутствует. В основном, люди живут недалеко от Эйфелевой башни и, видимо, пытаются выжить, поскольку часто на площади можно увидеть людей, продающих овощи и фрукты.</a:t>
            </a:r>
            <a:endParaRPr lang="en-US" dirty="0"/>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7278" y="3323493"/>
            <a:ext cx="4854822" cy="3236548"/>
          </a:xfrm>
          <a:prstGeom prst="rect">
            <a:avLst/>
          </a:prstGeom>
        </p:spPr>
      </p:pic>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46675" y="3323493"/>
            <a:ext cx="5368670" cy="3236548"/>
          </a:xfrm>
          <a:prstGeom prst="rect">
            <a:avLst/>
          </a:prstGeom>
        </p:spPr>
      </p:pic>
    </p:spTree>
    <p:extLst>
      <p:ext uri="{BB962C8B-B14F-4D97-AF65-F5344CB8AC3E}">
        <p14:creationId xmlns:p14="http://schemas.microsoft.com/office/powerpoint/2010/main" val="770201276"/>
      </p:ext>
    </p:extLst>
  </p:cSld>
  <p:clrMapOvr>
    <a:masterClrMapping/>
  </p:clrMapOvr>
  <p:transition spd="slow">
    <p:cove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838200" y="281354"/>
            <a:ext cx="6037385" cy="5895609"/>
          </a:xfrm>
        </p:spPr>
        <p:txBody>
          <a:bodyPr/>
          <a:lstStyle/>
          <a:p>
            <a:pPr marL="0" indent="0">
              <a:buNone/>
            </a:pPr>
            <a:r>
              <a:rPr lang="ru-RU" dirty="0"/>
              <a:t>Г</a:t>
            </a:r>
            <a:r>
              <a:rPr lang="ru-RU" dirty="0" smtClean="0"/>
              <a:t>орода-призраки ежегодно </a:t>
            </a:r>
            <a:r>
              <a:rPr lang="ru-RU" dirty="0"/>
              <a:t>привлекают множество любопытных туристов</a:t>
            </a:r>
            <a:r>
              <a:rPr lang="ru-RU" dirty="0" smtClean="0"/>
              <a:t>. Эти города появляются и исчезают по разным причинам, одна из которых -  природные катаклизмы.</a:t>
            </a:r>
          </a:p>
          <a:p>
            <a:pPr marL="0" indent="0">
              <a:buNone/>
            </a:pPr>
            <a:endParaRPr lang="en-US" dirty="0"/>
          </a:p>
        </p:txBody>
      </p:sp>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92283" y="2268417"/>
            <a:ext cx="7503356" cy="4413738"/>
          </a:xfrm>
          <a:prstGeom prst="rect">
            <a:avLst/>
          </a:prstGeom>
        </p:spPr>
      </p:pic>
    </p:spTree>
    <p:extLst>
      <p:ext uri="{BB962C8B-B14F-4D97-AF65-F5344CB8AC3E}">
        <p14:creationId xmlns:p14="http://schemas.microsoft.com/office/powerpoint/2010/main" val="3809880646"/>
      </p:ext>
    </p:extLst>
  </p:cSld>
  <p:clrMapOvr>
    <a:masterClrMapping/>
  </p:clrMapOvr>
  <p:transition spd="slow">
    <p:cove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9131" y="439615"/>
            <a:ext cx="2382715" cy="668215"/>
          </a:xfrm>
        </p:spPr>
        <p:txBody>
          <a:bodyPr>
            <a:normAutofit fontScale="90000"/>
          </a:bodyPr>
          <a:lstStyle/>
          <a:p>
            <a:r>
              <a:rPr lang="ru-RU" b="1" dirty="0"/>
              <a:t>Темза-</a:t>
            </a:r>
            <a:r>
              <a:rPr lang="ru-RU" b="1" dirty="0" err="1"/>
              <a:t>таун</a:t>
            </a:r>
            <a:r>
              <a:rPr lang="ru-RU" dirty="0"/>
              <a:t/>
            </a:r>
            <a:br>
              <a:rPr lang="ru-RU" dirty="0"/>
            </a:br>
            <a:endParaRPr lang="en-US" dirty="0"/>
          </a:p>
        </p:txBody>
      </p:sp>
      <p:sp>
        <p:nvSpPr>
          <p:cNvPr id="3" name="Объект 2"/>
          <p:cNvSpPr>
            <a:spLocks noGrp="1"/>
          </p:cNvSpPr>
          <p:nvPr>
            <p:ph idx="1"/>
          </p:nvPr>
        </p:nvSpPr>
        <p:spPr>
          <a:xfrm>
            <a:off x="5961184" y="439615"/>
            <a:ext cx="6084278" cy="6207370"/>
          </a:xfrm>
        </p:spPr>
        <p:txBody>
          <a:bodyPr>
            <a:normAutofit lnSpcReduction="10000"/>
          </a:bodyPr>
          <a:lstStyle/>
          <a:p>
            <a:pPr marL="0" indent="0">
              <a:buNone/>
            </a:pPr>
            <a:r>
              <a:rPr lang="ru-RU" dirty="0"/>
              <a:t>По проекту этот город  должен напоминать по стилю английский городок. Построили его в 2006 году для того, чтобы расширить территорию Шанхая. Темза-</a:t>
            </a:r>
            <a:r>
              <a:rPr lang="ru-RU" dirty="0" err="1"/>
              <a:t>таун</a:t>
            </a:r>
            <a:r>
              <a:rPr lang="ru-RU" dirty="0"/>
              <a:t> – город, в котором практически нет многоэтажек. Все дома, в основном, небольшие одноэтажные домики. Обычно китайцы используют такие для загородного отдыха. Сначала дома быстро раскупались, но в связи с ростом цен, количество желающих существенно уменьшилось. Заселен  Темза-</a:t>
            </a:r>
            <a:r>
              <a:rPr lang="ru-RU" dirty="0" err="1"/>
              <a:t>таун</a:t>
            </a:r>
            <a:r>
              <a:rPr lang="ru-RU" dirty="0"/>
              <a:t> всего на 10% . Чаще всего сюда приезжают молодожены, свадебные декорации обеспечивают им необычные фото.</a:t>
            </a:r>
            <a:endParaRPr lang="en-US" dirty="0"/>
          </a:p>
        </p:txBody>
      </p:sp>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7392" y="3338145"/>
            <a:ext cx="4296505" cy="2864337"/>
          </a:xfrm>
          <a:prstGeom prst="rect">
            <a:avLst/>
          </a:prstGeom>
        </p:spPr>
      </p:pic>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52599" y="272561"/>
            <a:ext cx="3997569" cy="2998177"/>
          </a:xfrm>
          <a:prstGeom prst="rect">
            <a:avLst/>
          </a:prstGeom>
        </p:spPr>
      </p:pic>
    </p:spTree>
    <p:extLst>
      <p:ext uri="{BB962C8B-B14F-4D97-AF65-F5344CB8AC3E}">
        <p14:creationId xmlns:p14="http://schemas.microsoft.com/office/powerpoint/2010/main" val="4041282079"/>
      </p:ext>
    </p:extLst>
  </p:cSld>
  <p:clrMapOvr>
    <a:masterClrMapping/>
  </p:clrMapOvr>
  <p:transition spd="slow">
    <p:cove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19808" y="158262"/>
            <a:ext cx="11133992" cy="6018701"/>
          </a:xfrm>
        </p:spPr>
        <p:txBody>
          <a:bodyPr/>
          <a:lstStyle/>
          <a:p>
            <a:pPr marL="0" indent="0">
              <a:buNone/>
            </a:pPr>
            <a:r>
              <a:rPr lang="ru-RU" dirty="0"/>
              <a:t>Эти города-призраки – многомиллиардные вложения средств. Таких в Китае около 20 городов – 70 млн домов просто пустуют</a:t>
            </a:r>
            <a:r>
              <a:rPr lang="ru-RU" dirty="0" smtClean="0"/>
              <a:t>.</a:t>
            </a:r>
          </a:p>
          <a:p>
            <a:pPr marL="0" indent="0">
              <a:buNone/>
            </a:pPr>
            <a:r>
              <a:rPr lang="ru-RU" dirty="0"/>
              <a:t>Наверное, самой важной причиной является то, что простой народ не может позволить себе купить недвижимость в таких районах. По статистике обычному китайцу нужно работать 60 лет для того, чтобы осуществить покупку квартиры. А у тех, кто может себе позволить, итак есть недвижимость в элитных регионах</a:t>
            </a:r>
            <a:r>
              <a:rPr lang="ru-RU" dirty="0" smtClean="0"/>
              <a:t>.</a:t>
            </a:r>
          </a:p>
          <a:p>
            <a:pPr marL="0" indent="0">
              <a:buNone/>
            </a:pPr>
            <a:r>
              <a:rPr lang="ru-RU" dirty="0"/>
              <a:t>Сколько лет потребуется, чтобы заселить эти города? Окупится ли строительство? И будут ли появляться такие  города ещё?  Ответы на эти вопросы пока </a:t>
            </a:r>
            <a:r>
              <a:rPr lang="ru-RU" dirty="0" smtClean="0"/>
              <a:t>неизвестны.</a:t>
            </a:r>
            <a:endParaRPr lang="en-US" dirty="0"/>
          </a:p>
        </p:txBody>
      </p:sp>
    </p:spTree>
    <p:extLst>
      <p:ext uri="{BB962C8B-B14F-4D97-AF65-F5344CB8AC3E}">
        <p14:creationId xmlns:p14="http://schemas.microsoft.com/office/powerpoint/2010/main" val="2550515913"/>
      </p:ext>
    </p:extLst>
  </p:cSld>
  <p:clrMapOvr>
    <a:masterClrMapping/>
  </p:clrMapOvr>
  <p:transition spd="slow">
    <p:cove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95654" y="940777"/>
            <a:ext cx="10958146" cy="5236186"/>
          </a:xfrm>
        </p:spPr>
        <p:txBody>
          <a:bodyPr/>
          <a:lstStyle/>
          <a:p>
            <a:pPr marL="0" indent="0">
              <a:buNone/>
            </a:pPr>
            <a:r>
              <a:rPr lang="ru-RU" dirty="0" smtClean="0"/>
              <a:t>Зачастую месторождения </a:t>
            </a:r>
            <a:r>
              <a:rPr lang="ru-RU" dirty="0" err="1" smtClean="0"/>
              <a:t>послезных</a:t>
            </a:r>
            <a:r>
              <a:rPr lang="ru-RU" dirty="0" smtClean="0"/>
              <a:t> ископаемых</a:t>
            </a:r>
            <a:r>
              <a:rPr lang="ru-RU" dirty="0" smtClean="0"/>
              <a:t> </a:t>
            </a:r>
            <a:r>
              <a:rPr lang="ru-RU" dirty="0" smtClean="0"/>
              <a:t>становилась поводом для образования городов. А </a:t>
            </a:r>
            <a:r>
              <a:rPr lang="ru-RU" dirty="0" smtClean="0"/>
              <a:t>истощение - приводило </a:t>
            </a:r>
            <a:r>
              <a:rPr lang="ru-RU" dirty="0"/>
              <a:t>к</a:t>
            </a:r>
            <a:r>
              <a:rPr lang="ru-RU" dirty="0" smtClean="0"/>
              <a:t> </a:t>
            </a:r>
            <a:r>
              <a:rPr lang="ru-RU" dirty="0" smtClean="0"/>
              <a:t>смерти городов.</a:t>
            </a:r>
          </a:p>
          <a:p>
            <a:pPr marL="0" indent="0">
              <a:buNone/>
            </a:pPr>
            <a:r>
              <a:rPr lang="ru-RU" dirty="0" smtClean="0"/>
              <a:t>Так случилось и со следующим городом в нашем списке.</a:t>
            </a:r>
            <a:endParaRPr lang="en-US" dirty="0"/>
          </a:p>
        </p:txBody>
      </p:sp>
    </p:spTree>
    <p:extLst>
      <p:ext uri="{BB962C8B-B14F-4D97-AF65-F5344CB8AC3E}">
        <p14:creationId xmlns:p14="http://schemas.microsoft.com/office/powerpoint/2010/main" val="3363744701"/>
      </p:ext>
    </p:extLst>
  </p:cSld>
  <p:clrMapOvr>
    <a:masterClrMapping/>
  </p:clrMapOvr>
  <p:transition spd="slow">
    <p:cove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114299"/>
            <a:ext cx="10515600" cy="923193"/>
          </a:xfrm>
        </p:spPr>
        <p:txBody>
          <a:bodyPr/>
          <a:lstStyle/>
          <a:p>
            <a:r>
              <a:rPr lang="ru-RU" b="1" dirty="0" err="1"/>
              <a:t>Терлингуа</a:t>
            </a:r>
            <a:r>
              <a:rPr lang="ru-RU" b="1" dirty="0"/>
              <a:t>, Техас</a:t>
            </a:r>
            <a:endParaRPr lang="en-US" b="1" dirty="0"/>
          </a:p>
        </p:txBody>
      </p:sp>
      <p:sp>
        <p:nvSpPr>
          <p:cNvPr id="3" name="Объект 2"/>
          <p:cNvSpPr>
            <a:spLocks noGrp="1"/>
          </p:cNvSpPr>
          <p:nvPr>
            <p:ph idx="1"/>
          </p:nvPr>
        </p:nvSpPr>
        <p:spPr>
          <a:xfrm>
            <a:off x="838200" y="808893"/>
            <a:ext cx="10515600" cy="1696916"/>
          </a:xfrm>
        </p:spPr>
        <p:txBody>
          <a:bodyPr>
            <a:normAutofit fontScale="92500" lnSpcReduction="10000"/>
          </a:bodyPr>
          <a:lstStyle/>
          <a:p>
            <a:pPr marL="0" indent="0">
              <a:buNone/>
            </a:pPr>
            <a:r>
              <a:rPr lang="ru-RU" dirty="0"/>
              <a:t>Классический город-призрак Дикого Запада, </a:t>
            </a:r>
            <a:r>
              <a:rPr lang="ru-RU" dirty="0" err="1"/>
              <a:t>Терлингуа</a:t>
            </a:r>
            <a:r>
              <a:rPr lang="ru-RU" dirty="0"/>
              <a:t> в Техасе, также был горнодобывающим поселением, которое в конечном итоге обанкротилось. Город обеспечивал большую часть потребности страны в ртути, пока шахту не затопило, а цены на минеральное сырье упали. Жители города покинули его, оставив гнить.</a:t>
            </a:r>
            <a:endParaRPr lang="en-US" dirty="0"/>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5637" y="2985667"/>
            <a:ext cx="5035063" cy="3348514"/>
          </a:xfrm>
          <a:prstGeom prst="rect">
            <a:avLst/>
          </a:prstGeom>
        </p:spPr>
      </p:pic>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31615" y="2985667"/>
            <a:ext cx="5115525" cy="1934308"/>
          </a:xfrm>
          <a:prstGeom prst="rect">
            <a:avLst/>
          </a:prstGeom>
        </p:spPr>
      </p:pic>
    </p:spTree>
    <p:extLst>
      <p:ext uri="{BB962C8B-B14F-4D97-AF65-F5344CB8AC3E}">
        <p14:creationId xmlns:p14="http://schemas.microsoft.com/office/powerpoint/2010/main" val="3387404400"/>
      </p:ext>
    </p:extLst>
  </p:cSld>
  <p:clrMapOvr>
    <a:masterClrMapping/>
  </p:clrMapOvr>
  <p:transition spd="slow">
    <p:cove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7651" y="2620929"/>
            <a:ext cx="7048498" cy="4016885"/>
          </a:xfrm>
          <a:prstGeom prst="rect">
            <a:avLst/>
          </a:prstGeom>
        </p:spPr>
      </p:pic>
      <p:sp>
        <p:nvSpPr>
          <p:cNvPr id="2" name="Заголовок 1"/>
          <p:cNvSpPr>
            <a:spLocks noGrp="1"/>
          </p:cNvSpPr>
          <p:nvPr>
            <p:ph type="title"/>
          </p:nvPr>
        </p:nvSpPr>
        <p:spPr>
          <a:xfrm>
            <a:off x="0" y="105507"/>
            <a:ext cx="2751992" cy="817685"/>
          </a:xfrm>
        </p:spPr>
        <p:txBody>
          <a:bodyPr>
            <a:normAutofit/>
          </a:bodyPr>
          <a:lstStyle/>
          <a:p>
            <a:r>
              <a:rPr lang="ru-RU" sz="4800" b="1" dirty="0"/>
              <a:t> </a:t>
            </a:r>
            <a:r>
              <a:rPr lang="ru-RU" sz="4800" b="1" dirty="0" err="1" smtClean="0"/>
              <a:t>Кенникот</a:t>
            </a:r>
            <a:endParaRPr lang="en-US" sz="4800" dirty="0"/>
          </a:p>
        </p:txBody>
      </p:sp>
      <p:sp>
        <p:nvSpPr>
          <p:cNvPr id="3" name="Объект 2"/>
          <p:cNvSpPr>
            <a:spLocks noGrp="1"/>
          </p:cNvSpPr>
          <p:nvPr>
            <p:ph idx="1"/>
          </p:nvPr>
        </p:nvSpPr>
        <p:spPr>
          <a:xfrm>
            <a:off x="2866292" y="202634"/>
            <a:ext cx="9223132" cy="2514189"/>
          </a:xfrm>
        </p:spPr>
        <p:txBody>
          <a:bodyPr>
            <a:normAutofit fontScale="85000" lnSpcReduction="10000"/>
          </a:bodyPr>
          <a:lstStyle/>
          <a:p>
            <a:pPr marL="0" indent="0">
              <a:buNone/>
            </a:pPr>
            <a:r>
              <a:rPr lang="ru-RU" dirty="0" err="1"/>
              <a:t>Кенникотт</a:t>
            </a:r>
            <a:r>
              <a:rPr lang="ru-RU" dirty="0"/>
              <a:t>, Аляска - еще один шахтерский город, который получил свою известность благодаря тому, что в 1903 году здесь обнаружили медь. Поскольку месторасположение было неудобным, владельцы шахты платили рабочим высокую заработную плату. Мужчины работали семь дней в неделю в течение долгих часов и отправляли деньги домой своим семьям. Процветание города длилось недолго. К 1938 году </a:t>
            </a:r>
            <a:r>
              <a:rPr lang="ru-RU" dirty="0" err="1"/>
              <a:t>Кенникотт</a:t>
            </a:r>
            <a:r>
              <a:rPr lang="ru-RU" dirty="0"/>
              <a:t> стал городом-призраком, и на его улицах можно увидеть уже добытую из земли медь.</a:t>
            </a:r>
            <a:endParaRPr lang="en-US" dirty="0"/>
          </a:p>
        </p:txBody>
      </p:sp>
      <p:pic>
        <p:nvPicPr>
          <p:cNvPr id="6" name="Рисунок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72567" y="2963007"/>
            <a:ext cx="4716857" cy="3138854"/>
          </a:xfrm>
          <a:prstGeom prst="rect">
            <a:avLst/>
          </a:prstGeom>
        </p:spPr>
      </p:pic>
    </p:spTree>
    <p:extLst>
      <p:ext uri="{BB962C8B-B14F-4D97-AF65-F5344CB8AC3E}">
        <p14:creationId xmlns:p14="http://schemas.microsoft.com/office/powerpoint/2010/main" val="3429752177"/>
      </p:ext>
    </p:extLst>
  </p:cSld>
  <p:clrMapOvr>
    <a:masterClrMapping/>
  </p:clrMapOvr>
  <p:transition spd="slow">
    <p:cove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5113" y="114300"/>
            <a:ext cx="4934356" cy="3715056"/>
          </a:xfrm>
        </p:spPr>
      </p:pic>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5183" y="2726166"/>
            <a:ext cx="6858950" cy="3965330"/>
          </a:xfrm>
          <a:prstGeom prst="rect">
            <a:avLst/>
          </a:prstGeom>
        </p:spPr>
      </p:pic>
      <p:sp>
        <p:nvSpPr>
          <p:cNvPr id="6" name="Прямоугольник 5"/>
          <p:cNvSpPr/>
          <p:nvPr/>
        </p:nvSpPr>
        <p:spPr>
          <a:xfrm>
            <a:off x="5257800" y="566241"/>
            <a:ext cx="6096000" cy="923330"/>
          </a:xfrm>
          <a:prstGeom prst="rect">
            <a:avLst/>
          </a:prstGeom>
        </p:spPr>
        <p:txBody>
          <a:bodyPr>
            <a:spAutoFit/>
          </a:bodyPr>
          <a:lstStyle/>
          <a:p>
            <a:r>
              <a:rPr lang="ru-RU" dirty="0">
                <a:latin typeface="Roboto"/>
              </a:rPr>
              <a:t>В 1986-м году город-призрак был официально признан историческим памятником. Здесь до сих пор возвышается 14-этажная мельница из дерева.</a:t>
            </a:r>
            <a:endParaRPr lang="en-US" dirty="0"/>
          </a:p>
        </p:txBody>
      </p:sp>
      <p:pic>
        <p:nvPicPr>
          <p:cNvPr id="7" name="Рисунок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5993" y="3911276"/>
            <a:ext cx="4186684" cy="2780220"/>
          </a:xfrm>
          <a:prstGeom prst="rect">
            <a:avLst/>
          </a:prstGeom>
        </p:spPr>
      </p:pic>
    </p:spTree>
    <p:extLst>
      <p:ext uri="{BB962C8B-B14F-4D97-AF65-F5344CB8AC3E}">
        <p14:creationId xmlns:p14="http://schemas.microsoft.com/office/powerpoint/2010/main" val="2213162003"/>
      </p:ext>
    </p:extLst>
  </p:cSld>
  <p:clrMapOvr>
    <a:masterClrMapping/>
  </p:clrMapOvr>
  <p:transition spd="slow">
    <p:cove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1546" y="1"/>
            <a:ext cx="3297116" cy="1028699"/>
          </a:xfrm>
        </p:spPr>
        <p:txBody>
          <a:bodyPr/>
          <a:lstStyle/>
          <a:p>
            <a:r>
              <a:rPr lang="ru-RU" b="1" dirty="0" err="1" smtClean="0"/>
              <a:t>Колманскоп</a:t>
            </a:r>
            <a:endParaRPr lang="en-US" b="1" dirty="0"/>
          </a:p>
        </p:txBody>
      </p:sp>
      <p:sp>
        <p:nvSpPr>
          <p:cNvPr id="3" name="Объект 2"/>
          <p:cNvSpPr>
            <a:spLocks noGrp="1"/>
          </p:cNvSpPr>
          <p:nvPr>
            <p:ph idx="1"/>
          </p:nvPr>
        </p:nvSpPr>
        <p:spPr>
          <a:xfrm>
            <a:off x="61546" y="791308"/>
            <a:ext cx="5662246" cy="5385655"/>
          </a:xfrm>
        </p:spPr>
        <p:txBody>
          <a:bodyPr/>
          <a:lstStyle/>
          <a:p>
            <a:pPr marL="0" indent="0">
              <a:buNone/>
            </a:pPr>
            <a:r>
              <a:rPr lang="ru-RU" dirty="0"/>
              <a:t>Есть свой город-призрак и в африканской пустыне. Называется он </a:t>
            </a:r>
            <a:r>
              <a:rPr lang="ru-RU" b="1" dirty="0" err="1"/>
              <a:t>Колманскоп</a:t>
            </a:r>
            <a:r>
              <a:rPr lang="ru-RU" dirty="0"/>
              <a:t> (Намибия). В начале 1900-х годов здесь были алмазы и, соответственно, </a:t>
            </a:r>
            <a:r>
              <a:rPr lang="ru-RU" dirty="0" smtClean="0"/>
              <a:t>люди. </a:t>
            </a:r>
            <a:r>
              <a:rPr lang="ru-RU" dirty="0"/>
              <a:t>К их услугам были построены рестораны, казино, боулинг-клуб и так далее. Однако рухнула и "алмазная империя". Всю роскошь периода расцвета </a:t>
            </a:r>
            <a:r>
              <a:rPr lang="ru-RU" dirty="0" err="1"/>
              <a:t>Колманскопа</a:t>
            </a:r>
            <a:r>
              <a:rPr lang="ru-RU" dirty="0"/>
              <a:t> порядком подпортили песчаные </a:t>
            </a:r>
            <a:r>
              <a:rPr lang="ru-RU" dirty="0" smtClean="0"/>
              <a:t>бури</a:t>
            </a:r>
            <a:r>
              <a:rPr lang="en-US" dirty="0" smtClean="0"/>
              <a:t>.</a:t>
            </a:r>
            <a:endParaRPr lang="en-US" dirty="0"/>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23792" y="122181"/>
            <a:ext cx="5426611" cy="3361954"/>
          </a:xfrm>
          <a:prstGeom prst="rect">
            <a:avLst/>
          </a:prstGeo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51065" y="3181992"/>
            <a:ext cx="4396153" cy="3297115"/>
          </a:xfrm>
          <a:prstGeom prst="rect">
            <a:avLst/>
          </a:prstGeom>
        </p:spPr>
      </p:pic>
    </p:spTree>
    <p:extLst>
      <p:ext uri="{BB962C8B-B14F-4D97-AF65-F5344CB8AC3E}">
        <p14:creationId xmlns:p14="http://schemas.microsoft.com/office/powerpoint/2010/main" val="3847838998"/>
      </p:ext>
    </p:extLst>
  </p:cSld>
  <p:clrMapOvr>
    <a:masterClrMapping/>
  </p:clrMapOvr>
  <p:transition spd="slow">
    <p:cove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6189784" y="123092"/>
            <a:ext cx="5926016" cy="6664570"/>
          </a:xfrm>
        </p:spPr>
        <p:txBody>
          <a:bodyPr>
            <a:normAutofit fontScale="92500" lnSpcReduction="10000"/>
          </a:bodyPr>
          <a:lstStyle/>
          <a:p>
            <a:pPr marL="0" indent="0">
              <a:buNone/>
            </a:pPr>
            <a:r>
              <a:rPr lang="ru-RU" dirty="0" err="1"/>
              <a:t>Намибские</a:t>
            </a:r>
            <a:r>
              <a:rPr lang="ru-RU" dirty="0"/>
              <a:t> алмазы поражали своей чистотой, но были совсем небольшими. Чтобы найти их, добытчикам приходилось ползать на четвереньках по алмазным полям. Чернорабочие проживали в бараках, для руководства строили виллы с садами, а представители администрации селились в самом </a:t>
            </a:r>
            <a:r>
              <a:rPr lang="ru-RU" dirty="0" err="1"/>
              <a:t>Колманскопе</a:t>
            </a:r>
            <a:r>
              <a:rPr lang="ru-RU" dirty="0"/>
              <a:t>. На 400 постоянных жителей приходилось несколько магазинов, электростанция, начальная школа, танцевальный и спортивный зал, больница с первым в Африке </a:t>
            </a:r>
            <a:r>
              <a:rPr lang="ru-RU" dirty="0" err="1" smtClean="0"/>
              <a:t>рентгенкабинетом</a:t>
            </a:r>
            <a:r>
              <a:rPr lang="ru-RU" dirty="0" smtClean="0"/>
              <a:t> (рабочих просвечивали</a:t>
            </a:r>
            <a:r>
              <a:rPr lang="ru-RU" dirty="0"/>
              <a:t>, чтобы избежать </a:t>
            </a:r>
            <a:r>
              <a:rPr lang="ru-RU" dirty="0" smtClean="0"/>
              <a:t>краж). К </a:t>
            </a:r>
            <a:r>
              <a:rPr lang="ru-RU" dirty="0"/>
              <a:t>несчастью, запасы ископаемых закончились в 1931 </a:t>
            </a:r>
            <a:r>
              <a:rPr lang="ru-RU" dirty="0" smtClean="0"/>
              <a:t>году. </a:t>
            </a:r>
            <a:r>
              <a:rPr lang="ru-RU" dirty="0"/>
              <a:t>В 1956 году </a:t>
            </a:r>
            <a:r>
              <a:rPr lang="ru-RU" dirty="0" err="1"/>
              <a:t>Колманскоп</a:t>
            </a:r>
            <a:r>
              <a:rPr lang="ru-RU" dirty="0"/>
              <a:t> покинули последние жители, оставив после себя только остовы зданий.</a:t>
            </a:r>
            <a:endParaRPr lang="en-US" dirty="0"/>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3353" y="3147783"/>
            <a:ext cx="5146431" cy="3437655"/>
          </a:xfrm>
          <a:prstGeom prst="rect">
            <a:avLst/>
          </a:prstGeom>
        </p:spPr>
      </p:pic>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393" y="123093"/>
            <a:ext cx="4432299" cy="3320814"/>
          </a:xfrm>
          <a:prstGeom prst="rect">
            <a:avLst/>
          </a:prstGeom>
        </p:spPr>
      </p:pic>
    </p:spTree>
    <p:extLst>
      <p:ext uri="{BB962C8B-B14F-4D97-AF65-F5344CB8AC3E}">
        <p14:creationId xmlns:p14="http://schemas.microsoft.com/office/powerpoint/2010/main" val="3110819375"/>
      </p:ext>
    </p:extLst>
  </p:cSld>
  <p:clrMapOvr>
    <a:masterClrMapping/>
  </p:clrMapOvr>
  <p:transition spd="slow">
    <p:cove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ChangeArrowheads="1"/>
          </p:cNvSpPr>
          <p:nvPr/>
        </p:nvSpPr>
        <p:spPr bwMode="auto">
          <a:xfrm>
            <a:off x="237391" y="509301"/>
            <a:ext cx="8203224" cy="1877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err="1" smtClean="0">
                <a:ln>
                  <a:noFill/>
                </a:ln>
                <a:effectLst/>
                <a:latin typeface="PT Sans"/>
              </a:rPr>
              <a:t>Сейчас</a:t>
            </a:r>
            <a:r>
              <a:rPr kumimoji="0" lang="en-US" altLang="en-US" b="0" i="0" u="none" strike="noStrike" cap="none" normalizeH="0" baseline="0" dirty="0" smtClean="0">
                <a:ln>
                  <a:noFill/>
                </a:ln>
                <a:effectLst/>
                <a:latin typeface="PT Sans"/>
              </a:rPr>
              <a:t> </a:t>
            </a:r>
            <a:r>
              <a:rPr kumimoji="0" lang="en-US" altLang="en-US" b="0" i="0" u="none" strike="noStrike" cap="none" normalizeH="0" baseline="0" dirty="0" err="1" smtClean="0">
                <a:ln>
                  <a:noFill/>
                </a:ln>
                <a:effectLst/>
                <a:latin typeface="PT Sans"/>
              </a:rPr>
              <a:t>территория</a:t>
            </a:r>
            <a:r>
              <a:rPr kumimoji="0" lang="en-US" altLang="en-US" b="0" i="0" u="none" strike="noStrike" cap="none" normalizeH="0" baseline="0" dirty="0" smtClean="0">
                <a:ln>
                  <a:noFill/>
                </a:ln>
                <a:effectLst/>
                <a:latin typeface="PT Sans"/>
              </a:rPr>
              <a:t> </a:t>
            </a:r>
            <a:r>
              <a:rPr kumimoji="0" lang="en-US" altLang="en-US" b="0" i="0" u="none" strike="noStrike" cap="none" normalizeH="0" baseline="0" dirty="0" err="1" smtClean="0">
                <a:ln>
                  <a:noFill/>
                </a:ln>
                <a:effectLst/>
                <a:latin typeface="PT Sans"/>
              </a:rPr>
              <a:t>города-призрака</a:t>
            </a:r>
            <a:r>
              <a:rPr kumimoji="0" lang="en-US" altLang="en-US" b="0" i="0" u="none" strike="noStrike" cap="none" normalizeH="0" baseline="0" dirty="0" smtClean="0">
                <a:ln>
                  <a:noFill/>
                </a:ln>
                <a:effectLst/>
                <a:latin typeface="PT Sans"/>
              </a:rPr>
              <a:t> </a:t>
            </a:r>
            <a:r>
              <a:rPr kumimoji="0" lang="en-US" altLang="en-US" b="0" i="0" u="none" strike="noStrike" cap="none" normalizeH="0" baseline="0" dirty="0" err="1" smtClean="0">
                <a:ln>
                  <a:noFill/>
                </a:ln>
                <a:effectLst/>
                <a:latin typeface="PT Sans"/>
              </a:rPr>
              <a:t>принадлежит</a:t>
            </a:r>
            <a:r>
              <a:rPr kumimoji="0" lang="en-US" altLang="en-US" b="0" i="0" u="none" strike="noStrike" cap="none" normalizeH="0" baseline="0" dirty="0" smtClean="0">
                <a:ln>
                  <a:noFill/>
                </a:ln>
                <a:effectLst/>
                <a:latin typeface="PT Sans"/>
              </a:rPr>
              <a:t> </a:t>
            </a:r>
            <a:r>
              <a:rPr kumimoji="0" lang="en-US" altLang="en-US" b="0" i="0" u="none" strike="noStrike" cap="none" normalizeH="0" baseline="0" dirty="0" err="1" smtClean="0">
                <a:ln>
                  <a:noFill/>
                </a:ln>
                <a:effectLst/>
                <a:latin typeface="PT Sans"/>
              </a:rPr>
              <a:t>коренным</a:t>
            </a:r>
            <a:r>
              <a:rPr kumimoji="0" lang="en-US" altLang="en-US" b="0" i="0" u="none" strike="noStrike" cap="none" normalizeH="0" baseline="0" dirty="0" smtClean="0">
                <a:ln>
                  <a:noFill/>
                </a:ln>
                <a:effectLst/>
                <a:latin typeface="PT Sans"/>
              </a:rPr>
              <a:t> </a:t>
            </a:r>
            <a:r>
              <a:rPr kumimoji="0" lang="en-US" altLang="en-US" b="0" i="0" u="none" strike="noStrike" cap="none" normalizeH="0" baseline="0" dirty="0" err="1" smtClean="0">
                <a:ln>
                  <a:noFill/>
                </a:ln>
                <a:effectLst/>
                <a:latin typeface="PT Sans"/>
              </a:rPr>
              <a:t>намибийцам</a:t>
            </a:r>
            <a:r>
              <a:rPr kumimoji="0" lang="en-US" altLang="en-US" b="0" i="0" u="none" strike="noStrike" cap="none" normalizeH="0" baseline="0" dirty="0" smtClean="0">
                <a:ln>
                  <a:noFill/>
                </a:ln>
                <a:effectLst/>
                <a:latin typeface="PT Sans"/>
              </a:rPr>
              <a:t>, </a:t>
            </a:r>
            <a:r>
              <a:rPr kumimoji="0" lang="en-US" altLang="en-US" b="0" i="0" u="none" strike="noStrike" cap="none" normalizeH="0" baseline="0" dirty="0" err="1" smtClean="0">
                <a:ln>
                  <a:noFill/>
                </a:ln>
                <a:effectLst/>
                <a:latin typeface="PT Sans"/>
              </a:rPr>
              <a:t>которые</a:t>
            </a:r>
            <a:r>
              <a:rPr kumimoji="0" lang="en-US" altLang="en-US" b="0" i="0" u="none" strike="noStrike" cap="none" normalizeH="0" baseline="0" dirty="0" smtClean="0">
                <a:ln>
                  <a:noFill/>
                </a:ln>
                <a:effectLst/>
                <a:latin typeface="PT Sans"/>
              </a:rPr>
              <a:t> с </a:t>
            </a:r>
            <a:r>
              <a:rPr kumimoji="0" lang="en-US" altLang="en-US" b="0" i="0" u="none" strike="noStrike" cap="none" normalizeH="0" baseline="0" dirty="0" err="1" smtClean="0">
                <a:ln>
                  <a:noFill/>
                </a:ln>
                <a:effectLst/>
                <a:latin typeface="PT Sans"/>
              </a:rPr>
              <a:t>удовольствием</a:t>
            </a:r>
            <a:r>
              <a:rPr kumimoji="0" lang="en-US" altLang="en-US" b="0" i="0" u="none" strike="noStrike" cap="none" normalizeH="0" baseline="0" dirty="0" smtClean="0">
                <a:ln>
                  <a:noFill/>
                </a:ln>
                <a:effectLst/>
                <a:latin typeface="PT Sans"/>
              </a:rPr>
              <a:t> «</a:t>
            </a:r>
            <a:r>
              <a:rPr kumimoji="0" lang="en-US" altLang="en-US" b="0" i="0" u="none" strike="noStrike" cap="none" normalizeH="0" baseline="0" dirty="0" err="1" smtClean="0">
                <a:ln>
                  <a:noFill/>
                </a:ln>
                <a:effectLst/>
                <a:latin typeface="PT Sans"/>
              </a:rPr>
              <a:t>пугают</a:t>
            </a:r>
            <a:r>
              <a:rPr kumimoji="0" lang="en-US" altLang="en-US" b="0" i="0" u="none" strike="noStrike" cap="none" normalizeH="0" baseline="0" dirty="0" smtClean="0">
                <a:ln>
                  <a:noFill/>
                </a:ln>
                <a:effectLst/>
                <a:latin typeface="PT Sans"/>
              </a:rPr>
              <a:t>» </a:t>
            </a:r>
            <a:r>
              <a:rPr kumimoji="0" lang="en-US" altLang="en-US" b="0" i="0" u="none" strike="noStrike" cap="none" normalizeH="0" baseline="0" dirty="0" err="1" smtClean="0">
                <a:ln>
                  <a:noFill/>
                </a:ln>
                <a:effectLst/>
                <a:latin typeface="PT Sans"/>
              </a:rPr>
              <a:t>заезжих</a:t>
            </a:r>
            <a:r>
              <a:rPr kumimoji="0" lang="en-US" altLang="en-US" b="0" i="0" u="none" strike="noStrike" cap="none" normalizeH="0" baseline="0" dirty="0" smtClean="0">
                <a:ln>
                  <a:noFill/>
                </a:ln>
                <a:effectLst/>
                <a:latin typeface="PT Sans"/>
              </a:rPr>
              <a:t> </a:t>
            </a:r>
            <a:r>
              <a:rPr kumimoji="0" lang="en-US" altLang="en-US" b="0" i="0" u="none" strike="noStrike" cap="none" normalizeH="0" baseline="0" dirty="0" err="1" smtClean="0">
                <a:ln>
                  <a:noFill/>
                </a:ln>
                <a:effectLst/>
                <a:latin typeface="PT Sans"/>
              </a:rPr>
              <a:t>путников</a:t>
            </a:r>
            <a:r>
              <a:rPr kumimoji="0" lang="en-US" altLang="en-US" b="0" i="0" u="none" strike="noStrike" cap="none" normalizeH="0" baseline="0" dirty="0" smtClean="0">
                <a:ln>
                  <a:noFill/>
                </a:ln>
                <a:effectLst/>
                <a:latin typeface="PT Sans"/>
              </a:rPr>
              <a:t> </a:t>
            </a:r>
            <a:r>
              <a:rPr kumimoji="0" lang="en-US" altLang="en-US" b="0" i="0" u="none" strike="noStrike" cap="none" normalizeH="0" baseline="0" dirty="0" err="1" smtClean="0">
                <a:ln>
                  <a:noFill/>
                </a:ln>
                <a:effectLst/>
                <a:latin typeface="PT Sans"/>
              </a:rPr>
              <a:t>за</a:t>
            </a:r>
            <a:r>
              <a:rPr kumimoji="0" lang="en-US" altLang="en-US" b="0" i="0" u="none" strike="noStrike" cap="none" normalizeH="0" baseline="0" dirty="0" smtClean="0">
                <a:ln>
                  <a:noFill/>
                </a:ln>
                <a:effectLst/>
                <a:latin typeface="PT Sans"/>
              </a:rPr>
              <a:t> </a:t>
            </a:r>
            <a:r>
              <a:rPr kumimoji="0" lang="en-US" altLang="en-US" b="0" i="0" u="none" strike="noStrike" cap="none" normalizeH="0" baseline="0" dirty="0" err="1" smtClean="0">
                <a:ln>
                  <a:noFill/>
                </a:ln>
                <a:effectLst/>
                <a:latin typeface="PT Sans"/>
              </a:rPr>
              <a:t>небольшое</a:t>
            </a:r>
            <a:r>
              <a:rPr kumimoji="0" lang="en-US" altLang="en-US" b="0" i="0" u="none" strike="noStrike" cap="none" normalizeH="0" baseline="0" dirty="0" smtClean="0">
                <a:ln>
                  <a:noFill/>
                </a:ln>
                <a:effectLst/>
                <a:latin typeface="PT Sans"/>
              </a:rPr>
              <a:t> </a:t>
            </a:r>
            <a:r>
              <a:rPr kumimoji="0" lang="en-US" altLang="en-US" b="0" i="0" u="none" strike="noStrike" cap="none" normalizeH="0" baseline="0" dirty="0" err="1" smtClean="0">
                <a:ln>
                  <a:noFill/>
                </a:ln>
                <a:effectLst/>
                <a:latin typeface="PT Sans"/>
              </a:rPr>
              <a:t>вознаграждение</a:t>
            </a:r>
            <a:r>
              <a:rPr kumimoji="0" lang="en-US" altLang="en-US" b="0" i="0" u="none" strike="noStrike" cap="none" normalizeH="0" baseline="0" dirty="0" smtClean="0">
                <a:ln>
                  <a:noFill/>
                </a:ln>
                <a:effectLst/>
                <a:latin typeface="PT Sans"/>
              </a:rPr>
              <a:t>.</a:t>
            </a:r>
            <a:endParaRPr kumimoji="0" lang="en-US" altLang="en-US" sz="1050" b="0" i="0" u="none" strike="noStrike" cap="none" normalizeH="0" baseline="0" dirty="0" smtClean="0">
              <a:ln>
                <a:noFill/>
              </a:ln>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err="1" smtClean="0">
                <a:ln>
                  <a:noFill/>
                </a:ln>
                <a:effectLst/>
                <a:latin typeface="PT Sans"/>
              </a:rPr>
              <a:t>Песочные</a:t>
            </a:r>
            <a:r>
              <a:rPr kumimoji="0" lang="en-US" altLang="en-US" b="0" i="0" u="none" strike="noStrike" cap="none" normalizeH="0" baseline="0" dirty="0" smtClean="0">
                <a:ln>
                  <a:noFill/>
                </a:ln>
                <a:effectLst/>
                <a:latin typeface="PT Sans"/>
              </a:rPr>
              <a:t> </a:t>
            </a:r>
            <a:r>
              <a:rPr kumimoji="0" lang="en-US" altLang="en-US" b="0" i="0" u="none" strike="noStrike" cap="none" normalizeH="0" baseline="0" dirty="0" err="1" smtClean="0">
                <a:ln>
                  <a:noFill/>
                </a:ln>
                <a:effectLst/>
                <a:latin typeface="PT Sans"/>
              </a:rPr>
              <a:t>дюны</a:t>
            </a:r>
            <a:r>
              <a:rPr kumimoji="0" lang="en-US" altLang="en-US" b="0" i="0" u="none" strike="noStrike" cap="none" normalizeH="0" baseline="0" dirty="0" smtClean="0">
                <a:ln>
                  <a:noFill/>
                </a:ln>
                <a:effectLst/>
                <a:latin typeface="PT Sans"/>
              </a:rPr>
              <a:t> </a:t>
            </a:r>
            <a:r>
              <a:rPr kumimoji="0" lang="en-US" altLang="en-US" b="0" i="0" u="none" strike="noStrike" cap="none" normalizeH="0" baseline="0" dirty="0" err="1" smtClean="0">
                <a:ln>
                  <a:noFill/>
                </a:ln>
                <a:effectLst/>
                <a:latin typeface="PT Sans"/>
              </a:rPr>
              <a:t>навсегда</a:t>
            </a:r>
            <a:r>
              <a:rPr kumimoji="0" lang="en-US" altLang="en-US" b="0" i="0" u="none" strike="noStrike" cap="none" normalizeH="0" baseline="0" dirty="0" smtClean="0">
                <a:ln>
                  <a:noFill/>
                </a:ln>
                <a:effectLst/>
                <a:latin typeface="PT Sans"/>
              </a:rPr>
              <a:t> </a:t>
            </a:r>
            <a:r>
              <a:rPr kumimoji="0" lang="en-US" altLang="en-US" b="0" i="0" u="none" strike="noStrike" cap="none" normalizeH="0" baseline="0" dirty="0" err="1" smtClean="0">
                <a:ln>
                  <a:noFill/>
                </a:ln>
                <a:effectLst/>
                <a:latin typeface="PT Sans"/>
              </a:rPr>
              <a:t>похоронили</a:t>
            </a:r>
            <a:r>
              <a:rPr kumimoji="0" lang="en-US" altLang="en-US" b="0" i="0" u="none" strike="noStrike" cap="none" normalizeH="0" baseline="0" dirty="0" smtClean="0">
                <a:ln>
                  <a:noFill/>
                </a:ln>
                <a:effectLst/>
                <a:latin typeface="PT Sans"/>
              </a:rPr>
              <a:t> </a:t>
            </a:r>
            <a:r>
              <a:rPr kumimoji="0" lang="en-US" altLang="en-US" b="0" i="0" u="none" strike="noStrike" cap="none" normalizeH="0" baseline="0" dirty="0" err="1" smtClean="0">
                <a:ln>
                  <a:noFill/>
                </a:ln>
                <a:effectLst/>
                <a:latin typeface="PT Sans"/>
              </a:rPr>
              <a:t>небольшой</a:t>
            </a:r>
            <a:r>
              <a:rPr kumimoji="0" lang="en-US" altLang="en-US" b="0" i="0" u="none" strike="noStrike" cap="none" normalizeH="0" baseline="0" dirty="0" smtClean="0">
                <a:ln>
                  <a:noFill/>
                </a:ln>
                <a:effectLst/>
                <a:latin typeface="PT Sans"/>
              </a:rPr>
              <a:t> </a:t>
            </a:r>
            <a:r>
              <a:rPr kumimoji="0" lang="en-US" altLang="en-US" b="0" i="0" u="none" strike="noStrike" cap="none" normalizeH="0" baseline="0" dirty="0" err="1" smtClean="0">
                <a:ln>
                  <a:noFill/>
                </a:ln>
                <a:effectLst/>
                <a:latin typeface="PT Sans"/>
              </a:rPr>
              <a:t>городок</a:t>
            </a:r>
            <a:r>
              <a:rPr kumimoji="0" lang="en-US" altLang="en-US" b="0" i="0" u="none" strike="noStrike" cap="none" normalizeH="0" baseline="0" dirty="0" smtClean="0">
                <a:ln>
                  <a:noFill/>
                </a:ln>
                <a:effectLst/>
                <a:latin typeface="PT Sans"/>
              </a:rPr>
              <a:t> в </a:t>
            </a:r>
            <a:r>
              <a:rPr kumimoji="0" lang="en-US" altLang="en-US" b="0" i="0" u="none" strike="noStrike" cap="none" normalizeH="0" baseline="0" dirty="0" err="1" smtClean="0">
                <a:ln>
                  <a:noFill/>
                </a:ln>
                <a:effectLst/>
                <a:latin typeface="PT Sans"/>
              </a:rPr>
              <a:t>южной</a:t>
            </a:r>
            <a:r>
              <a:rPr kumimoji="0" lang="en-US" altLang="en-US" b="0" i="0" u="none" strike="noStrike" cap="none" normalizeH="0" baseline="0" dirty="0" smtClean="0">
                <a:ln>
                  <a:noFill/>
                </a:ln>
                <a:effectLst/>
                <a:latin typeface="PT Sans"/>
              </a:rPr>
              <a:t> </a:t>
            </a:r>
            <a:r>
              <a:rPr kumimoji="0" lang="en-US" altLang="en-US" b="0" i="0" u="none" strike="noStrike" cap="none" normalizeH="0" baseline="0" dirty="0" err="1" smtClean="0">
                <a:ln>
                  <a:noFill/>
                </a:ln>
                <a:effectLst/>
                <a:latin typeface="PT Sans"/>
              </a:rPr>
              <a:t>Намибии</a:t>
            </a:r>
            <a:r>
              <a:rPr kumimoji="0" lang="en-US" altLang="en-US" b="0" i="0" u="none" strike="noStrike" cap="none" normalizeH="0" baseline="0" dirty="0" smtClean="0">
                <a:ln>
                  <a:noFill/>
                </a:ln>
                <a:effectLst/>
                <a:latin typeface="PT Sans"/>
              </a:rPr>
              <a:t>, </a:t>
            </a:r>
            <a:r>
              <a:rPr kumimoji="0" lang="en-US" altLang="en-US" b="0" i="0" u="none" strike="noStrike" cap="none" normalizeH="0" baseline="0" dirty="0" err="1" smtClean="0">
                <a:ln>
                  <a:noFill/>
                </a:ln>
                <a:effectLst/>
                <a:latin typeface="PT Sans"/>
              </a:rPr>
              <a:t>но</a:t>
            </a:r>
            <a:r>
              <a:rPr kumimoji="0" lang="en-US" altLang="en-US" b="0" i="0" u="none" strike="noStrike" cap="none" normalizeH="0" baseline="0" dirty="0" smtClean="0">
                <a:ln>
                  <a:noFill/>
                </a:ln>
                <a:effectLst/>
                <a:latin typeface="PT Sans"/>
              </a:rPr>
              <a:t> </a:t>
            </a:r>
            <a:r>
              <a:rPr kumimoji="0" lang="en-US" altLang="en-US" b="0" i="0" u="none" strike="noStrike" cap="none" normalizeH="0" baseline="0" dirty="0" err="1" smtClean="0">
                <a:ln>
                  <a:noFill/>
                </a:ln>
                <a:effectLst/>
                <a:latin typeface="PT Sans"/>
              </a:rPr>
              <a:t>его</a:t>
            </a:r>
            <a:r>
              <a:rPr kumimoji="0" lang="en-US" altLang="en-US" b="0" i="0" u="none" strike="noStrike" cap="none" normalizeH="0" baseline="0" dirty="0" smtClean="0">
                <a:ln>
                  <a:noFill/>
                </a:ln>
                <a:effectLst/>
                <a:latin typeface="PT Sans"/>
              </a:rPr>
              <a:t> </a:t>
            </a:r>
            <a:r>
              <a:rPr kumimoji="0" lang="en-US" altLang="en-US" b="0" i="0" u="none" strike="noStrike" cap="none" normalizeH="0" baseline="0" dirty="0" err="1" smtClean="0">
                <a:ln>
                  <a:noFill/>
                </a:ln>
                <a:effectLst/>
                <a:latin typeface="PT Sans"/>
              </a:rPr>
              <a:t>романтичная</a:t>
            </a:r>
            <a:r>
              <a:rPr kumimoji="0" lang="en-US" altLang="en-US" b="0" i="0" u="none" strike="noStrike" cap="none" normalizeH="0" baseline="0" dirty="0" smtClean="0">
                <a:ln>
                  <a:noFill/>
                </a:ln>
                <a:effectLst/>
                <a:latin typeface="PT Sans"/>
              </a:rPr>
              <a:t> </a:t>
            </a:r>
            <a:r>
              <a:rPr kumimoji="0" lang="en-US" altLang="en-US" b="0" i="0" u="none" strike="noStrike" cap="none" normalizeH="0" baseline="0" dirty="0" err="1" smtClean="0">
                <a:ln>
                  <a:noFill/>
                </a:ln>
                <a:effectLst/>
                <a:latin typeface="PT Sans"/>
              </a:rPr>
              <a:t>история</a:t>
            </a:r>
            <a:r>
              <a:rPr kumimoji="0" lang="en-US" altLang="en-US" b="0" i="0" u="none" strike="noStrike" cap="none" normalizeH="0" baseline="0" dirty="0" smtClean="0">
                <a:ln>
                  <a:noFill/>
                </a:ln>
                <a:effectLst/>
                <a:latin typeface="PT Sans"/>
              </a:rPr>
              <a:t> </a:t>
            </a:r>
            <a:r>
              <a:rPr kumimoji="0" lang="en-US" altLang="en-US" b="0" i="0" u="none" strike="noStrike" cap="none" normalizeH="0" baseline="0" dirty="0" err="1" smtClean="0">
                <a:ln>
                  <a:noFill/>
                </a:ln>
                <a:effectLst/>
                <a:latin typeface="PT Sans"/>
              </a:rPr>
              <a:t>все</a:t>
            </a:r>
            <a:r>
              <a:rPr kumimoji="0" lang="en-US" altLang="en-US" b="0" i="0" u="none" strike="noStrike" cap="none" normalizeH="0" baseline="0" dirty="0" smtClean="0">
                <a:ln>
                  <a:noFill/>
                </a:ln>
                <a:effectLst/>
                <a:latin typeface="PT Sans"/>
              </a:rPr>
              <a:t> </a:t>
            </a:r>
            <a:r>
              <a:rPr kumimoji="0" lang="en-US" altLang="en-US" b="0" i="0" u="none" strike="noStrike" cap="none" normalizeH="0" baseline="0" dirty="0" err="1" smtClean="0">
                <a:ln>
                  <a:noFill/>
                </a:ln>
                <a:effectLst/>
                <a:latin typeface="PT Sans"/>
              </a:rPr>
              <a:t>еще</a:t>
            </a:r>
            <a:r>
              <a:rPr kumimoji="0" lang="en-US" altLang="en-US" b="0" i="0" u="none" strike="noStrike" cap="none" normalizeH="0" baseline="0" dirty="0" smtClean="0">
                <a:ln>
                  <a:noFill/>
                </a:ln>
                <a:effectLst/>
                <a:latin typeface="PT Sans"/>
              </a:rPr>
              <a:t> </a:t>
            </a:r>
            <a:r>
              <a:rPr kumimoji="0" lang="en-US" altLang="en-US" b="0" i="0" u="none" strike="noStrike" cap="none" normalizeH="0" baseline="0" dirty="0" err="1" smtClean="0">
                <a:ln>
                  <a:noFill/>
                </a:ln>
                <a:effectLst/>
                <a:latin typeface="PT Sans"/>
              </a:rPr>
              <a:t>живет</a:t>
            </a:r>
            <a:r>
              <a:rPr kumimoji="0" lang="en-US" altLang="en-US" b="0" i="0" u="none" strike="noStrike" cap="none" normalizeH="0" baseline="0" dirty="0" smtClean="0">
                <a:ln>
                  <a:noFill/>
                </a:ln>
                <a:effectLst/>
                <a:latin typeface="PT Sans"/>
              </a:rPr>
              <a:t>…</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dirty="0" smtClean="0">
                <a:ln>
                  <a:noFill/>
                </a:ln>
                <a:effectLst/>
              </a:rPr>
              <a:t/>
            </a:r>
            <a:br>
              <a:rPr kumimoji="0" lang="en-US" altLang="en-US" sz="800" b="0" i="0" u="none" strike="noStrike" cap="none" normalizeH="0" baseline="0" dirty="0" smtClean="0">
                <a:ln>
                  <a:noFill/>
                </a:ln>
                <a:effectLst/>
              </a:rPr>
            </a:br>
            <a:endParaRPr kumimoji="0" lang="en-US" altLang="en-US" sz="1800" b="0" i="0" u="none" strike="noStrike" cap="none" normalizeH="0" baseline="0" dirty="0" smtClean="0">
              <a:ln>
                <a:noFill/>
              </a:ln>
              <a:effectLst/>
            </a:endParaRPr>
          </a:p>
        </p:txBody>
      </p:sp>
      <p:pic>
        <p:nvPicPr>
          <p:cNvPr id="9" name="Рисунок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60231" y="940589"/>
            <a:ext cx="4217377" cy="3163033"/>
          </a:xfrm>
          <a:prstGeom prst="rect">
            <a:avLst/>
          </a:prstGeom>
        </p:spPr>
      </p:pic>
      <p:pic>
        <p:nvPicPr>
          <p:cNvPr id="10" name="Рисунок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997" y="2084876"/>
            <a:ext cx="2742755" cy="3735632"/>
          </a:xfrm>
          <a:prstGeom prst="rect">
            <a:avLst/>
          </a:prstGeom>
        </p:spPr>
      </p:pic>
      <p:pic>
        <p:nvPicPr>
          <p:cNvPr id="11" name="Рисунок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80146" y="3132025"/>
            <a:ext cx="4780085" cy="3419089"/>
          </a:xfrm>
          <a:prstGeom prst="rect">
            <a:avLst/>
          </a:prstGeom>
        </p:spPr>
      </p:pic>
    </p:spTree>
    <p:extLst>
      <p:ext uri="{BB962C8B-B14F-4D97-AF65-F5344CB8AC3E}">
        <p14:creationId xmlns:p14="http://schemas.microsoft.com/office/powerpoint/2010/main" val="1053810450"/>
      </p:ext>
    </p:extLst>
  </p:cSld>
  <p:clrMapOvr>
    <a:masterClrMapping/>
  </p:clrMapOvr>
  <p:transition spd="slow">
    <p:cove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4964723" cy="1325563"/>
          </a:xfrm>
        </p:spPr>
        <p:txBody>
          <a:bodyPr>
            <a:normAutofit/>
          </a:bodyPr>
          <a:lstStyle/>
          <a:p>
            <a:r>
              <a:rPr lang="ru-RU" sz="4800" b="1" dirty="0" err="1" smtClean="0"/>
              <a:t>Хасима</a:t>
            </a:r>
            <a:r>
              <a:rPr lang="ru-RU" sz="4800" b="1" dirty="0" smtClean="0"/>
              <a:t> </a:t>
            </a:r>
            <a:endParaRPr lang="en-US" sz="4800" b="1" dirty="0"/>
          </a:p>
        </p:txBody>
      </p:sp>
      <p:sp>
        <p:nvSpPr>
          <p:cNvPr id="3" name="Объект 2"/>
          <p:cNvSpPr>
            <a:spLocks noGrp="1"/>
          </p:cNvSpPr>
          <p:nvPr>
            <p:ph idx="1"/>
          </p:nvPr>
        </p:nvSpPr>
        <p:spPr>
          <a:xfrm>
            <a:off x="6031522" y="365125"/>
            <a:ext cx="5322277" cy="5811838"/>
          </a:xfrm>
        </p:spPr>
        <p:txBody>
          <a:bodyPr>
            <a:normAutofit fontScale="92500" lnSpcReduction="20000"/>
          </a:bodyPr>
          <a:lstStyle/>
          <a:p>
            <a:pPr marL="0" indent="0">
              <a:buNone/>
            </a:pPr>
            <a:r>
              <a:rPr lang="ru-RU" b="1" dirty="0"/>
              <a:t>Японский остров </a:t>
            </a:r>
            <a:r>
              <a:rPr lang="ru-RU" b="1" dirty="0" err="1" smtClean="0"/>
              <a:t>Хасима</a:t>
            </a:r>
            <a:r>
              <a:rPr lang="ru-RU" b="1" dirty="0"/>
              <a:t> </a:t>
            </a:r>
            <a:r>
              <a:rPr lang="ru-RU" b="1" dirty="0" smtClean="0"/>
              <a:t>(в разных источниках можно встретить разные названия) </a:t>
            </a:r>
            <a:r>
              <a:rPr lang="ru-RU" dirty="0" smtClean="0"/>
              <a:t>находится </a:t>
            </a:r>
            <a:r>
              <a:rPr lang="ru-RU" dirty="0"/>
              <a:t>в Восточно-Китайском море. До начала 19 века, это была часть </a:t>
            </a:r>
            <a:r>
              <a:rPr lang="ru-RU" dirty="0" smtClean="0"/>
              <a:t>скалы, </a:t>
            </a:r>
            <a:r>
              <a:rPr lang="ru-RU" dirty="0"/>
              <a:t>На ней гнездились птицы, отдыхали рыбалки.</a:t>
            </a:r>
            <a:r>
              <a:rPr lang="ru-RU" dirty="0" smtClean="0"/>
              <a:t> </a:t>
            </a:r>
            <a:r>
              <a:rPr lang="ru-RU" dirty="0"/>
              <a:t>Н</a:t>
            </a:r>
            <a:r>
              <a:rPr lang="ru-RU" dirty="0" smtClean="0"/>
              <a:t>о </a:t>
            </a:r>
            <a:r>
              <a:rPr lang="ru-RU" dirty="0"/>
              <a:t>в 1810 году на нем нашли месторождения угля. </a:t>
            </a:r>
            <a:r>
              <a:rPr lang="ru-RU" dirty="0" err="1" smtClean="0"/>
              <a:t>Хасима</a:t>
            </a:r>
            <a:r>
              <a:rPr lang="ru-RU" dirty="0" smtClean="0"/>
              <a:t> </a:t>
            </a:r>
            <a:r>
              <a:rPr lang="ru-RU" dirty="0"/>
              <a:t>стал серьезным промышленным центром и самым густонаселенным </a:t>
            </a:r>
            <a:r>
              <a:rPr lang="ru-RU" dirty="0" smtClean="0"/>
              <a:t>местом: </a:t>
            </a:r>
            <a:r>
              <a:rPr lang="ru-RU" dirty="0"/>
              <a:t>в 1959 году население острова составляло 5259 </a:t>
            </a:r>
            <a:r>
              <a:rPr lang="ru-RU" dirty="0" smtClean="0"/>
              <a:t>человек. </a:t>
            </a:r>
            <a:r>
              <a:rPr lang="ru-RU" dirty="0"/>
              <a:t>Работу имели разные </a:t>
            </a:r>
            <a:r>
              <a:rPr lang="ru-RU" dirty="0" smtClean="0"/>
              <a:t>специалисты: шахтеры, учителя, строители, металлурги, ученые</a:t>
            </a:r>
            <a:r>
              <a:rPr lang="ru-RU" dirty="0"/>
              <a:t>.</a:t>
            </a:r>
          </a:p>
          <a:p>
            <a:pPr marL="0" indent="0">
              <a:buNone/>
            </a:pPr>
            <a:r>
              <a:rPr lang="ru-RU" dirty="0" smtClean="0"/>
              <a:t>Но </a:t>
            </a:r>
            <a:r>
              <a:rPr lang="ru-RU" dirty="0"/>
              <a:t>ископаемые стали иссякать, и к 1974 году люди полностью покинули </a:t>
            </a:r>
            <a:r>
              <a:rPr lang="ru-RU" dirty="0" err="1" smtClean="0"/>
              <a:t>Хасиму</a:t>
            </a:r>
            <a:r>
              <a:rPr lang="ru-RU" dirty="0"/>
              <a:t>.</a:t>
            </a:r>
            <a:endParaRPr lang="en-US" dirty="0"/>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4961" y="1690688"/>
            <a:ext cx="5492262" cy="4119197"/>
          </a:xfrm>
          <a:prstGeom prst="rect">
            <a:avLst/>
          </a:prstGeom>
        </p:spPr>
      </p:pic>
    </p:spTree>
    <p:extLst>
      <p:ext uri="{BB962C8B-B14F-4D97-AF65-F5344CB8AC3E}">
        <p14:creationId xmlns:p14="http://schemas.microsoft.com/office/powerpoint/2010/main" val="3992361561"/>
      </p:ext>
    </p:extLst>
  </p:cSld>
  <p:clrMapOvr>
    <a:masterClrMapping/>
  </p:clrMapOvr>
  <p:transition spd="slow">
    <p:cove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5400" b="1" dirty="0"/>
              <a:t>Остров Росс</a:t>
            </a:r>
            <a:endParaRPr lang="en-US" sz="5400" dirty="0"/>
          </a:p>
        </p:txBody>
      </p:sp>
      <p:sp>
        <p:nvSpPr>
          <p:cNvPr id="3" name="Объект 2"/>
          <p:cNvSpPr>
            <a:spLocks noGrp="1"/>
          </p:cNvSpPr>
          <p:nvPr>
            <p:ph idx="1"/>
          </p:nvPr>
        </p:nvSpPr>
        <p:spPr>
          <a:xfrm>
            <a:off x="7200900" y="756138"/>
            <a:ext cx="4991100" cy="5420825"/>
          </a:xfrm>
        </p:spPr>
        <p:txBody>
          <a:bodyPr/>
          <a:lstStyle/>
          <a:p>
            <a:pPr marL="0" indent="0">
              <a:buNone/>
            </a:pPr>
            <a:r>
              <a:rPr lang="ru-RU" dirty="0" smtClean="0"/>
              <a:t>Индия. </a:t>
            </a:r>
            <a:r>
              <a:rPr lang="ru-RU" dirty="0"/>
              <a:t>Л</a:t>
            </a:r>
            <a:r>
              <a:rPr lang="ru-RU" dirty="0" smtClean="0"/>
              <a:t>юди </a:t>
            </a:r>
            <a:r>
              <a:rPr lang="ru-RU" dirty="0"/>
              <a:t>покинули </a:t>
            </a:r>
            <a:r>
              <a:rPr lang="ru-RU" dirty="0" smtClean="0"/>
              <a:t>остров из-за </a:t>
            </a:r>
            <a:r>
              <a:rPr lang="ru-RU" dirty="0"/>
              <a:t>высокой смертности, вызванной бесконечными природными катаклизмами. Однако до сих пор в джунглях отлично сохранились старые постройки (18-20 века) - жилые дома, церковь, больница и прочее.</a:t>
            </a:r>
            <a:endParaRPr lang="en-US" dirty="0"/>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7908" y="1385033"/>
            <a:ext cx="6518069" cy="5094898"/>
          </a:xfrm>
          <a:prstGeom prst="rect">
            <a:avLst/>
          </a:prstGeom>
        </p:spPr>
      </p:pic>
    </p:spTree>
    <p:extLst>
      <p:ext uri="{BB962C8B-B14F-4D97-AF65-F5344CB8AC3E}">
        <p14:creationId xmlns:p14="http://schemas.microsoft.com/office/powerpoint/2010/main" val="1658856102"/>
      </p:ext>
    </p:extLst>
  </p:cSld>
  <p:clrMapOvr>
    <a:masterClrMapping/>
  </p:clrMapOvr>
  <p:transition spd="slow">
    <p:cove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75778" y="2881373"/>
            <a:ext cx="2866720" cy="3827219"/>
          </a:xfrm>
          <a:prstGeom prst="rect">
            <a:avLst/>
          </a:prstGeom>
        </p:spPr>
      </p:pic>
      <p:pic>
        <p:nvPicPr>
          <p:cNvPr id="6" name="Рисунок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669" y="225424"/>
            <a:ext cx="4174881" cy="4174881"/>
          </a:xfrm>
          <a:prstGeom prst="rect">
            <a:avLst/>
          </a:prstGeom>
        </p:spPr>
      </p:pic>
      <p:pic>
        <p:nvPicPr>
          <p:cNvPr id="4" name="Объект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6732367" y="75955"/>
            <a:ext cx="5365848" cy="3528891"/>
          </a:xfrm>
        </p:spPr>
      </p:pic>
    </p:spTree>
    <p:extLst>
      <p:ext uri="{BB962C8B-B14F-4D97-AF65-F5344CB8AC3E}">
        <p14:creationId xmlns:p14="http://schemas.microsoft.com/office/powerpoint/2010/main" val="80245131"/>
      </p:ext>
    </p:extLst>
  </p:cSld>
  <p:clrMapOvr>
    <a:masterClrMapping/>
  </p:clrMapOvr>
  <p:transition spd="slow">
    <p:cove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1577" y="4088423"/>
            <a:ext cx="5735510" cy="2715245"/>
          </a:xfrm>
          <a:prstGeom prst="rect">
            <a:avLst/>
          </a:prstGeom>
        </p:spPr>
      </p:pic>
      <p:sp>
        <p:nvSpPr>
          <p:cNvPr id="3" name="Объект 2"/>
          <p:cNvSpPr>
            <a:spLocks noGrp="1"/>
          </p:cNvSpPr>
          <p:nvPr>
            <p:ph idx="1"/>
          </p:nvPr>
        </p:nvSpPr>
        <p:spPr>
          <a:xfrm>
            <a:off x="196362" y="202222"/>
            <a:ext cx="5272454" cy="5763725"/>
          </a:xfrm>
        </p:spPr>
        <p:txBody>
          <a:bodyPr/>
          <a:lstStyle/>
          <a:p>
            <a:pPr marL="0" indent="0">
              <a:buNone/>
            </a:pPr>
            <a:r>
              <a:rPr lang="ru-RU" dirty="0"/>
              <a:t>Так возник мертвый остров </a:t>
            </a:r>
            <a:r>
              <a:rPr lang="ru-RU" dirty="0" err="1"/>
              <a:t>Хасима</a:t>
            </a:r>
            <a:r>
              <a:rPr lang="ru-RU" dirty="0"/>
              <a:t> в Японии. Длительное время местное правительство запрещало посещения на заброшенную территорию. Для туристов это место стало объектом эксклюзивных находок. Коллекционеры готовы были платить большие деньги за предметы из него. </a:t>
            </a:r>
            <a:endParaRPr lang="en-US" dirty="0"/>
          </a:p>
        </p:txBody>
      </p:sp>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68816" y="202222"/>
            <a:ext cx="6096000" cy="4019550"/>
          </a:xfrm>
          <a:prstGeom prst="rect">
            <a:avLst/>
          </a:prstGeom>
        </p:spPr>
      </p:pic>
      <p:pic>
        <p:nvPicPr>
          <p:cNvPr id="6" name="Рисунок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10514" y="3384051"/>
            <a:ext cx="2738419" cy="3419617"/>
          </a:xfrm>
          <a:prstGeom prst="rect">
            <a:avLst/>
          </a:prstGeom>
        </p:spPr>
      </p:pic>
    </p:spTree>
    <p:extLst>
      <p:ext uri="{BB962C8B-B14F-4D97-AF65-F5344CB8AC3E}">
        <p14:creationId xmlns:p14="http://schemas.microsoft.com/office/powerpoint/2010/main" val="2290681492"/>
      </p:ext>
    </p:extLst>
  </p:cSld>
  <p:clrMapOvr>
    <a:masterClrMapping/>
  </p:clrMapOvr>
  <p:transition spd="slow">
    <p:cove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98678" y="2912452"/>
            <a:ext cx="5114192" cy="3835644"/>
          </a:xfrm>
          <a:prstGeom prst="rect">
            <a:avLst/>
          </a:prstGeom>
        </p:spPr>
      </p:pic>
      <p:sp>
        <p:nvSpPr>
          <p:cNvPr id="2" name="Заголовок 1"/>
          <p:cNvSpPr>
            <a:spLocks noGrp="1"/>
          </p:cNvSpPr>
          <p:nvPr>
            <p:ph type="title"/>
          </p:nvPr>
        </p:nvSpPr>
        <p:spPr>
          <a:xfrm>
            <a:off x="0" y="0"/>
            <a:ext cx="5917223" cy="826477"/>
          </a:xfrm>
        </p:spPr>
        <p:txBody>
          <a:bodyPr>
            <a:normAutofit/>
          </a:bodyPr>
          <a:lstStyle/>
          <a:p>
            <a:r>
              <a:rPr lang="ru-RU" sz="4800" b="1" dirty="0" err="1" smtClean="0"/>
              <a:t>Сентрейлия</a:t>
            </a:r>
            <a:endParaRPr lang="en-US" sz="4800" b="1" dirty="0"/>
          </a:p>
        </p:txBody>
      </p:sp>
      <p:sp>
        <p:nvSpPr>
          <p:cNvPr id="3" name="Объект 2"/>
          <p:cNvSpPr>
            <a:spLocks noGrp="1"/>
          </p:cNvSpPr>
          <p:nvPr>
            <p:ph idx="1"/>
          </p:nvPr>
        </p:nvSpPr>
        <p:spPr>
          <a:xfrm>
            <a:off x="6541478" y="175847"/>
            <a:ext cx="5125914" cy="2989384"/>
          </a:xfrm>
        </p:spPr>
        <p:txBody>
          <a:bodyPr>
            <a:normAutofit fontScale="77500" lnSpcReduction="20000"/>
          </a:bodyPr>
          <a:lstStyle/>
          <a:p>
            <a:pPr marL="0" indent="0">
              <a:buNone/>
            </a:pPr>
            <a:r>
              <a:rPr lang="ru-RU" dirty="0"/>
              <a:t>Г</a:t>
            </a:r>
            <a:r>
              <a:rPr lang="ru-RU" dirty="0" smtClean="0"/>
              <a:t>ород </a:t>
            </a:r>
            <a:r>
              <a:rPr lang="ru-RU" dirty="0" err="1"/>
              <a:t>Сентрейлия</a:t>
            </a:r>
            <a:r>
              <a:rPr lang="ru-RU" dirty="0"/>
              <a:t> был основан в 1841 году. Здесь располагались жилые дома, школы, церкви, театры, банки и т. д. Основным занятием горожан была угольно-антрацитовая промышленность. Причиной </a:t>
            </a:r>
            <a:r>
              <a:rPr lang="ru-RU" dirty="0" smtClean="0"/>
              <a:t>переселения </a:t>
            </a:r>
            <a:r>
              <a:rPr lang="ru-RU" dirty="0"/>
              <a:t>стал подземный пожар в шахтах, который начался в 1962 году и продолжается по сей день. Его признаки можно наблюдать в нескольких местах, в особенности на Трассе № 61, где из трещин сочится дым.</a:t>
            </a:r>
            <a:endParaRPr lang="en-US" dirty="0"/>
          </a:p>
        </p:txBody>
      </p:sp>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262" y="732510"/>
            <a:ext cx="6216161" cy="3496591"/>
          </a:xfrm>
          <a:prstGeom prst="rect">
            <a:avLst/>
          </a:prstGeom>
        </p:spPr>
      </p:pic>
      <p:pic>
        <p:nvPicPr>
          <p:cNvPr id="5" name="Рисунок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5259" y="3767110"/>
            <a:ext cx="4135825" cy="2752204"/>
          </a:xfrm>
          <a:prstGeom prst="rect">
            <a:avLst/>
          </a:prstGeom>
        </p:spPr>
      </p:pic>
    </p:spTree>
    <p:extLst>
      <p:ext uri="{BB962C8B-B14F-4D97-AF65-F5344CB8AC3E}">
        <p14:creationId xmlns:p14="http://schemas.microsoft.com/office/powerpoint/2010/main" val="4291949529"/>
      </p:ext>
    </p:extLst>
  </p:cSld>
  <p:clrMapOvr>
    <a:masterClrMapping/>
  </p:clrMapOvr>
  <p:transition spd="slow">
    <p:cove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Объект 2"/>
          <p:cNvSpPr>
            <a:spLocks noGrp="1"/>
          </p:cNvSpPr>
          <p:nvPr>
            <p:ph idx="1"/>
          </p:nvPr>
        </p:nvSpPr>
        <p:spPr>
          <a:xfrm>
            <a:off x="114300" y="0"/>
            <a:ext cx="11945815" cy="1811215"/>
          </a:xfrm>
        </p:spPr>
        <p:txBody>
          <a:bodyPr>
            <a:normAutofit fontScale="85000" lnSpcReduction="20000"/>
          </a:bodyPr>
          <a:lstStyle/>
          <a:p>
            <a:pPr marL="0" indent="0">
              <a:buNone/>
            </a:pPr>
            <a:r>
              <a:rPr lang="ru-RU" b="1" dirty="0">
                <a:solidFill>
                  <a:schemeClr val="bg1"/>
                </a:solidFill>
              </a:rPr>
              <a:t>Пирамида (Норвегия)</a:t>
            </a:r>
            <a:endParaRPr lang="ru-RU" dirty="0">
              <a:solidFill>
                <a:schemeClr val="bg1"/>
              </a:solidFill>
            </a:endParaRPr>
          </a:p>
          <a:p>
            <a:pPr marL="0" indent="0">
              <a:buNone/>
            </a:pPr>
            <a:r>
              <a:rPr lang="ru-RU" dirty="0">
                <a:solidFill>
                  <a:schemeClr val="bg1"/>
                </a:solidFill>
              </a:rPr>
              <a:t>Когда-то Пирамида была одним из самых северных организованных мест проживания человека. Расположенное на Шпицбергене поселение в 1910 году было основано шведами, а в 1927 году перешло к Советскому Союзу (не бесплатно, разумеется). До 1998 года в этом поселке проживало порядка 1000 человек, но постепенно жители ушли на большую </a:t>
            </a:r>
            <a:r>
              <a:rPr lang="ru-RU" dirty="0" smtClean="0">
                <a:solidFill>
                  <a:schemeClr val="bg1"/>
                </a:solidFill>
              </a:rPr>
              <a:t>землю. </a:t>
            </a:r>
            <a:endParaRPr lang="en-US" dirty="0">
              <a:solidFill>
                <a:schemeClr val="bg1"/>
              </a:solidFill>
            </a:endParaRPr>
          </a:p>
        </p:txBody>
      </p:sp>
    </p:spTree>
    <p:extLst>
      <p:ext uri="{BB962C8B-B14F-4D97-AF65-F5344CB8AC3E}">
        <p14:creationId xmlns:p14="http://schemas.microsoft.com/office/powerpoint/2010/main" val="3308648076"/>
      </p:ext>
    </p:extLst>
  </p:cSld>
  <p:clrMapOvr>
    <a:masterClrMapping/>
  </p:clrMapOvr>
  <p:transition spd="slow">
    <p:cove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7877908" y="378069"/>
            <a:ext cx="4314092" cy="5825271"/>
          </a:xfrm>
        </p:spPr>
        <p:txBody>
          <a:bodyPr/>
          <a:lstStyle/>
          <a:p>
            <a:pPr marL="0" indent="0">
              <a:buNone/>
            </a:pPr>
            <a:r>
              <a:rPr lang="ru-RU" dirty="0"/>
              <a:t>В последние годы многое сделано для возрождения поселка как туристического объекта: частично </a:t>
            </a:r>
            <a:r>
              <a:rPr lang="ru-RU" dirty="0" err="1"/>
              <a:t>реновирована</a:t>
            </a:r>
            <a:r>
              <a:rPr lang="ru-RU" dirty="0"/>
              <a:t> и может принимать гостей гостиница "Тюльпан", запущен </a:t>
            </a:r>
            <a:r>
              <a:rPr lang="ru-RU" dirty="0" err="1"/>
              <a:t>дизельгенератор</a:t>
            </a:r>
            <a:r>
              <a:rPr lang="ru-RU" dirty="0"/>
              <a:t>, обеспечивающий светом и теплом гостиницу, гараж и </a:t>
            </a:r>
            <a:r>
              <a:rPr lang="ru-RU" dirty="0" err="1"/>
              <a:t>гелипорт</a:t>
            </a:r>
            <a:r>
              <a:rPr lang="ru-RU" dirty="0"/>
              <a:t>, поддерживается причал и хостел в порту, проводятся экскурсии по поселку и окрестностям.</a:t>
            </a:r>
            <a:endParaRPr lang="en-US" dirty="0"/>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7908" y="227501"/>
            <a:ext cx="3575538" cy="2377733"/>
          </a:xfrm>
          <a:prstGeom prst="rect">
            <a:avLst/>
          </a:prstGeom>
        </p:spPr>
      </p:pic>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677" y="2790093"/>
            <a:ext cx="5715000" cy="3810000"/>
          </a:xfrm>
          <a:prstGeom prst="rect">
            <a:avLst/>
          </a:prstGeom>
        </p:spPr>
      </p:pic>
      <p:pic>
        <p:nvPicPr>
          <p:cNvPr id="6" name="Рисунок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36501" y="185372"/>
            <a:ext cx="3838351" cy="2546106"/>
          </a:xfrm>
          <a:prstGeom prst="rect">
            <a:avLst/>
          </a:prstGeom>
        </p:spPr>
      </p:pic>
    </p:spTree>
    <p:extLst>
      <p:ext uri="{BB962C8B-B14F-4D97-AF65-F5344CB8AC3E}">
        <p14:creationId xmlns:p14="http://schemas.microsoft.com/office/powerpoint/2010/main" val="1154496213"/>
      </p:ext>
    </p:extLst>
  </p:cSld>
  <p:clrMapOvr>
    <a:masterClrMapping/>
  </p:clrMapOvr>
  <p:transition spd="slow">
    <p:cove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7184" y="2246678"/>
            <a:ext cx="10515600" cy="1325563"/>
          </a:xfrm>
        </p:spPr>
        <p:txBody>
          <a:bodyPr>
            <a:normAutofit fontScale="90000"/>
          </a:bodyPr>
          <a:lstStyle/>
          <a:p>
            <a:r>
              <a:rPr lang="ru-RU" dirty="0" smtClean="0"/>
              <a:t>Но есть и ещё одна причина почему люди покидают город или вовсе туда не заселяются…</a:t>
            </a:r>
            <a:br>
              <a:rPr lang="ru-RU" dirty="0" smtClean="0"/>
            </a:br>
            <a:r>
              <a:rPr lang="ru-RU" dirty="0" smtClean="0"/>
              <a:t>Это загадочные происшествия и мистические вещи, происходящие там.</a:t>
            </a:r>
            <a:br>
              <a:rPr lang="ru-RU" dirty="0" smtClean="0"/>
            </a:br>
            <a:r>
              <a:rPr lang="ru-RU" dirty="0"/>
              <a:t/>
            </a:r>
            <a:br>
              <a:rPr lang="ru-RU" dirty="0"/>
            </a:br>
            <a:endParaRPr lang="en-US" dirty="0"/>
          </a:p>
        </p:txBody>
      </p:sp>
    </p:spTree>
    <p:extLst>
      <p:ext uri="{BB962C8B-B14F-4D97-AF65-F5344CB8AC3E}">
        <p14:creationId xmlns:p14="http://schemas.microsoft.com/office/powerpoint/2010/main" val="591886885"/>
      </p:ext>
    </p:extLst>
  </p:cSld>
  <p:clrMapOvr>
    <a:masterClrMapping/>
  </p:clrMapOvr>
  <p:transition spd="slow">
    <p:cove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0469" y="136525"/>
            <a:ext cx="2872154" cy="1182321"/>
          </a:xfrm>
        </p:spPr>
        <p:txBody>
          <a:bodyPr/>
          <a:lstStyle/>
          <a:p>
            <a:r>
              <a:rPr lang="ru-RU" b="1" dirty="0" smtClean="0"/>
              <a:t>Сан </a:t>
            </a:r>
            <a:r>
              <a:rPr lang="ru-RU" b="1" dirty="0" err="1" smtClean="0"/>
              <a:t>Жи</a:t>
            </a:r>
            <a:endParaRPr lang="en-US" b="1" dirty="0"/>
          </a:p>
        </p:txBody>
      </p:sp>
      <p:sp>
        <p:nvSpPr>
          <p:cNvPr id="3" name="Объект 2"/>
          <p:cNvSpPr>
            <a:spLocks noGrp="1"/>
          </p:cNvSpPr>
          <p:nvPr>
            <p:ph idx="1"/>
          </p:nvPr>
        </p:nvSpPr>
        <p:spPr>
          <a:xfrm>
            <a:off x="184638" y="958362"/>
            <a:ext cx="5591908" cy="5218601"/>
          </a:xfrm>
        </p:spPr>
        <p:txBody>
          <a:bodyPr/>
          <a:lstStyle/>
          <a:p>
            <a:pPr marL="0" indent="0">
              <a:buNone/>
            </a:pPr>
            <a:r>
              <a:rPr lang="ru-RU" b="1" dirty="0"/>
              <a:t>На острове Тайвань находится Сан </a:t>
            </a:r>
            <a:r>
              <a:rPr lang="ru-RU" b="1" dirty="0" err="1"/>
              <a:t>Жи</a:t>
            </a:r>
            <a:r>
              <a:rPr lang="ru-RU" dirty="0"/>
              <a:t> – город-курорт, который предназначался для богатых людей. Но в процессе строительства здесь начали происходить несчастные случаи с человеческими жертвами. Население Тайваня довольно суеверно, и о городе Сан </a:t>
            </a:r>
            <a:r>
              <a:rPr lang="ru-RU" dirty="0" err="1"/>
              <a:t>Жи</a:t>
            </a:r>
            <a:r>
              <a:rPr lang="ru-RU" dirty="0"/>
              <a:t> очень быстро начали ходить нехорошие слухи. В итоге его так и не смогли заселить.</a:t>
            </a:r>
            <a:endParaRPr lang="en-US" dirty="0"/>
          </a:p>
        </p:txBody>
      </p:sp>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78353" y="3199216"/>
            <a:ext cx="4699855" cy="3526900"/>
          </a:xfrm>
          <a:prstGeom prst="rect">
            <a:avLst/>
          </a:prstGeom>
        </p:spPr>
      </p:pic>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21770" y="136525"/>
            <a:ext cx="4949337" cy="3350197"/>
          </a:xfrm>
          <a:prstGeom prst="rect">
            <a:avLst/>
          </a:prstGeom>
        </p:spPr>
      </p:pic>
    </p:spTree>
    <p:extLst>
      <p:ext uri="{BB962C8B-B14F-4D97-AF65-F5344CB8AC3E}">
        <p14:creationId xmlns:p14="http://schemas.microsoft.com/office/powerpoint/2010/main" val="480803223"/>
      </p:ext>
    </p:extLst>
  </p:cSld>
  <p:clrMapOvr>
    <a:masterClrMapping/>
  </p:clrMapOvr>
  <p:transition spd="slow">
    <p:cove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en-US"/>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10148"/>
            <a:ext cx="5458263" cy="3411415"/>
          </a:xfrm>
        </p:spPr>
      </p:pic>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30006" y="3377760"/>
            <a:ext cx="5441496" cy="3402623"/>
          </a:xfrm>
          <a:prstGeom prst="rect">
            <a:avLst/>
          </a:prstGeom>
        </p:spPr>
      </p:pic>
      <p:pic>
        <p:nvPicPr>
          <p:cNvPr id="6" name="Рисунок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110148"/>
            <a:ext cx="5764823" cy="3839462"/>
          </a:xfrm>
          <a:prstGeom prst="rect">
            <a:avLst/>
          </a:prstGeom>
        </p:spPr>
      </p:pic>
    </p:spTree>
    <p:extLst>
      <p:ext uri="{BB962C8B-B14F-4D97-AF65-F5344CB8AC3E}">
        <p14:creationId xmlns:p14="http://schemas.microsoft.com/office/powerpoint/2010/main" val="325298924"/>
      </p:ext>
    </p:extLst>
  </p:cSld>
  <p:clrMapOvr>
    <a:masterClrMapping/>
  </p:clrMapOvr>
  <p:transition spd="slow">
    <p:cove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96715"/>
            <a:ext cx="10515600" cy="703385"/>
          </a:xfrm>
        </p:spPr>
        <p:txBody>
          <a:bodyPr/>
          <a:lstStyle/>
          <a:p>
            <a:r>
              <a:rPr lang="ru-RU" b="1" dirty="0" smtClean="0"/>
              <a:t>Припять</a:t>
            </a:r>
            <a:endParaRPr lang="en-US" b="1" dirty="0"/>
          </a:p>
        </p:txBody>
      </p:sp>
      <p:sp>
        <p:nvSpPr>
          <p:cNvPr id="3" name="Объект 2"/>
          <p:cNvSpPr>
            <a:spLocks noGrp="1"/>
          </p:cNvSpPr>
          <p:nvPr>
            <p:ph idx="1"/>
          </p:nvPr>
        </p:nvSpPr>
        <p:spPr>
          <a:xfrm>
            <a:off x="838200" y="677009"/>
            <a:ext cx="10515600" cy="2180491"/>
          </a:xfrm>
        </p:spPr>
        <p:txBody>
          <a:bodyPr>
            <a:normAutofit fontScale="92500" lnSpcReduction="10000"/>
          </a:bodyPr>
          <a:lstStyle/>
          <a:p>
            <a:pPr marL="0" indent="0">
              <a:buNone/>
            </a:pPr>
            <a:r>
              <a:rPr lang="ru-RU" dirty="0" smtClean="0"/>
              <a:t>Ну и, конечно,</a:t>
            </a:r>
            <a:r>
              <a:rPr lang="ru-RU" dirty="0"/>
              <a:t> </a:t>
            </a:r>
            <a:r>
              <a:rPr lang="ru-RU" b="1" dirty="0" smtClean="0"/>
              <a:t>Припять</a:t>
            </a:r>
            <a:r>
              <a:rPr lang="ru-RU" dirty="0"/>
              <a:t> </a:t>
            </a:r>
            <a:r>
              <a:rPr lang="ru-RU" dirty="0" smtClean="0"/>
              <a:t>(Украина). </a:t>
            </a:r>
            <a:r>
              <a:rPr lang="ru-RU" dirty="0"/>
              <a:t>В</a:t>
            </a:r>
            <a:r>
              <a:rPr lang="ru-RU" dirty="0" smtClean="0"/>
              <a:t>ероятно</a:t>
            </a:r>
            <a:r>
              <a:rPr lang="ru-RU" dirty="0"/>
              <a:t>, самый известный город-призрак в мире. До взрыва на Чернобыльской атомной станции, произошедшего более 30 лет назад, здесь проживали 50 тысяч человек. Сейчас Припять "славится" пустыми школами, кинотеатрами, больницами, магазинами, где все лежит на своих местах с 26 апреля 1986 года.</a:t>
            </a:r>
            <a:endParaRPr lang="en-US" dirty="0"/>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0060" y="2664069"/>
            <a:ext cx="7151879" cy="3890963"/>
          </a:xfrm>
          <a:prstGeom prst="rect">
            <a:avLst/>
          </a:prstGeom>
        </p:spPr>
      </p:pic>
    </p:spTree>
    <p:extLst>
      <p:ext uri="{BB962C8B-B14F-4D97-AF65-F5344CB8AC3E}">
        <p14:creationId xmlns:p14="http://schemas.microsoft.com/office/powerpoint/2010/main" val="1039003501"/>
      </p:ext>
    </p:extLst>
  </p:cSld>
  <p:clrMapOvr>
    <a:masterClrMapping/>
  </p:clrMapOvr>
  <p:transition spd="slow">
    <p:cove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en-US"/>
          </a:p>
        </p:txBody>
      </p:sp>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268915" cy="6858000"/>
          </a:xfrm>
          <a:prstGeom prst="rect">
            <a:avLst/>
          </a:prstGeom>
        </p:spPr>
      </p:pic>
      <p:pic>
        <p:nvPicPr>
          <p:cNvPr id="4" name="Объект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6154615" y="0"/>
            <a:ext cx="6037385" cy="6858000"/>
          </a:xfrm>
        </p:spPr>
      </p:pic>
    </p:spTree>
    <p:extLst>
      <p:ext uri="{BB962C8B-B14F-4D97-AF65-F5344CB8AC3E}">
        <p14:creationId xmlns:p14="http://schemas.microsoft.com/office/powerpoint/2010/main" val="1921524249"/>
      </p:ext>
    </p:extLst>
  </p:cSld>
  <p:clrMapOvr>
    <a:masterClrMapping/>
  </p:clrMapOvr>
  <p:transition spd="slow">
    <p:cove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82054" y="0"/>
            <a:ext cx="6309946" cy="3833446"/>
          </a:xfrm>
          <a:prstGeom prst="rect">
            <a:avLst/>
          </a:prstGeom>
        </p:spPr>
      </p:pic>
      <p:pic>
        <p:nvPicPr>
          <p:cNvPr id="7" name="Рисунок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11715" y="3695395"/>
            <a:ext cx="6380285" cy="3162604"/>
          </a:xfrm>
          <a:prstGeom prst="rect">
            <a:avLst/>
          </a:prstGeom>
        </p:spPr>
      </p:pic>
      <p:sp>
        <p:nvSpPr>
          <p:cNvPr id="2" name="Заголовок 1"/>
          <p:cNvSpPr>
            <a:spLocks noGrp="1"/>
          </p:cNvSpPr>
          <p:nvPr>
            <p:ph type="title"/>
          </p:nvPr>
        </p:nvSpPr>
        <p:spPr/>
        <p:txBody>
          <a:bodyPr/>
          <a:lstStyle/>
          <a:p>
            <a:endParaRPr lang="en-US"/>
          </a:p>
        </p:txBody>
      </p:sp>
      <p:pic>
        <p:nvPicPr>
          <p:cNvPr id="4" name="Объект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0" y="0"/>
            <a:ext cx="6024318" cy="4018085"/>
          </a:xfrm>
        </p:spPr>
      </p:pic>
      <p:pic>
        <p:nvPicPr>
          <p:cNvPr id="6" name="Рисунок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411414"/>
            <a:ext cx="6024318" cy="3446585"/>
          </a:xfrm>
          <a:prstGeom prst="rect">
            <a:avLst/>
          </a:prstGeom>
        </p:spPr>
      </p:pic>
    </p:spTree>
    <p:extLst>
      <p:ext uri="{BB962C8B-B14F-4D97-AF65-F5344CB8AC3E}">
        <p14:creationId xmlns:p14="http://schemas.microsoft.com/office/powerpoint/2010/main" val="426368336"/>
      </p:ext>
    </p:extLst>
  </p:cSld>
  <p:clrMapOvr>
    <a:masterClrMapping/>
  </p:clrMapOvr>
  <p:transition spd="slow">
    <p:cove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99538" y="163391"/>
            <a:ext cx="6254262" cy="1527298"/>
          </a:xfrm>
        </p:spPr>
        <p:txBody>
          <a:bodyPr/>
          <a:lstStyle/>
          <a:p>
            <a:r>
              <a:rPr lang="ru-RU" b="1" dirty="0" smtClean="0"/>
              <a:t>Солнечный. Беларусь</a:t>
            </a:r>
            <a:endParaRPr lang="en-US" b="1" dirty="0"/>
          </a:p>
        </p:txBody>
      </p:sp>
      <p:sp>
        <p:nvSpPr>
          <p:cNvPr id="3" name="Объект 2"/>
          <p:cNvSpPr>
            <a:spLocks noGrp="1"/>
          </p:cNvSpPr>
          <p:nvPr>
            <p:ph idx="1"/>
          </p:nvPr>
        </p:nvSpPr>
        <p:spPr>
          <a:xfrm>
            <a:off x="5231423" y="1354015"/>
            <a:ext cx="6122377" cy="5301762"/>
          </a:xfrm>
        </p:spPr>
        <p:txBody>
          <a:bodyPr>
            <a:normAutofit/>
          </a:bodyPr>
          <a:lstStyle/>
          <a:p>
            <a:pPr marL="0" indent="0">
              <a:buNone/>
            </a:pPr>
            <a:r>
              <a:rPr lang="ru-RU" dirty="0"/>
              <a:t>Одним из покинутых на веки молодых городов сельского типа стал Солнечный. Город должен быть стать символов светлого будущего мирного атома и всей процветающей жизни в Советском союзе. </a:t>
            </a:r>
            <a:endParaRPr lang="en-US" dirty="0"/>
          </a:p>
          <a:p>
            <a:pPr marL="0" indent="0">
              <a:buNone/>
            </a:pPr>
            <a:r>
              <a:rPr lang="ru-RU" dirty="0" smtClean="0"/>
              <a:t>Этот </a:t>
            </a:r>
            <a:r>
              <a:rPr lang="ru-RU" dirty="0"/>
              <a:t>город-призрак отсутствует на картах. Выселенный поселок городского типа после аварии на Чернобыльской атомной электрической станции. Уже </a:t>
            </a:r>
            <a:r>
              <a:rPr lang="ru-RU" dirty="0" smtClean="0"/>
              <a:t>больше 30 лет </a:t>
            </a:r>
            <a:r>
              <a:rPr lang="ru-RU" dirty="0"/>
              <a:t>тут никто не живет из-за </a:t>
            </a:r>
            <a:r>
              <a:rPr lang="ru-RU" dirty="0" smtClean="0"/>
              <a:t>радиации.</a:t>
            </a: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1130" y="163390"/>
            <a:ext cx="3722077" cy="6606687"/>
          </a:xfrm>
          <a:prstGeom prst="rect">
            <a:avLst/>
          </a:prstGeom>
        </p:spPr>
      </p:pic>
    </p:spTree>
    <p:extLst>
      <p:ext uri="{BB962C8B-B14F-4D97-AF65-F5344CB8AC3E}">
        <p14:creationId xmlns:p14="http://schemas.microsoft.com/office/powerpoint/2010/main" val="1132797410"/>
      </p:ext>
    </p:extLst>
  </p:cSld>
  <p:clrMapOvr>
    <a:masterClrMapping/>
  </p:clrMapOvr>
  <p:transition spd="slow">
    <p:cove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en-US"/>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8152" y="128710"/>
            <a:ext cx="5599214" cy="3731113"/>
          </a:xfrm>
        </p:spPr>
      </p:pic>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4661" y="128710"/>
            <a:ext cx="6394861" cy="4261303"/>
          </a:xfrm>
          <a:prstGeom prst="rect">
            <a:avLst/>
          </a:prstGeom>
        </p:spPr>
      </p:pic>
      <p:pic>
        <p:nvPicPr>
          <p:cNvPr id="6" name="Рисунок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72774" y="3408692"/>
            <a:ext cx="4846451" cy="3229499"/>
          </a:xfrm>
          <a:prstGeom prst="rect">
            <a:avLst/>
          </a:prstGeom>
        </p:spPr>
      </p:pic>
    </p:spTree>
    <p:extLst>
      <p:ext uri="{BB962C8B-B14F-4D97-AF65-F5344CB8AC3E}">
        <p14:creationId xmlns:p14="http://schemas.microsoft.com/office/powerpoint/2010/main" val="573441528"/>
      </p:ext>
    </p:extLst>
  </p:cSld>
  <p:clrMapOvr>
    <a:masterClrMapping/>
  </p:clrMapOvr>
  <p:transition spd="slow">
    <p:cove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Спасибо за внимание!</a:t>
            </a:r>
            <a:endParaRPr lang="en-US" dirty="0"/>
          </a:p>
        </p:txBody>
      </p:sp>
    </p:spTree>
    <p:extLst>
      <p:ext uri="{BB962C8B-B14F-4D97-AF65-F5344CB8AC3E}">
        <p14:creationId xmlns:p14="http://schemas.microsoft.com/office/powerpoint/2010/main" val="2615635025"/>
      </p:ext>
    </p:extLst>
  </p:cSld>
  <p:clrMapOvr>
    <a:masterClrMapping/>
  </p:clrMapOvr>
  <p:transition spd="slow">
    <p:cove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2151185" cy="892175"/>
          </a:xfrm>
        </p:spPr>
        <p:txBody>
          <a:bodyPr/>
          <a:lstStyle/>
          <a:p>
            <a:r>
              <a:rPr lang="ru-RU" b="1" dirty="0" err="1" smtClean="0"/>
              <a:t>Крако</a:t>
            </a:r>
            <a:r>
              <a:rPr lang="ru-RU" b="1" dirty="0" smtClean="0"/>
              <a:t> </a:t>
            </a:r>
            <a:endParaRPr lang="en-US" b="1" dirty="0"/>
          </a:p>
        </p:txBody>
      </p:sp>
      <p:sp>
        <p:nvSpPr>
          <p:cNvPr id="3" name="Объект 2"/>
          <p:cNvSpPr>
            <a:spLocks noGrp="1"/>
          </p:cNvSpPr>
          <p:nvPr>
            <p:ph idx="1"/>
          </p:nvPr>
        </p:nvSpPr>
        <p:spPr>
          <a:xfrm>
            <a:off x="5934808" y="365125"/>
            <a:ext cx="5418992" cy="5811838"/>
          </a:xfrm>
        </p:spPr>
        <p:txBody>
          <a:bodyPr>
            <a:normAutofit fontScale="92500" lnSpcReduction="10000"/>
          </a:bodyPr>
          <a:lstStyle/>
          <a:p>
            <a:pPr marL="0" indent="0">
              <a:buNone/>
            </a:pPr>
            <a:r>
              <a:rPr lang="ru-RU" dirty="0"/>
              <a:t>Н</a:t>
            </a:r>
            <a:r>
              <a:rPr lang="ru-RU" dirty="0" smtClean="0"/>
              <a:t>ебольшой </a:t>
            </a:r>
            <a:r>
              <a:rPr lang="ru-RU" dirty="0"/>
              <a:t>город </a:t>
            </a:r>
            <a:r>
              <a:rPr lang="ru-RU" b="1" dirty="0" err="1"/>
              <a:t>Крако</a:t>
            </a:r>
            <a:r>
              <a:rPr lang="ru-RU" dirty="0"/>
              <a:t> на юге Италии, основанный в восьмом веке. В лучшие времена в местечке проживало около 1500 человек, однако с начала 60-х годов прошлого века и те постепенно покинули свои дома. Причина - череда стихийных бедствий. В 1963 году людей эвакуировали из-за оползня. Спустя десять лет случилось наводнение, еще через столько же землетрясение. Примерно с 1980 года в </a:t>
            </a:r>
            <a:r>
              <a:rPr lang="ru-RU" dirty="0" err="1"/>
              <a:t>Крако</a:t>
            </a:r>
            <a:r>
              <a:rPr lang="ru-RU" dirty="0"/>
              <a:t> никто не живет. Но экскурсии для туристов проводятся. Одна из достопримечательностей - чудом уцелевшая статуя Девы Марии. </a:t>
            </a:r>
            <a:endParaRPr lang="en-US" dirty="0"/>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1410" y="1313656"/>
            <a:ext cx="5714267" cy="3914775"/>
          </a:xfrm>
          <a:prstGeom prst="rect">
            <a:avLst/>
          </a:prstGeom>
        </p:spPr>
      </p:pic>
    </p:spTree>
    <p:extLst>
      <p:ext uri="{BB962C8B-B14F-4D97-AF65-F5344CB8AC3E}">
        <p14:creationId xmlns:p14="http://schemas.microsoft.com/office/powerpoint/2010/main" val="913900272"/>
      </p:ext>
    </p:extLst>
  </p:cSld>
  <p:clrMapOvr>
    <a:masterClrMapping/>
  </p:clrMapOvr>
  <p:transition spd="slow">
    <p:cove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838200" y="158263"/>
            <a:ext cx="10515600" cy="2813538"/>
          </a:xfrm>
        </p:spPr>
        <p:txBody>
          <a:bodyPr>
            <a:normAutofit fontScale="92500"/>
          </a:bodyPr>
          <a:lstStyle/>
          <a:p>
            <a:pPr marL="0" indent="0">
              <a:buNone/>
            </a:pPr>
            <a:r>
              <a:rPr lang="ru-RU" sz="3200" b="1" dirty="0"/>
              <a:t>Нефтегорск </a:t>
            </a:r>
            <a:endParaRPr lang="en-US" sz="3200" b="1" dirty="0"/>
          </a:p>
          <a:p>
            <a:pPr marL="0" indent="0">
              <a:buNone/>
            </a:pPr>
            <a:r>
              <a:rPr lang="ru-RU" dirty="0" smtClean="0"/>
              <a:t>28 </a:t>
            </a:r>
            <a:r>
              <a:rPr lang="ru-RU" dirty="0"/>
              <a:t>мая 1995 </a:t>
            </a:r>
            <a:r>
              <a:rPr lang="ru-RU" dirty="0" smtClean="0"/>
              <a:t>года </a:t>
            </a:r>
            <a:r>
              <a:rPr lang="ru-RU" dirty="0"/>
              <a:t>Сахалин </a:t>
            </a:r>
            <a:r>
              <a:rPr lang="en-US" dirty="0" smtClean="0"/>
              <a:t>(</a:t>
            </a:r>
            <a:r>
              <a:rPr lang="ru-RU" dirty="0" smtClean="0"/>
              <a:t>Россия) содрогнулся </a:t>
            </a:r>
            <a:r>
              <a:rPr lang="ru-RU" dirty="0"/>
              <a:t>от мощнейшего землетрясения магнитудой 10 баллов, унесшего жизни более 2000 человек и уничтожившего небольшой промышленный городок, просто стерев его с лица Земли. Было принято решение не восстанавливать Нефтегорск, а о местах нахождения разрушенных домов сегодня напоминают лишь плиты, с высеченными на них номерами.</a:t>
            </a:r>
          </a:p>
          <a:p>
            <a:pPr marL="0" indent="0">
              <a:buNone/>
            </a:pPr>
            <a:endParaRPr lang="en-US" dirty="0"/>
          </a:p>
        </p:txBody>
      </p:sp>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97579" y="3109546"/>
            <a:ext cx="5929898" cy="3519854"/>
          </a:xfrm>
          <a:prstGeom prst="rect">
            <a:avLst/>
          </a:prstGeom>
        </p:spPr>
      </p:pic>
    </p:spTree>
    <p:extLst>
      <p:ext uri="{BB962C8B-B14F-4D97-AF65-F5344CB8AC3E}">
        <p14:creationId xmlns:p14="http://schemas.microsoft.com/office/powerpoint/2010/main" val="2540157323"/>
      </p:ext>
    </p:extLst>
  </p:cSld>
  <p:clrMapOvr>
    <a:masterClrMapping/>
  </p:clrMapOvr>
  <p:transition spd="slow">
    <p:cove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en-US"/>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spTree>
    <p:extLst>
      <p:ext uri="{BB962C8B-B14F-4D97-AF65-F5344CB8AC3E}">
        <p14:creationId xmlns:p14="http://schemas.microsoft.com/office/powerpoint/2010/main" val="1234343987"/>
      </p:ext>
    </p:extLst>
  </p:cSld>
  <p:clrMapOvr>
    <a:masterClrMapping/>
  </p:clrMapOvr>
  <p:transition spd="slow">
    <p:cove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1"/>
            <a:ext cx="10515600" cy="949568"/>
          </a:xfrm>
        </p:spPr>
        <p:txBody>
          <a:bodyPr/>
          <a:lstStyle/>
          <a:p>
            <a:r>
              <a:rPr lang="ru-RU" b="1" dirty="0" err="1" smtClean="0"/>
              <a:t>Молога</a:t>
            </a:r>
            <a:r>
              <a:rPr lang="ru-RU" b="1" dirty="0" smtClean="0"/>
              <a:t> </a:t>
            </a:r>
            <a:endParaRPr lang="en-US" b="1" dirty="0"/>
          </a:p>
        </p:txBody>
      </p:sp>
      <p:sp>
        <p:nvSpPr>
          <p:cNvPr id="3" name="Объект 2"/>
          <p:cNvSpPr>
            <a:spLocks noGrp="1"/>
          </p:cNvSpPr>
          <p:nvPr>
            <p:ph idx="1"/>
          </p:nvPr>
        </p:nvSpPr>
        <p:spPr>
          <a:xfrm>
            <a:off x="838200" y="764932"/>
            <a:ext cx="10515600" cy="2019299"/>
          </a:xfrm>
        </p:spPr>
        <p:txBody>
          <a:bodyPr>
            <a:normAutofit fontScale="92500" lnSpcReduction="10000"/>
          </a:bodyPr>
          <a:lstStyle/>
          <a:p>
            <a:pPr marL="0" indent="0">
              <a:buNone/>
            </a:pPr>
            <a:r>
              <a:rPr lang="ru-RU" dirty="0"/>
              <a:t>Этот город, находящийся рядом с Рыбинском, называют русской Атлантидой. Однако ничего сказочного в истории его смерти нет. В 1935 году началось строительство новой ГЭС, для повышения мощности ее работы был необходим рукотворный водоем. Для создания водоема планировалось подтопить небольшую часть территории. Полученной мощности оказалось </a:t>
            </a:r>
            <a:r>
              <a:rPr lang="ru-RU" dirty="0" smtClean="0"/>
              <a:t>недостаточно.</a:t>
            </a:r>
            <a:endParaRPr lang="en-US" dirty="0"/>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89027" y="2784231"/>
            <a:ext cx="5853958" cy="3880338"/>
          </a:xfrm>
          <a:prstGeom prst="rect">
            <a:avLst/>
          </a:prstGeom>
        </p:spPr>
      </p:pic>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2936631"/>
            <a:ext cx="4572000" cy="3429000"/>
          </a:xfrm>
          <a:prstGeom prst="rect">
            <a:avLst/>
          </a:prstGeom>
        </p:spPr>
      </p:pic>
    </p:spTree>
    <p:extLst>
      <p:ext uri="{BB962C8B-B14F-4D97-AF65-F5344CB8AC3E}">
        <p14:creationId xmlns:p14="http://schemas.microsoft.com/office/powerpoint/2010/main" val="1834486365"/>
      </p:ext>
    </p:extLst>
  </p:cSld>
  <p:clrMapOvr>
    <a:masterClrMapping/>
  </p:clrMapOvr>
  <p:transition spd="slow">
    <p:cove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650631" y="641838"/>
            <a:ext cx="11324491" cy="5535125"/>
          </a:xfrm>
        </p:spPr>
        <p:txBody>
          <a:bodyPr>
            <a:normAutofit/>
          </a:bodyPr>
          <a:lstStyle/>
          <a:p>
            <a:pPr marL="0" indent="0">
              <a:buNone/>
            </a:pPr>
            <a:r>
              <a:rPr lang="ru-RU" sz="4800" dirty="0" smtClean="0"/>
              <a:t>Также причиной гибели города становится война и экономический кризис. </a:t>
            </a:r>
            <a:endParaRPr lang="en-US" sz="4800" dirty="0"/>
          </a:p>
        </p:txBody>
      </p:sp>
    </p:spTree>
    <p:extLst>
      <p:ext uri="{BB962C8B-B14F-4D97-AF65-F5344CB8AC3E}">
        <p14:creationId xmlns:p14="http://schemas.microsoft.com/office/powerpoint/2010/main" val="3584619396"/>
      </p:ext>
    </p:extLst>
  </p:cSld>
  <p:clrMapOvr>
    <a:masterClrMapping/>
  </p:clrMapOvr>
  <p:transition spd="slow">
    <p:cover/>
  </p:transition>
  <p:timing>
    <p:tnLst>
      <p:par>
        <p:cTn id="1" dur="indefinite" restart="never" nodeType="tmRoot"/>
      </p:par>
    </p:tnLst>
  </p:timing>
</p:sld>
</file>

<file path=ppt/theme/theme1.xml><?xml version="1.0" encoding="utf-8"?>
<a:theme xmlns:a="http://schemas.openxmlformats.org/drawingml/2006/main" name="Office Theme">
  <a:themeElements>
    <a:clrScheme name="Тема Offic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Тема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docProps/app.xml><?xml version="1.0" encoding="utf-8"?>
<Properties xmlns="http://schemas.openxmlformats.org/officeDocument/2006/extended-properties" xmlns:vt="http://schemas.openxmlformats.org/officeDocument/2006/docPropsVTypes">
  <Template>Office Theme</Template>
  <TotalTime>1081</TotalTime>
  <Words>1408</Words>
  <Application>Microsoft Office PowerPoint</Application>
  <PresentationFormat>Широкоэкранный</PresentationFormat>
  <Paragraphs>64</Paragraphs>
  <Slides>42</Slides>
  <Notes>0</Notes>
  <HiddenSlides>0</HiddenSlides>
  <MMClips>0</MMClips>
  <ScaleCrop>false</ScaleCrop>
  <HeadingPairs>
    <vt:vector size="6" baseType="variant">
      <vt:variant>
        <vt:lpstr>Использованные шрифты</vt:lpstr>
      </vt:variant>
      <vt:variant>
        <vt:i4>6</vt:i4>
      </vt:variant>
      <vt:variant>
        <vt:lpstr>Тема</vt:lpstr>
      </vt:variant>
      <vt:variant>
        <vt:i4>1</vt:i4>
      </vt:variant>
      <vt:variant>
        <vt:lpstr>Заголовки слайдов</vt:lpstr>
      </vt:variant>
      <vt:variant>
        <vt:i4>42</vt:i4>
      </vt:variant>
    </vt:vector>
  </HeadingPairs>
  <TitlesOfParts>
    <vt:vector size="49" baseType="lpstr">
      <vt:lpstr>Arial</vt:lpstr>
      <vt:lpstr>Calibri</vt:lpstr>
      <vt:lpstr>Calibri Light</vt:lpstr>
      <vt:lpstr>PT Sans</vt:lpstr>
      <vt:lpstr>Roboto</vt:lpstr>
      <vt:lpstr>times new roman</vt:lpstr>
      <vt:lpstr>Office Theme</vt:lpstr>
      <vt:lpstr>САМЫЕ ЖУТКИЕ ГОРОДА-ПРИЗРАКИ</vt:lpstr>
      <vt:lpstr>Презентация PowerPoint</vt:lpstr>
      <vt:lpstr>Остров Росс</vt:lpstr>
      <vt:lpstr>Презентация PowerPoint</vt:lpstr>
      <vt:lpstr>Крако </vt:lpstr>
      <vt:lpstr>Презентация PowerPoint</vt:lpstr>
      <vt:lpstr>Презентация PowerPoint</vt:lpstr>
      <vt:lpstr>Молога </vt:lpstr>
      <vt:lpstr>Презентация PowerPoint</vt:lpstr>
      <vt:lpstr>Вароша </vt:lpstr>
      <vt:lpstr>Презентация PowerPoint</vt:lpstr>
      <vt:lpstr>Орадур-сюр-Глан</vt:lpstr>
      <vt:lpstr>Презентация PowerPoint</vt:lpstr>
      <vt:lpstr>Киламба</vt:lpstr>
      <vt:lpstr>Презентация PowerPoint</vt:lpstr>
      <vt:lpstr>Презентация PowerPoint</vt:lpstr>
      <vt:lpstr>Городской округ Ордос (городские округа не считаются городами, поскольку включают в себя обширные сельские территории) </vt:lpstr>
      <vt:lpstr>Презентация PowerPoint</vt:lpstr>
      <vt:lpstr>Тяньдучэн или «Маленький Париж» </vt:lpstr>
      <vt:lpstr>Темза-таун </vt:lpstr>
      <vt:lpstr>Презентация PowerPoint</vt:lpstr>
      <vt:lpstr>Презентация PowerPoint</vt:lpstr>
      <vt:lpstr>Терлингуа, Техас</vt:lpstr>
      <vt:lpstr> Кенникот</vt:lpstr>
      <vt:lpstr>Презентация PowerPoint</vt:lpstr>
      <vt:lpstr>Колманскоп</vt:lpstr>
      <vt:lpstr>Презентация PowerPoint</vt:lpstr>
      <vt:lpstr>Презентация PowerPoint</vt:lpstr>
      <vt:lpstr>Хасима </vt:lpstr>
      <vt:lpstr>Презентация PowerPoint</vt:lpstr>
      <vt:lpstr>Презентация PowerPoint</vt:lpstr>
      <vt:lpstr>Сентрейлия</vt:lpstr>
      <vt:lpstr>Презентация PowerPoint</vt:lpstr>
      <vt:lpstr>Презентация PowerPoint</vt:lpstr>
      <vt:lpstr>Но есть и ещё одна причина почему люди покидают город или вовсе туда не заселяются… Это загадочные происшествия и мистические вещи, происходящие там.  </vt:lpstr>
      <vt:lpstr>Сан Жи</vt:lpstr>
      <vt:lpstr>Презентация PowerPoint</vt:lpstr>
      <vt:lpstr>Припять</vt:lpstr>
      <vt:lpstr>Презентация PowerPoint</vt:lpstr>
      <vt:lpstr>Солнечный. Беларусь</vt:lpstr>
      <vt:lpstr>Презентация PowerPoint</vt:lpstr>
      <vt:lpstr>Спасибо за внимание!</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Самые жуткие города-призраки</dc:title>
  <dc:creator>User</dc:creator>
  <cp:lastModifiedBy>User</cp:lastModifiedBy>
  <cp:revision>52</cp:revision>
  <dcterms:created xsi:type="dcterms:W3CDTF">2022-04-26T08:35:52Z</dcterms:created>
  <dcterms:modified xsi:type="dcterms:W3CDTF">2022-05-25T10:31:51Z</dcterms:modified>
</cp:coreProperties>
</file>