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 id="2147483720" r:id="rId3"/>
    <p:sldMasterId id="2147483738" r:id="rId4"/>
    <p:sldMasterId id="2147483756" r:id="rId5"/>
    <p:sldMasterId id="2147483774" r:id="rId6"/>
    <p:sldMasterId id="2147483792" r:id="rId7"/>
  </p:sldMasterIdLst>
  <p:notesMasterIdLst>
    <p:notesMasterId r:id="rId31"/>
  </p:notesMasterIdLst>
  <p:sldIdLst>
    <p:sldId id="269" r:id="rId8"/>
    <p:sldId id="273" r:id="rId9"/>
    <p:sldId id="272" r:id="rId10"/>
    <p:sldId id="275" r:id="rId11"/>
    <p:sldId id="274" r:id="rId12"/>
    <p:sldId id="259" r:id="rId13"/>
    <p:sldId id="271" r:id="rId14"/>
    <p:sldId id="276" r:id="rId15"/>
    <p:sldId id="277" r:id="rId16"/>
    <p:sldId id="278" r:id="rId17"/>
    <p:sldId id="258" r:id="rId18"/>
    <p:sldId id="257" r:id="rId19"/>
    <p:sldId id="267" r:id="rId20"/>
    <p:sldId id="266" r:id="rId21"/>
    <p:sldId id="262" r:id="rId22"/>
    <p:sldId id="260" r:id="rId23"/>
    <p:sldId id="268" r:id="rId24"/>
    <p:sldId id="256" r:id="rId25"/>
    <p:sldId id="270" r:id="rId26"/>
    <p:sldId id="263" r:id="rId27"/>
    <p:sldId id="264" r:id="rId28"/>
    <p:sldId id="281"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43711-0102-4BDF-BD6B-18EE9DECC6D2}" type="datetimeFigureOut">
              <a:rPr lang="en-US" smtClean="0"/>
              <a:t>4/1/2022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D8FDC-5CF0-40EB-A034-A96CC5BAFDB1}" type="slidenum">
              <a:rPr lang="en-US" smtClean="0"/>
              <a:t>‹#›</a:t>
            </a:fld>
            <a:endParaRPr lang="en-US"/>
          </a:p>
        </p:txBody>
      </p:sp>
    </p:spTree>
    <p:extLst>
      <p:ext uri="{BB962C8B-B14F-4D97-AF65-F5344CB8AC3E}">
        <p14:creationId xmlns:p14="http://schemas.microsoft.com/office/powerpoint/2010/main" val="226335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BA6D8FDC-5CF0-40EB-A034-A96CC5BAFDB1}" type="slidenum">
              <a:rPr lang="en-US" smtClean="0"/>
              <a:t>17</a:t>
            </a:fld>
            <a:endParaRPr lang="en-US"/>
          </a:p>
        </p:txBody>
      </p:sp>
    </p:spTree>
    <p:extLst>
      <p:ext uri="{BB962C8B-B14F-4D97-AF65-F5344CB8AC3E}">
        <p14:creationId xmlns:p14="http://schemas.microsoft.com/office/powerpoint/2010/main" val="135835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2187138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598333149"/>
      </p:ext>
    </p:extLst>
  </p:cSld>
  <p:clrMapOvr>
    <a:masterClrMapping/>
  </p:clrMapOvr>
  <p:transitio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633387754"/>
      </p:ext>
    </p:extLst>
  </p:cSld>
  <p:clrMapOvr>
    <a:masterClrMapping/>
  </p:clrMapOvr>
  <p:transition spd="slow">
    <p:wip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05FE17-D78C-4522-A719-2037F3DF9894}"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713610918"/>
      </p:ext>
    </p:extLst>
  </p:cSld>
  <p:clrMapOvr>
    <a:masterClrMapping/>
  </p:clrMapOvr>
  <p:transition spd="slow">
    <p:wip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230707763"/>
      </p:ext>
    </p:extLst>
  </p:cSld>
  <p:clrMapOvr>
    <a:masterClrMapping/>
  </p:clrMapOvr>
  <p:transition spd="slow">
    <p:wip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5FE17-D78C-4522-A719-2037F3DF9894}"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678133314"/>
      </p:ext>
    </p:extLst>
  </p:cSld>
  <p:clrMapOvr>
    <a:masterClrMapping/>
  </p:clrMapOvr>
  <p:transition spd="slow">
    <p:wip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088267958"/>
      </p:ext>
    </p:extLst>
  </p:cSld>
  <p:clrMapOvr>
    <a:masterClrMapping/>
  </p:clrMapOvr>
  <p:transition spd="slow">
    <p:wip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049795000"/>
      </p:ext>
    </p:extLst>
  </p:cSld>
  <p:clrMapOvr>
    <a:masterClrMapping/>
  </p:clrMapOvr>
  <p:transition spd="slow">
    <p:wip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4360304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9000267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925300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55710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768413924"/>
      </p:ext>
    </p:extLst>
  </p:cSld>
  <p:clrMapOvr>
    <a:masterClrMapping/>
  </p:clrMapOvr>
  <p:transitio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529277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325937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125107443"/>
      </p:ext>
    </p:extLst>
  </p:cSld>
  <p:clrMapOvr>
    <a:masterClrMapping/>
  </p:clrMapOvr>
  <p:transition spd="slow">
    <p:wip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961037251"/>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34274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73246951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37326114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78927768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05FE17-D78C-4522-A719-2037F3DF9894}"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73192363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67777939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5FE17-D78C-4522-A719-2037F3DF9894}"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40501574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13200680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24090300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588073505"/>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65073420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96809741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7662223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5308715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565665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97216236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202038204"/>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14784077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58276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184988338"/>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17969905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693746635"/>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696172933"/>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05FE17-D78C-4522-A719-2037F3DF9894}"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068235513"/>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82570371"/>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5FE17-D78C-4522-A719-2037F3DF9894}"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38014362"/>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624900886"/>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080816520"/>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383880375"/>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25535018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085312023"/>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85303165"/>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18751178"/>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89837961"/>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939402412"/>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890979991"/>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582625794"/>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709021"/>
      </p:ext>
    </p:extLst>
  </p:cSld>
  <p:clrMapOvr>
    <a:masterClrMapping/>
  </p:clrMapOvr>
  <p:transition spd="slow">
    <p:wip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704540133"/>
      </p:ext>
    </p:extLst>
  </p:cSld>
  <p:clrMapOvr>
    <a:masterClrMapping/>
  </p:clrMapOvr>
  <p:transition spd="slow">
    <p:wip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641539953"/>
      </p:ext>
    </p:extLst>
  </p:cSld>
  <p:clrMapOvr>
    <a:masterClrMapping/>
  </p:clrMapOvr>
  <p:transition spd="slow">
    <p:wip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113296992"/>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7505FE17-D78C-4522-A719-2037F3DF9894}" type="datetimeFigureOut">
              <a:rPr lang="en-US" smtClean="0"/>
              <a:t>4/1/2022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983852052"/>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05FE17-D78C-4522-A719-2037F3DF9894}"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526343087"/>
      </p:ext>
    </p:extLst>
  </p:cSld>
  <p:clrMapOvr>
    <a:masterClrMapping/>
  </p:clrMapOvr>
  <p:transition spd="slow">
    <p:wip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992185939"/>
      </p:ext>
    </p:extLst>
  </p:cSld>
  <p:clrMapOvr>
    <a:masterClrMapping/>
  </p:clrMapOvr>
  <p:transition spd="slow">
    <p:wip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5FE17-D78C-4522-A719-2037F3DF9894}"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864210216"/>
      </p:ext>
    </p:extLst>
  </p:cSld>
  <p:clrMapOvr>
    <a:masterClrMapping/>
  </p:clrMapOvr>
  <p:transition spd="slow">
    <p:wip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283211107"/>
      </p:ext>
    </p:extLst>
  </p:cSld>
  <p:clrMapOvr>
    <a:masterClrMapping/>
  </p:clrMapOvr>
  <p:transition spd="slow">
    <p:wip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87877046"/>
      </p:ext>
    </p:extLst>
  </p:cSld>
  <p:clrMapOvr>
    <a:masterClrMapping/>
  </p:clrMapOvr>
  <p:transition spd="slow">
    <p:wip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450591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952157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529024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815721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7617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101644508"/>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824178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027639052"/>
      </p:ext>
    </p:extLst>
  </p:cSld>
  <p:clrMapOvr>
    <a:masterClrMapping/>
  </p:clrMapOvr>
  <p:transition spd="slow">
    <p:wip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604053427"/>
      </p:ext>
    </p:extLst>
  </p:cSld>
  <p:clrMapOvr>
    <a:masterClrMapping/>
  </p:clrMapOvr>
  <p:transition spd="slow">
    <p:wip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939432"/>
      </p:ext>
    </p:extLst>
  </p:cSld>
  <p:clrMapOvr>
    <a:masterClrMapping/>
  </p:clrMapOvr>
  <p:transition spd="slow">
    <p:wip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450577405"/>
      </p:ext>
    </p:extLst>
  </p:cSld>
  <p:clrMapOvr>
    <a:masterClrMapping/>
  </p:clrMapOvr>
  <p:transition spd="slow">
    <p:wip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653655032"/>
      </p:ext>
    </p:extLst>
  </p:cSld>
  <p:clrMapOvr>
    <a:masterClrMapping/>
  </p:clrMapOvr>
  <p:transition spd="slow">
    <p:wip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842717488"/>
      </p:ext>
    </p:extLst>
  </p:cSld>
  <p:clrMapOvr>
    <a:masterClrMapping/>
  </p:clrMapOvr>
  <p:transition spd="slow">
    <p:wip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05FE17-D78C-4522-A719-2037F3DF9894}"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210157249"/>
      </p:ext>
    </p:extLst>
  </p:cSld>
  <p:clrMapOvr>
    <a:masterClrMapping/>
  </p:clrMapOvr>
  <p:transition spd="slow">
    <p:wip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012532193"/>
      </p:ext>
    </p:extLst>
  </p:cSld>
  <p:clrMapOvr>
    <a:masterClrMapping/>
  </p:clrMapOvr>
  <p:transition spd="slow">
    <p:wip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5FE17-D78C-4522-A719-2037F3DF9894}"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630485653"/>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05FE17-D78C-4522-A719-2037F3DF9894}" type="datetimeFigureOut">
              <a:rPr lang="en-US" smtClean="0"/>
              <a:t>4/1/2022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034900819"/>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56723234"/>
      </p:ext>
    </p:extLst>
  </p:cSld>
  <p:clrMapOvr>
    <a:masterClrMapping/>
  </p:clrMapOvr>
  <p:transition spd="slow">
    <p:wip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259480455"/>
      </p:ext>
    </p:extLst>
  </p:cSld>
  <p:clrMapOvr>
    <a:masterClrMapping/>
  </p:clrMapOvr>
  <p:transition spd="slow">
    <p:wip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111652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7668754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93206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541928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778040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8043519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685800524"/>
      </p:ext>
    </p:extLst>
  </p:cSld>
  <p:clrMapOvr>
    <a:masterClrMapping/>
  </p:clrMapOvr>
  <p:transition spd="slow">
    <p:wip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085995018"/>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548289191"/>
      </p:ext>
    </p:extLst>
  </p:cSld>
  <p:clrMapOvr>
    <a:masterClrMapping/>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822733"/>
      </p:ext>
    </p:extLst>
  </p:cSld>
  <p:clrMapOvr>
    <a:masterClrMapping/>
  </p:clrMapOvr>
  <p:transition spd="slow">
    <p:wip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547987231"/>
      </p:ext>
    </p:extLst>
  </p:cSld>
  <p:clrMapOvr>
    <a:masterClrMapping/>
  </p:clrMapOvr>
  <p:transition spd="slow">
    <p:wip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856022551"/>
      </p:ext>
    </p:extLst>
  </p:cSld>
  <p:clrMapOvr>
    <a:masterClrMapping/>
  </p:clrMapOvr>
  <p:transition spd="slow">
    <p:wip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360138486"/>
      </p:ext>
    </p:extLst>
  </p:cSld>
  <p:clrMapOvr>
    <a:masterClrMapping/>
  </p:clrMapOvr>
  <p:transition spd="slow">
    <p:wip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05FE17-D78C-4522-A719-2037F3DF9894}"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4268713512"/>
      </p:ext>
    </p:extLst>
  </p:cSld>
  <p:clrMapOvr>
    <a:masterClrMapping/>
  </p:clrMapOvr>
  <p:transition spd="slow">
    <p:wip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301492907"/>
      </p:ext>
    </p:extLst>
  </p:cSld>
  <p:clrMapOvr>
    <a:masterClrMapping/>
  </p:clrMapOvr>
  <p:transition spd="slow">
    <p:wip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5FE17-D78C-4522-A719-2037F3DF9894}"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864697606"/>
      </p:ext>
    </p:extLst>
  </p:cSld>
  <p:clrMapOvr>
    <a:masterClrMapping/>
  </p:clrMapOvr>
  <p:transition spd="slow">
    <p:wip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802815113"/>
      </p:ext>
    </p:extLst>
  </p:cSld>
  <p:clrMapOvr>
    <a:masterClrMapping/>
  </p:clrMapOvr>
  <p:transition spd="slow">
    <p:wip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841481677"/>
      </p:ext>
    </p:extLst>
  </p:cSld>
  <p:clrMapOvr>
    <a:masterClrMapping/>
  </p:clrMapOvr>
  <p:transition spd="slow">
    <p:wip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7505FE17-D78C-4522-A719-2037F3DF9894}"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47055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505FE17-D78C-4522-A719-2037F3DF9894}" type="datetimeFigureOut">
              <a:rPr lang="en-US" smtClean="0"/>
              <a:t>4/1/2022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914658388"/>
      </p:ext>
    </p:extLst>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7479047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090739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9021376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32069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033247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348034289"/>
      </p:ext>
    </p:extLst>
  </p:cSld>
  <p:clrMapOvr>
    <a:masterClrMapping/>
  </p:clrMapOvr>
  <p:transition spd="slow">
    <p:wip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769449880"/>
      </p:ext>
    </p:extLst>
  </p:cSld>
  <p:clrMapOvr>
    <a:masterClrMapping/>
  </p:clrMapOvr>
  <p:transition spd="slow">
    <p:wip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4374132"/>
      </p:ext>
    </p:extLst>
  </p:cSld>
  <p:clrMapOvr>
    <a:masterClrMapping/>
  </p:clrMapOvr>
  <p:transition spd="slow">
    <p:wip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1948325143"/>
      </p:ext>
    </p:extLst>
  </p:cSld>
  <p:clrMapOvr>
    <a:masterClrMapping/>
  </p:clrMapOvr>
  <p:transition spd="slow">
    <p:wip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05FE17-D78C-4522-A719-2037F3DF9894}"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1C726-C667-45E8-8978-FC886C848DDC}" type="slidenum">
              <a:rPr lang="en-US" smtClean="0"/>
              <a:t>‹#›</a:t>
            </a:fld>
            <a:endParaRPr lang="en-US"/>
          </a:p>
        </p:txBody>
      </p:sp>
    </p:spTree>
    <p:extLst>
      <p:ext uri="{BB962C8B-B14F-4D97-AF65-F5344CB8AC3E}">
        <p14:creationId xmlns:p14="http://schemas.microsoft.com/office/powerpoint/2010/main" val="2770812593"/>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5FE17-D78C-4522-A719-2037F3DF9894}" type="datetimeFigureOut">
              <a:rPr lang="en-US" smtClean="0"/>
              <a:t>4/1/2022</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1C726-C667-45E8-8978-FC886C848DDC}" type="slidenum">
              <a:rPr lang="en-US" smtClean="0"/>
              <a:t>‹#›</a:t>
            </a:fld>
            <a:endParaRPr lang="en-US"/>
          </a:p>
        </p:txBody>
      </p:sp>
    </p:spTree>
    <p:extLst>
      <p:ext uri="{BB962C8B-B14F-4D97-AF65-F5344CB8AC3E}">
        <p14:creationId xmlns:p14="http://schemas.microsoft.com/office/powerpoint/2010/main" val="264021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05FE17-D78C-4522-A719-2037F3DF9894}" type="datetimeFigureOut">
              <a:rPr lang="en-US" smtClean="0"/>
              <a:t>4/1/2022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531C726-C667-45E8-8978-FC886C848DDC}" type="slidenum">
              <a:rPr lang="en-US" smtClean="0"/>
              <a:t>‹#›</a:t>
            </a:fld>
            <a:endParaRPr lang="en-US"/>
          </a:p>
        </p:txBody>
      </p:sp>
    </p:spTree>
    <p:extLst>
      <p:ext uri="{BB962C8B-B14F-4D97-AF65-F5344CB8AC3E}">
        <p14:creationId xmlns:p14="http://schemas.microsoft.com/office/powerpoint/2010/main" val="264249929"/>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ransition spd="slow">
    <p:wip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05FE17-D78C-4522-A719-2037F3DF9894}" type="datetimeFigureOut">
              <a:rPr lang="en-US" smtClean="0"/>
              <a:t>4/1/2022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531C726-C667-45E8-8978-FC886C848DDC}" type="slidenum">
              <a:rPr lang="en-US" smtClean="0"/>
              <a:t>‹#›</a:t>
            </a:fld>
            <a:endParaRPr lang="en-US"/>
          </a:p>
        </p:txBody>
      </p:sp>
    </p:spTree>
    <p:extLst>
      <p:ext uri="{BB962C8B-B14F-4D97-AF65-F5344CB8AC3E}">
        <p14:creationId xmlns:p14="http://schemas.microsoft.com/office/powerpoint/2010/main" val="231822551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ransition spd="slow">
    <p:wip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05FE17-D78C-4522-A719-2037F3DF9894}" type="datetimeFigureOut">
              <a:rPr lang="en-US" smtClean="0"/>
              <a:t>4/1/2022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531C726-C667-45E8-8978-FC886C848DDC}" type="slidenum">
              <a:rPr lang="en-US" smtClean="0"/>
              <a:t>‹#›</a:t>
            </a:fld>
            <a:endParaRPr lang="en-US"/>
          </a:p>
        </p:txBody>
      </p:sp>
    </p:spTree>
    <p:extLst>
      <p:ext uri="{BB962C8B-B14F-4D97-AF65-F5344CB8AC3E}">
        <p14:creationId xmlns:p14="http://schemas.microsoft.com/office/powerpoint/2010/main" val="92813778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spd="slow">
    <p:wipe/>
  </p:transition>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05FE17-D78C-4522-A719-2037F3DF9894}" type="datetimeFigureOut">
              <a:rPr lang="en-US" smtClean="0"/>
              <a:t>4/1/2022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531C726-C667-45E8-8978-FC886C848DDC}" type="slidenum">
              <a:rPr lang="en-US" smtClean="0"/>
              <a:t>‹#›</a:t>
            </a:fld>
            <a:endParaRPr lang="en-US"/>
          </a:p>
        </p:txBody>
      </p:sp>
    </p:spTree>
    <p:extLst>
      <p:ext uri="{BB962C8B-B14F-4D97-AF65-F5344CB8AC3E}">
        <p14:creationId xmlns:p14="http://schemas.microsoft.com/office/powerpoint/2010/main" val="606192351"/>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ransition spd="slow">
    <p:wipe/>
  </p:transition>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05FE17-D78C-4522-A719-2037F3DF9894}" type="datetimeFigureOut">
              <a:rPr lang="en-US" smtClean="0"/>
              <a:t>4/1/2022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531C726-C667-45E8-8978-FC886C848DDC}" type="slidenum">
              <a:rPr lang="en-US" smtClean="0"/>
              <a:t>‹#›</a:t>
            </a:fld>
            <a:endParaRPr lang="en-US"/>
          </a:p>
        </p:txBody>
      </p:sp>
    </p:spTree>
    <p:extLst>
      <p:ext uri="{BB962C8B-B14F-4D97-AF65-F5344CB8AC3E}">
        <p14:creationId xmlns:p14="http://schemas.microsoft.com/office/powerpoint/2010/main" val="3501582533"/>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ransition spd="slow">
    <p:wipe/>
  </p:transition>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05FE17-D78C-4522-A719-2037F3DF9894}" type="datetimeFigureOut">
              <a:rPr lang="en-US" smtClean="0"/>
              <a:t>4/1/2022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531C726-C667-45E8-8978-FC886C848DDC}" type="slidenum">
              <a:rPr lang="en-US" smtClean="0"/>
              <a:t>‹#›</a:t>
            </a:fld>
            <a:endParaRPr lang="en-US"/>
          </a:p>
        </p:txBody>
      </p:sp>
    </p:spTree>
    <p:extLst>
      <p:ext uri="{BB962C8B-B14F-4D97-AF65-F5344CB8AC3E}">
        <p14:creationId xmlns:p14="http://schemas.microsoft.com/office/powerpoint/2010/main" val="1971353625"/>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ransition spd="slow">
    <p:wipe/>
  </p:transition>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ues.ru/li-anomalii-samye-zagadochnye-anomalii-zemli-arkaim---drevnii-gorod/" TargetMode="External"/><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98.xml"/><Relationship Id="rId5" Type="http://schemas.openxmlformats.org/officeDocument/2006/relationships/image" Target="../media/image35.pn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0.xml"/><Relationship Id="rId5" Type="http://schemas.openxmlformats.org/officeDocument/2006/relationships/image" Target="../media/image45.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98.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792715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6400" y="4939748"/>
            <a:ext cx="6572870" cy="1620077"/>
          </a:xfrm>
        </p:spPr>
        <p:txBody>
          <a:bodyPr>
            <a:normAutofit fontScale="90000"/>
          </a:bodyPr>
          <a:lstStyle/>
          <a:p>
            <a:r>
              <a:rPr lang="ru-RU" sz="4900" b="1" dirty="0"/>
              <a:t>Русские нашли Атлантиду?</a:t>
            </a:r>
            <a:r>
              <a:rPr lang="en-US" b="1" dirty="0"/>
              <a:t/>
            </a:r>
            <a:br>
              <a:rPr lang="en-US" b="1" dirty="0"/>
            </a:br>
            <a:endParaRPr lang="en-US" dirty="0"/>
          </a:p>
        </p:txBody>
      </p:sp>
      <p:sp>
        <p:nvSpPr>
          <p:cNvPr id="3" name="Объект 2"/>
          <p:cNvSpPr>
            <a:spLocks noGrp="1"/>
          </p:cNvSpPr>
          <p:nvPr>
            <p:ph idx="1"/>
          </p:nvPr>
        </p:nvSpPr>
        <p:spPr>
          <a:xfrm>
            <a:off x="217382" y="566530"/>
            <a:ext cx="4957798" cy="5585791"/>
          </a:xfrm>
        </p:spPr>
        <p:txBody>
          <a:bodyPr>
            <a:normAutofit fontScale="77500" lnSpcReduction="20000"/>
          </a:bodyPr>
          <a:lstStyle/>
          <a:p>
            <a:pPr marL="0" indent="0">
              <a:buNone/>
            </a:pPr>
            <a:r>
              <a:rPr lang="ru-RU" dirty="0">
                <a:solidFill>
                  <a:schemeClr val="tx1"/>
                </a:solidFill>
              </a:rPr>
              <a:t>В 1979 году советская экспедиция при испытании водолазного колокола случайно обнаружила в Атлантическом океане некие объекты, похожие на развалины</a:t>
            </a:r>
            <a:r>
              <a:rPr lang="en-US" dirty="0">
                <a:solidFill>
                  <a:schemeClr val="tx1"/>
                </a:solidFill>
              </a:rPr>
              <a:t> </a:t>
            </a:r>
            <a:r>
              <a:rPr lang="ru-RU" u="sng" dirty="0">
                <a:solidFill>
                  <a:schemeClr val="tx1"/>
                </a:solidFill>
                <a:hlinkClick r:id="rId2"/>
              </a:rPr>
              <a:t>древнего города</a:t>
            </a:r>
            <a:r>
              <a:rPr lang="ru-RU" dirty="0">
                <a:solidFill>
                  <a:schemeClr val="tx1"/>
                </a:solidFill>
              </a:rPr>
              <a:t>.</a:t>
            </a:r>
            <a:endParaRPr lang="en-US" dirty="0">
              <a:solidFill>
                <a:schemeClr val="tx1"/>
              </a:solidFill>
            </a:endParaRPr>
          </a:p>
          <a:p>
            <a:pPr marL="0" indent="0">
              <a:buNone/>
            </a:pPr>
            <a:r>
              <a:rPr lang="ru-RU" dirty="0">
                <a:solidFill>
                  <a:schemeClr val="tx1"/>
                </a:solidFill>
              </a:rPr>
              <a:t>Действия разворачивались как раз за указанными Платоном «Геркулесовыми столпами», в 500 км от Гибралтара, над подводной горой Ампер, которая много тысячелетий назад выступала над поверхностью океана, но потом почему-то ушла под воду.</a:t>
            </a:r>
            <a:endParaRPr lang="en-US" dirty="0">
              <a:solidFill>
                <a:schemeClr val="tx1"/>
              </a:solidFill>
            </a:endParaRPr>
          </a:p>
          <a:p>
            <a:pPr marL="0" indent="0">
              <a:buNone/>
            </a:pPr>
            <a:r>
              <a:rPr lang="ru-RU" dirty="0">
                <a:solidFill>
                  <a:schemeClr val="tx1"/>
                </a:solidFill>
              </a:rPr>
              <a:t>Спустя три года советское судно «Рифт» отправилось на это же место для исследования дна океана с помощью подводного аппарата «Аргус». Акванавты были поражены увиденным; с их слов, им открылась панорама городских развалин: остатки комнат, площадей, улиц.</a:t>
            </a:r>
            <a:endParaRPr lang="en-US" dirty="0">
              <a:solidFill>
                <a:schemeClr val="tx1"/>
              </a:solidFill>
            </a:endParaRPr>
          </a:p>
          <a:p>
            <a:pPr marL="0" indent="0">
              <a:buNone/>
            </a:pPr>
            <a:r>
              <a:rPr lang="ru-RU" dirty="0">
                <a:solidFill>
                  <a:schemeClr val="tx1"/>
                </a:solidFill>
              </a:rPr>
              <a:t>Но состоявшаяся в 1984 году экспедиция не оправдала надежд исследователей: анализ двух камней, поднятых с океанического дна, показал, что это всего лишь вулканическая порода, застывшая лава, а не творение человеческих рук.</a:t>
            </a:r>
            <a:endParaRPr lang="en-US" dirty="0">
              <a:solidFill>
                <a:schemeClr val="tx1"/>
              </a:solidFill>
            </a:endParaRPr>
          </a:p>
          <a:p>
            <a:pPr marL="0" indent="0">
              <a:buNone/>
            </a:pPr>
            <a:endParaRPr lang="en-US" dirty="0"/>
          </a:p>
        </p:txBody>
      </p:sp>
      <p:pic>
        <p:nvPicPr>
          <p:cNvPr id="4" name="Рисунок 3"/>
          <p:cNvPicPr>
            <a:picLocks noChangeAspect="1"/>
          </p:cNvPicPr>
          <p:nvPr/>
        </p:nvPicPr>
        <p:blipFill>
          <a:blip r:embed="rId3"/>
          <a:stretch>
            <a:fillRect/>
          </a:stretch>
        </p:blipFill>
        <p:spPr>
          <a:xfrm>
            <a:off x="5095667" y="258003"/>
            <a:ext cx="6963603" cy="4409843"/>
          </a:xfrm>
          <a:prstGeom prst="rect">
            <a:avLst/>
          </a:prstGeom>
        </p:spPr>
      </p:pic>
    </p:spTree>
    <p:extLst>
      <p:ext uri="{BB962C8B-B14F-4D97-AF65-F5344CB8AC3E}">
        <p14:creationId xmlns:p14="http://schemas.microsoft.com/office/powerpoint/2010/main" val="27403665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76470"/>
            <a:ext cx="10515600" cy="1114218"/>
          </a:xfrm>
        </p:spPr>
        <p:txBody>
          <a:bodyPr>
            <a:noAutofit/>
          </a:bodyPr>
          <a:lstStyle/>
          <a:p>
            <a:r>
              <a:rPr lang="ru-RU" sz="3200" dirty="0"/>
              <a:t>Известно по крайней мере о пяти точках на Земле, где велся поиск Атлантиды:</a:t>
            </a:r>
            <a:r>
              <a:rPr lang="en-US" sz="3200" dirty="0"/>
              <a:t/>
            </a:r>
            <a:br>
              <a:rPr lang="en-US" sz="3200" dirty="0"/>
            </a:br>
            <a:endParaRPr lang="en-US" sz="3200" dirty="0"/>
          </a:p>
        </p:txBody>
      </p:sp>
      <p:sp>
        <p:nvSpPr>
          <p:cNvPr id="3" name="Объект 2"/>
          <p:cNvSpPr>
            <a:spLocks noGrp="1"/>
          </p:cNvSpPr>
          <p:nvPr>
            <p:ph idx="1"/>
          </p:nvPr>
        </p:nvSpPr>
        <p:spPr>
          <a:xfrm>
            <a:off x="417443" y="1461052"/>
            <a:ext cx="10936357" cy="4715911"/>
          </a:xfrm>
        </p:spPr>
        <p:txBody>
          <a:bodyPr>
            <a:normAutofit/>
          </a:bodyPr>
          <a:lstStyle/>
          <a:p>
            <a:pPr lvl="0"/>
            <a:r>
              <a:rPr lang="en-US" sz="2400" b="1" dirty="0" err="1" smtClean="0">
                <a:latin typeface="Times New Roman" panose="02020603050405020304" pitchFamily="18" charset="0"/>
                <a:cs typeface="Times New Roman" panose="02020603050405020304" pitchFamily="18" charset="0"/>
              </a:rPr>
              <a:t>Балтика</a:t>
            </a:r>
            <a:r>
              <a:rPr lang="en-US" sz="2400" b="1" dirty="0">
                <a:latin typeface="Times New Roman" panose="02020603050405020304" pitchFamily="18" charset="0"/>
                <a:cs typeface="Times New Roman" panose="02020603050405020304" pitchFamily="18" charset="0"/>
              </a:rPr>
              <a:t>;</a:t>
            </a:r>
          </a:p>
          <a:p>
            <a:pPr lvl="0"/>
            <a:r>
              <a:rPr lang="en-US" sz="2400" b="1" dirty="0" err="1">
                <a:latin typeface="Times New Roman" panose="02020603050405020304" pitchFamily="18" charset="0"/>
                <a:cs typeface="Times New Roman" panose="02020603050405020304" pitchFamily="18" charset="0"/>
              </a:rPr>
              <a:t>Восточное</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Средиземноморье</a:t>
            </a:r>
            <a:r>
              <a:rPr lang="en-US" sz="2400" b="1" dirty="0">
                <a:latin typeface="Times New Roman" panose="02020603050405020304" pitchFamily="18" charset="0"/>
                <a:cs typeface="Times New Roman" panose="02020603050405020304" pitchFamily="18" charset="0"/>
              </a:rPr>
              <a:t>;</a:t>
            </a:r>
          </a:p>
          <a:p>
            <a:pPr lvl="0"/>
            <a:r>
              <a:rPr lang="en-US" sz="2400" b="1" dirty="0" err="1">
                <a:latin typeface="Times New Roman" panose="02020603050405020304" pitchFamily="18" charset="0"/>
                <a:cs typeface="Times New Roman" panose="02020603050405020304" pitchFamily="18" charset="0"/>
              </a:rPr>
              <a:t>Испания</a:t>
            </a:r>
            <a:r>
              <a:rPr lang="en-US" sz="2400" b="1" dirty="0">
                <a:latin typeface="Times New Roman" panose="02020603050405020304" pitchFamily="18" charset="0"/>
                <a:cs typeface="Times New Roman" panose="02020603050405020304" pitchFamily="18" charset="0"/>
              </a:rPr>
              <a:t>;</a:t>
            </a:r>
          </a:p>
          <a:p>
            <a:pPr lvl="0"/>
            <a:r>
              <a:rPr lang="en-US" sz="2400" b="1" dirty="0" err="1">
                <a:latin typeface="Times New Roman" panose="02020603050405020304" pitchFamily="18" charset="0"/>
                <a:cs typeface="Times New Roman" panose="02020603050405020304" pitchFamily="18" charset="0"/>
              </a:rPr>
              <a:t>Великобритания</a:t>
            </a:r>
            <a:r>
              <a:rPr lang="en-US" sz="2400" b="1" dirty="0">
                <a:latin typeface="Times New Roman" panose="02020603050405020304" pitchFamily="18" charset="0"/>
                <a:cs typeface="Times New Roman" panose="02020603050405020304" pitchFamily="18" charset="0"/>
              </a:rPr>
              <a:t>;</a:t>
            </a:r>
          </a:p>
          <a:p>
            <a:pPr lvl="0"/>
            <a:r>
              <a:rPr lang="en-US" sz="2400" b="1" dirty="0" err="1">
                <a:latin typeface="Times New Roman" panose="02020603050405020304" pitchFamily="18" charset="0"/>
                <a:cs typeface="Times New Roman" panose="02020603050405020304" pitchFamily="18" charset="0"/>
              </a:rPr>
              <a:t>Бермудский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треугольник</a:t>
            </a:r>
            <a:r>
              <a:rPr lang="en-US" sz="2400" b="1" dirty="0">
                <a:latin typeface="Times New Roman" panose="02020603050405020304" pitchFamily="18" charset="0"/>
                <a:cs typeface="Times New Roman" panose="02020603050405020304" pitchFamily="18" charset="0"/>
              </a:rPr>
              <a:t>.</a:t>
            </a:r>
          </a:p>
          <a:p>
            <a:pPr marL="0" indent="0" fontAlgn="base">
              <a:buNone/>
            </a:pPr>
            <a:r>
              <a:rPr lang="ru-RU"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705" y="1904560"/>
            <a:ext cx="6343694" cy="4058530"/>
          </a:xfrm>
          <a:prstGeom prst="rect">
            <a:avLst/>
          </a:prstGeom>
        </p:spPr>
      </p:pic>
    </p:spTree>
    <p:extLst>
      <p:ext uri="{BB962C8B-B14F-4D97-AF65-F5344CB8AC3E}">
        <p14:creationId xmlns:p14="http://schemas.microsoft.com/office/powerpoint/2010/main" val="152924777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323850" y="5734050"/>
            <a:ext cx="8743950" cy="923330"/>
          </a:xfrm>
          <a:prstGeom prst="rect">
            <a:avLst/>
          </a:prstGeom>
        </p:spPr>
        <p:txBody>
          <a:bodyPr wrap="square">
            <a:spAutoFit/>
          </a:bodyPr>
          <a:lstStyle/>
          <a:p>
            <a:r>
              <a:rPr lang="ru-RU" b="1" dirty="0" smtClean="0">
                <a:latin typeface="Lato"/>
              </a:rPr>
              <a:t>К сожалению, пока с места гибели Атлантиды ученым не удалось поднять ни статуи Посейдона, ни даже обломка его трезубца. Но все-таки находки были...</a:t>
            </a:r>
            <a:endParaRPr lang="en-US" b="1" dirty="0"/>
          </a:p>
        </p:txBody>
      </p:sp>
    </p:spTree>
    <p:extLst>
      <p:ext uri="{BB962C8B-B14F-4D97-AF65-F5344CB8AC3E}">
        <p14:creationId xmlns:p14="http://schemas.microsoft.com/office/powerpoint/2010/main" val="427346225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5029200" y="292200"/>
            <a:ext cx="7162799" cy="3693319"/>
          </a:xfrm>
          <a:prstGeom prst="rect">
            <a:avLst/>
          </a:prstGeom>
        </p:spPr>
        <p:txBody>
          <a:bodyPr wrap="square">
            <a:spAutoFit/>
          </a:bodyPr>
          <a:lstStyle/>
          <a:p>
            <a:r>
              <a:rPr lang="ru-RU" dirty="0">
                <a:solidFill>
                  <a:schemeClr val="bg1"/>
                </a:solidFill>
                <a:latin typeface="Lato"/>
              </a:rPr>
              <a:t>В середине 50-х годов морская драга подняла со дна Атлан­тического океана южнее Азорских островов около тонны весьма странных образований. Это были известняковые диски, имеющие углубление с одной стороны, что придавало им вид тарелок. В среднем диаметр этих дисков достигал 15 сантимет­ров, а толщина - 4 сантиметров. Наружная сторона их была относительно гладкой, но внутренность впадин - шероховата</a:t>
            </a:r>
            <a:r>
              <a:rPr lang="ru-RU" dirty="0" smtClean="0">
                <a:solidFill>
                  <a:schemeClr val="bg1"/>
                </a:solidFill>
                <a:latin typeface="Lato"/>
              </a:rPr>
              <a:t>.</a:t>
            </a:r>
            <a:r>
              <a:rPr lang="en-US" dirty="0" smtClean="0">
                <a:solidFill>
                  <a:schemeClr val="bg1"/>
                </a:solidFill>
                <a:latin typeface="Lato"/>
              </a:rPr>
              <a:t> </a:t>
            </a:r>
            <a:r>
              <a:rPr lang="ru-RU" dirty="0" smtClean="0">
                <a:solidFill>
                  <a:schemeClr val="bg1"/>
                </a:solidFill>
                <a:latin typeface="Lato"/>
              </a:rPr>
              <a:t>Странная </a:t>
            </a:r>
            <a:r>
              <a:rPr lang="ru-RU" dirty="0">
                <a:solidFill>
                  <a:schemeClr val="bg1"/>
                </a:solidFill>
                <a:latin typeface="Lato"/>
              </a:rPr>
              <a:t>форма этих образований свидетельствует об их ис­кусственном происхождении. Удалось установить и возраст этих «морских бисквитов». Он оказался равным 12 тысячам лет, что соответствует дате гибели Атлантиды. Удалось устано­вить и другое: изготовлены «бисквиты» были в атмосферных условиях. Кем? Для чего? Как попали они на вершину под­водной горы?</a:t>
            </a:r>
            <a:endParaRPr lang="ru-RU" b="0" i="0" dirty="0">
              <a:solidFill>
                <a:schemeClr val="bg1"/>
              </a:solidFill>
              <a:effectLst/>
              <a:latin typeface="Lato"/>
            </a:endParaRPr>
          </a:p>
        </p:txBody>
      </p:sp>
    </p:spTree>
    <p:extLst>
      <p:ext uri="{BB962C8B-B14F-4D97-AF65-F5344CB8AC3E}">
        <p14:creationId xmlns:p14="http://schemas.microsoft.com/office/powerpoint/2010/main" val="145933419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1053548" y="4583646"/>
            <a:ext cx="9909313" cy="2031325"/>
          </a:xfrm>
          <a:prstGeom prst="rect">
            <a:avLst/>
          </a:prstGeom>
        </p:spPr>
        <p:txBody>
          <a:bodyPr wrap="square">
            <a:spAutoFit/>
          </a:bodyPr>
          <a:lstStyle/>
          <a:p>
            <a:r>
              <a:rPr lang="ru-RU" dirty="0">
                <a:solidFill>
                  <a:schemeClr val="bg1"/>
                </a:solidFill>
              </a:rPr>
              <a:t>И хотя многие ученые категорически отрицают возможность существования в историческое время в Атлантическом океане крупных участков суши, есть специалисты, которые столь же убежденно утверждают: да, Атлантида могла существовать и исчезнуть именно в те сроки, о которых говорил Платон, т. е. около 12 тысяч лет назад. Во всяком случае именно в это вре­мя в Атлантическом океане происходили серьезные перемены, сопровождавшиеся разломами земной коры, вулканическими извержениями, изменением океанских течений, может быть, потеплением всего северного полушария, вызвавшим окончание ледникового периода.</a:t>
            </a:r>
          </a:p>
        </p:txBody>
      </p:sp>
    </p:spTree>
    <p:extLst>
      <p:ext uri="{BB962C8B-B14F-4D97-AF65-F5344CB8AC3E}">
        <p14:creationId xmlns:p14="http://schemas.microsoft.com/office/powerpoint/2010/main" val="258899553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9269" y="198782"/>
            <a:ext cx="5208105" cy="2031325"/>
          </a:xfrm>
          <a:prstGeom prst="rect">
            <a:avLst/>
          </a:prstGeom>
        </p:spPr>
        <p:txBody>
          <a:bodyPr wrap="square">
            <a:spAutoFit/>
          </a:bodyPr>
          <a:lstStyle/>
          <a:p>
            <a:pPr fontAlgn="base">
              <a:spcAft>
                <a:spcPts val="1125"/>
              </a:spcAft>
            </a:pPr>
            <a:r>
              <a:rPr lang="ru-RU" dirty="0">
                <a:latin typeface="Arial" panose="020B0604020202020204" pitchFamily="34" charset="0"/>
                <a:ea typeface="Times New Roman" panose="02020603050405020304" pitchFamily="18" charset="0"/>
              </a:rPr>
              <a:t>Большинство людей полагает, что Атлантида получила свое название в честь Атлантического океана, но на деле же все было ровно наоборот. Легенда гласит, что у Посейдона, греческого бога морей, было пять близнецов от смертной женщины-</a:t>
            </a:r>
            <a:r>
              <a:rPr lang="ru-RU" dirty="0" err="1">
                <a:latin typeface="Arial" panose="020B0604020202020204" pitchFamily="34" charset="0"/>
                <a:ea typeface="Times New Roman" panose="02020603050405020304" pitchFamily="18" charset="0"/>
              </a:rPr>
              <a:t>атлантки</a:t>
            </a:r>
            <a:r>
              <a:rPr lang="ru-RU" dirty="0">
                <a:latin typeface="Arial" panose="020B0604020202020204" pitchFamily="34" charset="0"/>
                <a:ea typeface="Times New Roman" panose="02020603050405020304" pitchFamily="18" charset="0"/>
              </a:rPr>
              <a:t> по имени </a:t>
            </a:r>
            <a:r>
              <a:rPr lang="ru-RU" dirty="0" err="1">
                <a:latin typeface="Arial" panose="020B0604020202020204" pitchFamily="34" charset="0"/>
                <a:ea typeface="Times New Roman" panose="02020603050405020304" pitchFamily="18" charset="0"/>
              </a:rPr>
              <a:t>Клито</a:t>
            </a:r>
            <a:r>
              <a:rPr lang="ru-RU" dirty="0" smtClean="0">
                <a:latin typeface="Arial" panose="020B0604020202020204" pitchFamily="34"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5416827" y="3906078"/>
            <a:ext cx="6679096" cy="2373470"/>
          </a:xfrm>
          <a:prstGeom prst="rect">
            <a:avLst/>
          </a:prstGeom>
        </p:spPr>
        <p:txBody>
          <a:bodyPr wrap="square">
            <a:spAutoFit/>
          </a:bodyPr>
          <a:lstStyle/>
          <a:p>
            <a:pPr fontAlgn="base"/>
            <a:r>
              <a:rPr lang="ru-RU" sz="1600" dirty="0" smtClean="0">
                <a:latin typeface="Arial" panose="020B0604020202020204" pitchFamily="34" charset="0"/>
                <a:ea typeface="Times New Roman" panose="02020603050405020304" pitchFamily="18" charset="0"/>
              </a:rPr>
              <a:t>Бог отдал каждому из своих 10 сыновей разные части острова, которыми нужно было править. </a:t>
            </a:r>
            <a:r>
              <a:rPr lang="ru-RU" sz="1600" dirty="0" err="1" smtClean="0">
                <a:latin typeface="Arial" panose="020B0604020202020204" pitchFamily="34" charset="0"/>
                <a:ea typeface="Times New Roman" panose="02020603050405020304" pitchFamily="18" charset="0"/>
              </a:rPr>
              <a:t>Гадеир</a:t>
            </a:r>
            <a:r>
              <a:rPr lang="ru-RU" sz="1600" dirty="0" smtClean="0">
                <a:latin typeface="Arial" panose="020B0604020202020204" pitchFamily="34" charset="0"/>
                <a:ea typeface="Times New Roman" panose="02020603050405020304" pitchFamily="18" charset="0"/>
              </a:rPr>
              <a:t> был вторым по старшинству. И хотя его именем был назван город в Испании, именно его старшему брату Атласу досталась честь назвать город своим именем. Будучи первенцем, Атлас заполучил</a:t>
            </a:r>
            <a:r>
              <a:rPr lang="en-US" sz="1600" dirty="0" smtClean="0">
                <a:latin typeface="Arial" panose="020B0604020202020204" pitchFamily="34" charset="0"/>
                <a:ea typeface="Times New Roman" panose="02020603050405020304" pitchFamily="18" charset="0"/>
              </a:rPr>
              <a:t> </a:t>
            </a:r>
            <a:r>
              <a:rPr lang="ru-RU" sz="1600" dirty="0" smtClean="0">
                <a:latin typeface="Arial" panose="020B0604020202020204" pitchFamily="34" charset="0"/>
                <a:ea typeface="Times New Roman" panose="02020603050405020304" pitchFamily="18" charset="0"/>
              </a:rPr>
              <a:t>целый остров, и даже окружающий его океан был назван в его честь. </a:t>
            </a:r>
            <a:r>
              <a:rPr lang="en-US" sz="1600" dirty="0" err="1" smtClean="0">
                <a:latin typeface="Arial" panose="020B0604020202020204" pitchFamily="34" charset="0"/>
                <a:ea typeface="Times New Roman" panose="02020603050405020304" pitchFamily="18" charset="0"/>
              </a:rPr>
              <a:t>Его</a:t>
            </a:r>
            <a:r>
              <a:rPr lang="en-US" sz="1600" dirty="0" smtClean="0">
                <a:latin typeface="Arial" panose="020B0604020202020204" pitchFamily="34" charset="0"/>
                <a:ea typeface="Times New Roman" panose="02020603050405020304" pitchFamily="18" charset="0"/>
              </a:rPr>
              <a:t> </a:t>
            </a:r>
            <a:r>
              <a:rPr lang="en-US" sz="1600" dirty="0" err="1" smtClean="0">
                <a:latin typeface="Arial" panose="020B0604020202020204" pitchFamily="34" charset="0"/>
                <a:ea typeface="Times New Roman" panose="02020603050405020304" pitchFamily="18" charset="0"/>
              </a:rPr>
              <a:t>дети</a:t>
            </a:r>
            <a:r>
              <a:rPr lang="en-US" sz="1600" dirty="0" smtClean="0">
                <a:latin typeface="Arial" panose="020B0604020202020204" pitchFamily="34" charset="0"/>
                <a:ea typeface="Times New Roman" panose="02020603050405020304" pitchFamily="18" charset="0"/>
              </a:rPr>
              <a:t> также </a:t>
            </a:r>
            <a:r>
              <a:rPr lang="en-US" sz="1600" dirty="0" err="1" smtClean="0">
                <a:latin typeface="Arial" panose="020B0604020202020204" pitchFamily="34" charset="0"/>
                <a:ea typeface="Times New Roman" panose="02020603050405020304" pitchFamily="18" charset="0"/>
              </a:rPr>
              <a:t>должны</a:t>
            </a:r>
            <a:r>
              <a:rPr lang="en-US" sz="1600" dirty="0" smtClean="0">
                <a:latin typeface="Arial" panose="020B0604020202020204" pitchFamily="34" charset="0"/>
                <a:ea typeface="Times New Roman" panose="02020603050405020304" pitchFamily="18" charset="0"/>
              </a:rPr>
              <a:t> </a:t>
            </a:r>
            <a:r>
              <a:rPr lang="en-US" sz="1600" dirty="0" err="1" smtClean="0">
                <a:latin typeface="Arial" panose="020B0604020202020204" pitchFamily="34" charset="0"/>
                <a:ea typeface="Times New Roman" panose="02020603050405020304" pitchFamily="18" charset="0"/>
              </a:rPr>
              <a:t>были</a:t>
            </a:r>
            <a:r>
              <a:rPr lang="en-US" sz="1600" dirty="0" smtClean="0">
                <a:latin typeface="Arial" panose="020B0604020202020204" pitchFamily="34" charset="0"/>
                <a:ea typeface="Times New Roman" panose="02020603050405020304" pitchFamily="18" charset="0"/>
              </a:rPr>
              <a:t> </a:t>
            </a:r>
            <a:r>
              <a:rPr lang="en-US" sz="1600" dirty="0" err="1" smtClean="0">
                <a:latin typeface="Arial" panose="020B0604020202020204" pitchFamily="34" charset="0"/>
                <a:ea typeface="Times New Roman" panose="02020603050405020304" pitchFamily="18" charset="0"/>
              </a:rPr>
              <a:t>править</a:t>
            </a:r>
            <a:r>
              <a:rPr lang="en-US" sz="1600" dirty="0" smtClean="0">
                <a:latin typeface="Arial" panose="020B0604020202020204" pitchFamily="34" charset="0"/>
                <a:ea typeface="Times New Roman" panose="02020603050405020304" pitchFamily="18" charset="0"/>
              </a:rPr>
              <a:t> </a:t>
            </a:r>
            <a:r>
              <a:rPr lang="en-US" sz="1600" dirty="0" err="1" smtClean="0">
                <a:latin typeface="Arial" panose="020B0604020202020204" pitchFamily="34" charset="0"/>
                <a:ea typeface="Times New Roman" panose="02020603050405020304" pitchFamily="18" charset="0"/>
              </a:rPr>
              <a:t>Атлантидой</a:t>
            </a:r>
            <a:r>
              <a:rPr lang="en-US" sz="1600" dirty="0" smtClean="0">
                <a:latin typeface="Arial" panose="020B0604020202020204" pitchFamily="34" charset="0"/>
                <a:ea typeface="Times New Roman" panose="02020603050405020304" pitchFamily="18" charset="0"/>
              </a:rPr>
              <a:t> </a:t>
            </a:r>
            <a:r>
              <a:rPr lang="en-US" sz="1600" dirty="0" err="1" smtClean="0">
                <a:latin typeface="Arial" panose="020B0604020202020204" pitchFamily="34" charset="0"/>
                <a:ea typeface="Times New Roman" panose="02020603050405020304" pitchFamily="18" charset="0"/>
              </a:rPr>
              <a:t>вечно</a:t>
            </a:r>
            <a:r>
              <a:rPr lang="en-US" sz="1600" dirty="0" smtClean="0">
                <a:latin typeface="Arial" panose="020B0604020202020204" pitchFamily="34" charset="0"/>
                <a:ea typeface="Times New Roman" panose="02020603050405020304" pitchFamily="18" charset="0"/>
              </a:rPr>
              <a:t>.</a:t>
            </a:r>
            <a:endParaRPr lang="ru-RU" sz="1600" dirty="0" smtClean="0">
              <a:latin typeface="Arial" panose="020B0604020202020204" pitchFamily="34" charset="0"/>
              <a:ea typeface="Times New Roman" panose="02020603050405020304" pitchFamily="18" charset="0"/>
            </a:endParaRPr>
          </a:p>
          <a:p>
            <a:pPr fontAlgn="base"/>
            <a:endParaRPr lang="ru-RU" sz="1400" dirty="0">
              <a:solidFill>
                <a:srgbClr val="FF0000"/>
              </a:solidFill>
              <a:latin typeface="Arial" panose="020B0604020202020204" pitchFamily="34" charset="0"/>
              <a:ea typeface="Times New Roman" panose="02020603050405020304" pitchFamily="18" charset="0"/>
            </a:endParaRPr>
          </a:p>
          <a:p>
            <a:pPr fontAlgn="base"/>
            <a:endParaRPr lang="en-US" sz="1100" dirty="0" smtClean="0">
              <a:solidFill>
                <a:srgbClr val="FF0000"/>
              </a:solidFill>
              <a:latin typeface="Times New Roman" panose="02020603050405020304" pitchFamily="18" charset="0"/>
              <a:ea typeface="Times New Roman" panose="02020603050405020304" pitchFamily="18" charset="0"/>
            </a:endParaRPr>
          </a:p>
          <a:p>
            <a:pPr>
              <a:lnSpc>
                <a:spcPct val="107000"/>
              </a:lnSpc>
              <a:spcAft>
                <a:spcPts val="800"/>
              </a:spcAft>
            </a:pPr>
            <a:r>
              <a:rPr lang="ru-RU" sz="105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05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755" y="198782"/>
            <a:ext cx="6261239" cy="3049592"/>
          </a:xfrm>
          <a:prstGeom prst="rect">
            <a:avLst/>
          </a:prstGeom>
        </p:spPr>
      </p:pic>
      <p:pic>
        <p:nvPicPr>
          <p:cNvPr id="11"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930" y="3248374"/>
            <a:ext cx="4770782" cy="2683565"/>
          </a:xfrm>
        </p:spPr>
      </p:pic>
    </p:spTree>
    <p:extLst>
      <p:ext uri="{BB962C8B-B14F-4D97-AF65-F5344CB8AC3E}">
        <p14:creationId xmlns:p14="http://schemas.microsoft.com/office/powerpoint/2010/main" val="90949648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7870" y="298174"/>
            <a:ext cx="8870742" cy="4002893"/>
          </a:xfrm>
        </p:spPr>
        <p:txBody>
          <a:bodyPr>
            <a:normAutofit lnSpcReduction="10000"/>
          </a:bodyPr>
          <a:lstStyle/>
          <a:p>
            <a:pPr marL="0" indent="0" fontAlgn="base">
              <a:buNone/>
            </a:pPr>
            <a:r>
              <a:rPr lang="ru-RU" dirty="0"/>
              <a:t>Мы знаем, что Платон написал по меньшей мере две книги об Атлантиде. Сегодня у нас имеется полная версия «</a:t>
            </a:r>
            <a:r>
              <a:rPr lang="ru-RU" dirty="0" err="1"/>
              <a:t>Тимея</a:t>
            </a:r>
            <a:r>
              <a:rPr lang="ru-RU" dirty="0"/>
              <a:t>», но полной версии «</a:t>
            </a:r>
            <a:r>
              <a:rPr lang="ru-RU" dirty="0" err="1"/>
              <a:t>Крития</a:t>
            </a:r>
            <a:r>
              <a:rPr lang="ru-RU" dirty="0"/>
              <a:t>» нет.</a:t>
            </a:r>
            <a:endParaRPr lang="en-US" dirty="0"/>
          </a:p>
          <a:p>
            <a:pPr marL="0" indent="0" fontAlgn="base">
              <a:buNone/>
            </a:pPr>
            <a:r>
              <a:rPr lang="ru-RU" dirty="0"/>
              <a:t>«</a:t>
            </a:r>
            <a:r>
              <a:rPr lang="ru-RU" dirty="0" err="1"/>
              <a:t>Критий</a:t>
            </a:r>
            <a:r>
              <a:rPr lang="ru-RU" dirty="0"/>
              <a:t>» обрывается на том, что Зевс, глава греческих богов, «собрал всех богов в их самое святое жилище, которое, будучи помещенным в центр мира, созерцает все сотворенные вещи. И когда он собрал их вместе, то сказал следующее». На этом всё.</a:t>
            </a:r>
            <a:endParaRPr lang="en-US" dirty="0"/>
          </a:p>
          <a:p>
            <a:pPr marL="0" indent="0" fontAlgn="base">
              <a:buNone/>
            </a:pPr>
            <a:r>
              <a:rPr lang="ru-RU" dirty="0"/>
              <a:t>Неизвестно, оставил ли Платон книгу незавершенной преднамеренно или же законченная версия была давно потеряна. Нам не только не хватает окончания «</a:t>
            </a:r>
            <a:r>
              <a:rPr lang="ru-RU" dirty="0" err="1"/>
              <a:t>Крития</a:t>
            </a:r>
            <a:r>
              <a:rPr lang="ru-RU" dirty="0"/>
              <a:t>», но считают также, что Платон написал или по крайней мере планировал написать третью книгу об Атлантиде — «</a:t>
            </a:r>
            <a:r>
              <a:rPr lang="ru-RU" dirty="0" err="1"/>
              <a:t>Гермократ</a:t>
            </a:r>
            <a:r>
              <a:rPr lang="ru-RU" dirty="0"/>
              <a:t>».</a:t>
            </a:r>
            <a:endParaRPr lang="en-US" dirty="0"/>
          </a:p>
          <a:p>
            <a:endParaRPr lang="en-US" dirty="0"/>
          </a:p>
        </p:txBody>
      </p:sp>
      <p:pic>
        <p:nvPicPr>
          <p:cNvPr id="5"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294" y="3969441"/>
            <a:ext cx="4986131" cy="280469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9478" y="0"/>
            <a:ext cx="3558209" cy="6774139"/>
          </a:xfrm>
          <a:prstGeom prst="rect">
            <a:avLst/>
          </a:prstGeom>
        </p:spPr>
      </p:pic>
    </p:spTree>
    <p:extLst>
      <p:ext uri="{BB962C8B-B14F-4D97-AF65-F5344CB8AC3E}">
        <p14:creationId xmlns:p14="http://schemas.microsoft.com/office/powerpoint/2010/main" val="243747596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540" y="278296"/>
            <a:ext cx="5612295" cy="3637721"/>
          </a:xfrm>
        </p:spPr>
      </p:pic>
      <p:pic>
        <p:nvPicPr>
          <p:cNvPr id="4"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957" y="3279913"/>
            <a:ext cx="5601252" cy="3150704"/>
          </a:xfrm>
          <a:prstGeom prst="rect">
            <a:avLst/>
          </a:prstGeom>
        </p:spPr>
      </p:pic>
      <p:sp>
        <p:nvSpPr>
          <p:cNvPr id="3" name="Прямоугольник 2"/>
          <p:cNvSpPr/>
          <p:nvPr/>
        </p:nvSpPr>
        <p:spPr>
          <a:xfrm>
            <a:off x="115957" y="4183634"/>
            <a:ext cx="6096000" cy="2031325"/>
          </a:xfrm>
          <a:prstGeom prst="rect">
            <a:avLst/>
          </a:prstGeom>
        </p:spPr>
        <p:txBody>
          <a:bodyPr>
            <a:spAutoFit/>
          </a:bodyPr>
          <a:lstStyle/>
          <a:p>
            <a:r>
              <a:rPr lang="ru-RU" dirty="0">
                <a:solidFill>
                  <a:srgbClr val="000000"/>
                </a:solidFill>
                <a:latin typeface="Arial" panose="020B0604020202020204" pitchFamily="34" charset="0"/>
                <a:ea typeface="Calibri" panose="020F0502020204030204" pitchFamily="34" charset="0"/>
              </a:rPr>
              <a:t>Ответ может заключаться в том, что мы знаем о самом </a:t>
            </a:r>
            <a:r>
              <a:rPr lang="ru-RU" dirty="0" err="1">
                <a:solidFill>
                  <a:srgbClr val="000000"/>
                </a:solidFill>
                <a:latin typeface="Arial" panose="020B0604020202020204" pitchFamily="34" charset="0"/>
                <a:ea typeface="Calibri" panose="020F0502020204030204" pitchFamily="34" charset="0"/>
              </a:rPr>
              <a:t>Гермократе</a:t>
            </a:r>
            <a:r>
              <a:rPr lang="ru-RU" dirty="0">
                <a:solidFill>
                  <a:srgbClr val="000000"/>
                </a:solidFill>
                <a:latin typeface="Arial" panose="020B0604020202020204" pitchFamily="34" charset="0"/>
                <a:ea typeface="Calibri" panose="020F0502020204030204" pitchFamily="34" charset="0"/>
              </a:rPr>
              <a:t>. Он был настоящим военным лидером, который помог возглавить успешную оборону Сиракуз против Афин во время Пелопонесской войны. Похоже на историю Атлантиды. В этой истории </a:t>
            </a:r>
            <a:r>
              <a:rPr lang="ru-RU" dirty="0" err="1">
                <a:solidFill>
                  <a:srgbClr val="000000"/>
                </a:solidFill>
                <a:latin typeface="Arial" panose="020B0604020202020204" pitchFamily="34" charset="0"/>
                <a:ea typeface="Calibri" panose="020F0502020204030204" pitchFamily="34" charset="0"/>
              </a:rPr>
              <a:t>афинянское</a:t>
            </a:r>
            <a:r>
              <a:rPr lang="ru-RU" dirty="0">
                <a:solidFill>
                  <a:srgbClr val="000000"/>
                </a:solidFill>
                <a:latin typeface="Arial" panose="020B0604020202020204" pitchFamily="34" charset="0"/>
                <a:ea typeface="Calibri" panose="020F0502020204030204" pitchFamily="34" charset="0"/>
              </a:rPr>
              <a:t> государство из доисторических времен отражает нападение превосходящих сил Атлантиды.</a:t>
            </a:r>
            <a:endParaRPr lang="en-US" dirty="0"/>
          </a:p>
        </p:txBody>
      </p:sp>
      <p:sp>
        <p:nvSpPr>
          <p:cNvPr id="5" name="Прямоугольник 4"/>
          <p:cNvSpPr/>
          <p:nvPr/>
        </p:nvSpPr>
        <p:spPr>
          <a:xfrm>
            <a:off x="6096000" y="704816"/>
            <a:ext cx="6096000" cy="1816010"/>
          </a:xfrm>
          <a:prstGeom prst="rect">
            <a:avLst/>
          </a:prstGeom>
        </p:spPr>
        <p:txBody>
          <a:bodyPr>
            <a:spAutoFit/>
          </a:bodyPr>
          <a:lstStyle/>
          <a:p>
            <a:pPr fontAlgn="base">
              <a:spcAft>
                <a:spcPts val="1125"/>
              </a:spcAft>
            </a:pPr>
            <a:r>
              <a:rPr lang="ru-RU" dirty="0">
                <a:solidFill>
                  <a:srgbClr val="000000"/>
                </a:solidFill>
                <a:latin typeface="Arial" panose="020B0604020202020204" pitchFamily="34" charset="0"/>
                <a:ea typeface="Times New Roman" panose="02020603050405020304" pitchFamily="18" charset="0"/>
              </a:rPr>
              <a:t>Возможно, послание </a:t>
            </a:r>
            <a:r>
              <a:rPr lang="ru-RU" dirty="0" err="1">
                <a:solidFill>
                  <a:srgbClr val="000000"/>
                </a:solidFill>
                <a:latin typeface="Arial" panose="020B0604020202020204" pitchFamily="34" charset="0"/>
                <a:ea typeface="Times New Roman" panose="02020603050405020304" pitchFamily="18" charset="0"/>
              </a:rPr>
              <a:t>Гермократа</a:t>
            </a:r>
            <a:r>
              <a:rPr lang="ru-RU" dirty="0">
                <a:solidFill>
                  <a:srgbClr val="000000"/>
                </a:solidFill>
                <a:latin typeface="Arial" panose="020B0604020202020204" pitchFamily="34" charset="0"/>
                <a:ea typeface="Times New Roman" panose="02020603050405020304" pitchFamily="18" charset="0"/>
              </a:rPr>
              <a:t> касалось того, почему атака Афин на Сиракузы провалилась и как Сиракузы смогли отбиться от завоевания. Если только кто-то не найдет копию этой книги, мы можем никогда и не узнать полную историю </a:t>
            </a:r>
            <a:r>
              <a:rPr lang="en-US" dirty="0" err="1">
                <a:solidFill>
                  <a:srgbClr val="000000"/>
                </a:solidFill>
                <a:latin typeface="Arial" panose="020B0604020202020204" pitchFamily="34" charset="0"/>
                <a:ea typeface="Times New Roman" panose="02020603050405020304" pitchFamily="18" charset="0"/>
              </a:rPr>
              <a:t>Атлантиды</a:t>
            </a:r>
            <a:r>
              <a:rPr lang="en-US" dirty="0">
                <a:solidFill>
                  <a:srgbClr val="000000"/>
                </a:solidFill>
                <a:latin typeface="Arial" panose="020B0604020202020204" pitchFamily="34"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a:lnSpc>
                <a:spcPct val="107000"/>
              </a:lnSpc>
              <a:spcAft>
                <a:spcPts val="800"/>
              </a:spcAft>
            </a:pPr>
            <a:r>
              <a:rPr lang="ru-RU"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2857" y="3713906"/>
            <a:ext cx="1560443" cy="2970780"/>
          </a:xfrm>
          <a:prstGeom prst="rect">
            <a:avLst/>
          </a:prstGeom>
        </p:spPr>
      </p:pic>
    </p:spTree>
    <p:extLst>
      <p:ext uri="{BB962C8B-B14F-4D97-AF65-F5344CB8AC3E}">
        <p14:creationId xmlns:p14="http://schemas.microsoft.com/office/powerpoint/2010/main" val="277534951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Прямоугольник 6"/>
          <p:cNvSpPr/>
          <p:nvPr/>
        </p:nvSpPr>
        <p:spPr>
          <a:xfrm>
            <a:off x="188843" y="288235"/>
            <a:ext cx="11141766" cy="1631216"/>
          </a:xfrm>
          <a:prstGeom prst="rect">
            <a:avLst/>
          </a:prstGeom>
        </p:spPr>
        <p:txBody>
          <a:bodyPr wrap="square">
            <a:spAutoFit/>
          </a:bodyPr>
          <a:lstStyle/>
          <a:p>
            <a:r>
              <a:rPr lang="ru-RU" b="1" dirty="0">
                <a:solidFill>
                  <a:srgbClr val="00192F"/>
                </a:solidFill>
                <a:latin typeface="Lato"/>
              </a:rPr>
              <a:t>Остров изобилия и </a:t>
            </a:r>
            <a:r>
              <a:rPr lang="ru-RU" b="1" dirty="0" smtClean="0">
                <a:solidFill>
                  <a:srgbClr val="00192F"/>
                </a:solidFill>
                <a:latin typeface="Lato"/>
              </a:rPr>
              <a:t>богатства. </a:t>
            </a:r>
            <a:r>
              <a:rPr lang="ru-RU" sz="1600" dirty="0"/>
              <a:t>Именно на нем был построен дворец правителя, который еще сам Посейдон окружил тремя сухопутными и двумя водными оборонительными кольцами. Позднее его потомки-атланты перебросили через них мосты и прорыли дополнительные каналы, по которым корабли могли беспрепятственно подходить к причалам, расположенным у самых стен дворца. Они же возвели на центральном холме множество храмов, богато отделанных золотом и украшенных статуями небожителей и земных владык Атлантиды.</a:t>
            </a:r>
            <a:endParaRPr lang="en-US" sz="1600" dirty="0"/>
          </a:p>
          <a:p>
            <a:endParaRPr lang="ru-RU" b="1" dirty="0" smtClean="0">
              <a:solidFill>
                <a:srgbClr val="00192F"/>
              </a:solidFill>
              <a:latin typeface="Lato"/>
            </a:endParaRPr>
          </a:p>
        </p:txBody>
      </p:sp>
    </p:spTree>
    <p:extLst>
      <p:ext uri="{BB962C8B-B14F-4D97-AF65-F5344CB8AC3E}">
        <p14:creationId xmlns:p14="http://schemas.microsoft.com/office/powerpoint/2010/main" val="206960332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5890591" y="464619"/>
            <a:ext cx="6096000" cy="1754326"/>
          </a:xfrm>
          <a:prstGeom prst="rect">
            <a:avLst/>
          </a:prstGeom>
        </p:spPr>
        <p:txBody>
          <a:bodyPr>
            <a:spAutoFit/>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Мир и благоденствие, царившие на нем многие века, рухнули в одночасье по вине самих же атлантов</a:t>
            </a:r>
            <a:r>
              <a:rPr lang="ru-RU" dirty="0"/>
              <a:t>. </a:t>
            </a:r>
            <a:r>
              <a:rPr lang="ru-RU" dirty="0">
                <a:latin typeface="Times New Roman" panose="02020603050405020304" pitchFamily="18" charset="0"/>
                <a:ea typeface="Calibri" panose="020F0502020204030204" pitchFamily="34" charset="0"/>
                <a:cs typeface="Times New Roman" panose="02020603050405020304" pitchFamily="18" charset="0"/>
              </a:rPr>
              <a:t>До той поры, пока жители острова ставили добродетель выше богатств и почестей, небожители были к ним благосклонны, но отвернулись от них, как только блеск золота затмил в их глазах духовные ценности.</a:t>
            </a:r>
            <a:endParaRPr lang="en-US" dirty="0"/>
          </a:p>
        </p:txBody>
      </p:sp>
    </p:spTree>
    <p:extLst>
      <p:ext uri="{BB962C8B-B14F-4D97-AF65-F5344CB8AC3E}">
        <p14:creationId xmlns:p14="http://schemas.microsoft.com/office/powerpoint/2010/main" val="15761834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257" y="5219565"/>
            <a:ext cx="2219851" cy="1480452"/>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2" y="2163081"/>
            <a:ext cx="2577926" cy="1460825"/>
          </a:xfrm>
          <a:prstGeom prst="rect">
            <a:avLst/>
          </a:prstGeom>
        </p:spPr>
      </p:pic>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38040" y="3632016"/>
            <a:ext cx="3679988" cy="2759991"/>
          </a:xfr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808" y="132250"/>
            <a:ext cx="2810972" cy="1863603"/>
          </a:xfrm>
          <a:prstGeom prst="rect">
            <a:avLst/>
          </a:prstGeom>
        </p:spPr>
      </p:pic>
      <p:sp>
        <p:nvSpPr>
          <p:cNvPr id="6" name="Прямоугольник 5"/>
          <p:cNvSpPr/>
          <p:nvPr/>
        </p:nvSpPr>
        <p:spPr>
          <a:xfrm>
            <a:off x="5679831" y="509607"/>
            <a:ext cx="5767753" cy="2200089"/>
          </a:xfrm>
          <a:prstGeom prst="rect">
            <a:avLst/>
          </a:prstGeom>
        </p:spPr>
        <p:txBody>
          <a:bodyPr wrap="square">
            <a:spAutoFit/>
          </a:bodyPr>
          <a:lstStyle/>
          <a:p>
            <a:pPr>
              <a:lnSpc>
                <a:spcPct val="107000"/>
              </a:lnSpc>
              <a:spcAft>
                <a:spcPts val="800"/>
              </a:spcAft>
            </a:pPr>
            <a:r>
              <a:rPr lang="ru-RU" sz="1600" i="1" dirty="0">
                <a:solidFill>
                  <a:srgbClr val="353535"/>
                </a:solidFill>
                <a:latin typeface="Arial" panose="020B0604020202020204" pitchFamily="34" charset="0"/>
                <a:ea typeface="Calibri" panose="020F0502020204030204" pitchFamily="34" charset="0"/>
                <a:cs typeface="Times New Roman" panose="02020603050405020304" pitchFamily="18" charset="0"/>
              </a:rPr>
              <a:t>Мир полон неразгаданных загадок. Несмотря на огромные достижения в области науки, </a:t>
            </a:r>
            <a:r>
              <a:rPr lang="ru-RU" sz="1600" i="1" dirty="0" smtClean="0">
                <a:solidFill>
                  <a:srgbClr val="353535"/>
                </a:solidFill>
                <a:latin typeface="Arial" panose="020B0604020202020204" pitchFamily="34" charset="0"/>
                <a:ea typeface="Calibri" panose="020F0502020204030204" pitchFamily="34" charset="0"/>
                <a:cs typeface="Times New Roman" panose="02020603050405020304" pitchFamily="18" charset="0"/>
              </a:rPr>
              <a:t>мы остаемся </a:t>
            </a:r>
            <a:r>
              <a:rPr lang="ru-RU" sz="1600" i="1" dirty="0">
                <a:solidFill>
                  <a:srgbClr val="353535"/>
                </a:solidFill>
                <a:latin typeface="Arial" panose="020B0604020202020204" pitchFamily="34" charset="0"/>
                <a:ea typeface="Calibri" panose="020F0502020204030204" pitchFamily="34" charset="0"/>
                <a:cs typeface="Times New Roman" panose="02020603050405020304" pitchFamily="18" charset="0"/>
              </a:rPr>
              <a:t>в неведении относительно многих вещей вокруг нас. Помимо земли, на которой мы живем, нам предстаёт океан, который является домом для многих мифов, легенд и загадок. В то время как ученым удалось объяснить многие из этих мифов, большинство из них все еще остаются загадками.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6714" y="1706306"/>
            <a:ext cx="2619375" cy="1743075"/>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6918" y="3352727"/>
            <a:ext cx="3049260" cy="1995121"/>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534" y="4581015"/>
            <a:ext cx="2031023" cy="2031023"/>
          </a:xfrm>
          <a:prstGeom prst="rect">
            <a:avLst/>
          </a:prstGeom>
        </p:spPr>
      </p:pic>
      <p:pic>
        <p:nvPicPr>
          <p:cNvPr id="10" name="Рисунок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3218" y="3530223"/>
            <a:ext cx="2933700" cy="1562100"/>
          </a:xfrm>
          <a:prstGeom prst="rect">
            <a:avLst/>
          </a:prstGeom>
        </p:spPr>
      </p:pic>
      <p:pic>
        <p:nvPicPr>
          <p:cNvPr id="13" name="Рисунок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3747" y="5219565"/>
            <a:ext cx="3048000" cy="1495425"/>
          </a:xfrm>
          <a:prstGeom prst="rect">
            <a:avLst/>
          </a:prstGeom>
        </p:spPr>
      </p:pic>
      <p:pic>
        <p:nvPicPr>
          <p:cNvPr id="14" name="Рисунок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62465" y="263196"/>
            <a:ext cx="1726040" cy="1587957"/>
          </a:xfrm>
          <a:prstGeom prst="rect">
            <a:avLst/>
          </a:prstGeom>
        </p:spPr>
      </p:pic>
    </p:spTree>
    <p:extLst>
      <p:ext uri="{BB962C8B-B14F-4D97-AF65-F5344CB8AC3E}">
        <p14:creationId xmlns:p14="http://schemas.microsoft.com/office/powerpoint/2010/main" val="290467185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937513"/>
          </a:xfrm>
        </p:spPr>
      </p:pic>
      <p:sp>
        <p:nvSpPr>
          <p:cNvPr id="3" name="Прямоугольник 2"/>
          <p:cNvSpPr/>
          <p:nvPr/>
        </p:nvSpPr>
        <p:spPr>
          <a:xfrm>
            <a:off x="5208104" y="185170"/>
            <a:ext cx="6983896" cy="1660134"/>
          </a:xfrm>
          <a:prstGeom prst="rect">
            <a:avLst/>
          </a:prstGeom>
        </p:spPr>
        <p:txBody>
          <a:bodyPr wrap="square">
            <a:spAutoFit/>
          </a:bodyPr>
          <a:lstStyle/>
          <a:p>
            <a:pPr>
              <a:lnSpc>
                <a:spcPct val="107000"/>
              </a:lnSpc>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Взирая </a:t>
            </a:r>
            <a:r>
              <a:rPr lang="ru-RU" sz="1600" dirty="0">
                <a:latin typeface="Times New Roman" panose="02020603050405020304" pitchFamily="18" charset="0"/>
                <a:ea typeface="Calibri" panose="020F0502020204030204" pitchFamily="34" charset="0"/>
                <a:cs typeface="Times New Roman" panose="02020603050405020304" pitchFamily="18" charset="0"/>
              </a:rPr>
              <a:t>на то, как люди, утратившие божественную сущность, переполнились гордыней, алчностью и злобой, Зевс не пожелал сдерживать свой гнев и, собрав прочих богов, предоставил им право вынести свой приговор. На этом рукопись древнегреческого философа обрывается, но, судя по той катастрофе, которая обрушилась вскоре на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злочестивых</a:t>
            </a:r>
            <a:r>
              <a:rPr lang="ru-RU" sz="1600" dirty="0">
                <a:latin typeface="Times New Roman" panose="02020603050405020304" pitchFamily="18" charset="0"/>
                <a:ea typeface="Calibri" panose="020F0502020204030204" pitchFamily="34" charset="0"/>
                <a:cs typeface="Times New Roman" panose="02020603050405020304" pitchFamily="18" charset="0"/>
              </a:rPr>
              <a:t> гордецов, их сочли недостойными милосердия, что и привело в итоге к столь печальному исходу.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8381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Прямоугольник 2"/>
          <p:cNvSpPr/>
          <p:nvPr/>
        </p:nvSpPr>
        <p:spPr>
          <a:xfrm>
            <a:off x="496957" y="292413"/>
            <a:ext cx="10933043" cy="954107"/>
          </a:xfrm>
          <a:prstGeom prst="rect">
            <a:avLst/>
          </a:prstGeom>
        </p:spPr>
        <p:txBody>
          <a:bodyPr wrap="square">
            <a:spAutoFit/>
          </a:bodyPr>
          <a:lstStyle/>
          <a:p>
            <a:r>
              <a:rPr lang="ru-RU" sz="2800" dirty="0" smtClean="0">
                <a:latin typeface="Times New Roman" panose="02020603050405020304" pitchFamily="18" charset="0"/>
                <a:ea typeface="Times New Roman" panose="02020603050405020304" pitchFamily="18" charset="0"/>
              </a:rPr>
              <a:t>Как вы думаете, </a:t>
            </a:r>
            <a:r>
              <a:rPr lang="ru-RU" sz="2800" dirty="0">
                <a:latin typeface="Times New Roman" panose="02020603050405020304" pitchFamily="18" charset="0"/>
                <a:ea typeface="Times New Roman" panose="02020603050405020304" pitchFamily="18" charset="0"/>
              </a:rPr>
              <a:t>существовала ли Атлантида на самом деле</a:t>
            </a:r>
            <a:r>
              <a:rPr lang="ru-RU" sz="2800" dirty="0" smtClean="0">
                <a:latin typeface="Times New Roman" panose="02020603050405020304" pitchFamily="18" charset="0"/>
                <a:ea typeface="Times New Roman" panose="02020603050405020304" pitchFamily="18" charset="0"/>
              </a:rPr>
              <a:t>? Остаются только догадки. </a:t>
            </a:r>
            <a:endParaRPr lang="en-US" sz="2800" dirty="0"/>
          </a:p>
        </p:txBody>
      </p:sp>
    </p:spTree>
    <p:extLst>
      <p:ext uri="{BB962C8B-B14F-4D97-AF65-F5344CB8AC3E}">
        <p14:creationId xmlns:p14="http://schemas.microsoft.com/office/powerpoint/2010/main" val="27876090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6038" y="322836"/>
            <a:ext cx="8534400" cy="1507067"/>
          </a:xfrm>
        </p:spPr>
        <p:txBody>
          <a:bodyPr>
            <a:normAutofit fontScale="90000"/>
          </a:bodyPr>
          <a:lstStyle/>
          <a:p>
            <a:r>
              <a:rPr lang="ru-RU" dirty="0"/>
              <a:t>Такая популярность мифа об Атлантиде не могла не повлиять на современную культуру.</a:t>
            </a:r>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377" y="1601303"/>
            <a:ext cx="2971346" cy="4674746"/>
          </a:xfrm>
          <a:prstGeom prst="rect">
            <a:avLst/>
          </a:prstGeom>
        </p:spPr>
      </p:pic>
      <p:sp>
        <p:nvSpPr>
          <p:cNvPr id="5" name="Прямоугольник 4"/>
          <p:cNvSpPr/>
          <p:nvPr/>
        </p:nvSpPr>
        <p:spPr>
          <a:xfrm>
            <a:off x="386039" y="2045557"/>
            <a:ext cx="4663040" cy="1092607"/>
          </a:xfrm>
          <a:prstGeom prst="rect">
            <a:avLst/>
          </a:prstGeom>
        </p:spPr>
        <p:txBody>
          <a:bodyPr wrap="square">
            <a:spAutoFit/>
          </a:bodyPr>
          <a:lstStyle/>
          <a:p>
            <a:pPr>
              <a:lnSpc>
                <a:spcPts val="2550"/>
              </a:lnSpc>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Представляем вам небольшую подборку литературы, вдохновлённой мифами об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Атлантиде.</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6457" y="2124712"/>
            <a:ext cx="2723541" cy="4260668"/>
          </a:xfrm>
          <a:prstGeom prst="rect">
            <a:avLst/>
          </a:prstGeom>
        </p:spPr>
      </p:pic>
    </p:spTree>
    <p:extLst>
      <p:ext uri="{BB962C8B-B14F-4D97-AF65-F5344CB8AC3E}">
        <p14:creationId xmlns:p14="http://schemas.microsoft.com/office/powerpoint/2010/main" val="98036450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38492" y="308217"/>
            <a:ext cx="2348630" cy="381652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08" y="529062"/>
            <a:ext cx="2389033" cy="371494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2697232"/>
            <a:ext cx="2614460" cy="3882473"/>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9073" y="2736181"/>
            <a:ext cx="2605779" cy="3843524"/>
          </a:xfrm>
          <a:prstGeom prst="rect">
            <a:avLst/>
          </a:prstGeom>
        </p:spPr>
      </p:pic>
    </p:spTree>
    <p:extLst>
      <p:ext uri="{BB962C8B-B14F-4D97-AF65-F5344CB8AC3E}">
        <p14:creationId xmlns:p14="http://schemas.microsoft.com/office/powerpoint/2010/main" val="306038627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54701" y="357637"/>
            <a:ext cx="4155830" cy="2770553"/>
          </a:xfrm>
        </p:spPr>
      </p:pic>
      <p:sp>
        <p:nvSpPr>
          <p:cNvPr id="7" name="Прямоугольник 6"/>
          <p:cNvSpPr/>
          <p:nvPr/>
        </p:nvSpPr>
        <p:spPr>
          <a:xfrm>
            <a:off x="430824" y="1169508"/>
            <a:ext cx="4246685" cy="4677114"/>
          </a:xfrm>
          <a:prstGeom prst="rect">
            <a:avLst/>
          </a:prstGeom>
        </p:spPr>
        <p:txBody>
          <a:bodyPr wrap="square">
            <a:spAutoFit/>
          </a:bodyPr>
          <a:lstStyle/>
          <a:p>
            <a:pPr>
              <a:lnSpc>
                <a:spcPct val="107000"/>
              </a:lnSpc>
              <a:spcAft>
                <a:spcPts val="800"/>
              </a:spcAft>
            </a:pP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И</a:t>
            </a:r>
            <a:r>
              <a:rPr lang="ru-RU"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счезают </a:t>
            </a: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и возникают </a:t>
            </a:r>
            <a:r>
              <a:rPr lang="ru-RU"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 только </a:t>
            </a: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моря и </a:t>
            </a:r>
            <a:r>
              <a:rPr lang="ru-RU"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озера. Но точно </a:t>
            </a: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так же возникают и исчезают острова. Лучшим примером этому является</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история Атлантиды.</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История Атлантиды пришла к нам в пересказе греческого философа Платона. А точнее, из двух его работ, «</a:t>
            </a:r>
            <a:r>
              <a:rPr lang="ru-RU"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Тимей</a:t>
            </a: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и «</a:t>
            </a:r>
            <a:r>
              <a:rPr lang="ru-RU"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Критий</a:t>
            </a: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Считается, что эти книги были написаны в 360 году до н. э. Благодаря этим книгам мы сейчас знаем, что Атлантида действительно могла существовать, но несмотря на это, тайна исчезновения Атлантиды не дает покоя многим историкам до сих пор.</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070" y="3508065"/>
            <a:ext cx="6685083" cy="2740884"/>
          </a:xfrm>
          <a:prstGeom prst="rect">
            <a:avLst/>
          </a:prstGeom>
        </p:spPr>
      </p:pic>
    </p:spTree>
    <p:extLst>
      <p:ext uri="{BB962C8B-B14F-4D97-AF65-F5344CB8AC3E}">
        <p14:creationId xmlns:p14="http://schemas.microsoft.com/office/powerpoint/2010/main" val="170261617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12" y="285201"/>
            <a:ext cx="7146235" cy="4019757"/>
          </a:xfrm>
          <a:prstGeom prst="rect">
            <a:avLst/>
          </a:prstGeom>
        </p:spPr>
      </p:pic>
      <p:sp>
        <p:nvSpPr>
          <p:cNvPr id="5" name="Прямоугольник 4"/>
          <p:cNvSpPr/>
          <p:nvPr/>
        </p:nvSpPr>
        <p:spPr>
          <a:xfrm>
            <a:off x="225669" y="129445"/>
            <a:ext cx="3968262" cy="2709268"/>
          </a:xfrm>
          <a:prstGeom prst="rect">
            <a:avLst/>
          </a:prstGeom>
        </p:spPr>
        <p:txBody>
          <a:bodyPr wrap="square">
            <a:spAutoFit/>
          </a:bodyPr>
          <a:lstStyle/>
          <a:p>
            <a:pPr>
              <a:lnSpc>
                <a:spcPct val="107000"/>
              </a:lnSpc>
              <a:spcAft>
                <a:spcPts val="800"/>
              </a:spcAft>
            </a:pPr>
            <a:r>
              <a:rPr lang="ru-RU" sz="1600"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Историками, археологами, искателями предложено полсотни версий возможного месторасположения по всему миру (в Скандинавии, в Балтийском море, в Гренландии, Северной и Южной Америке, в Африке, Черном, Эгейском, Каспийском море, в Атлантическом океане, Средиземном море и так далее), но точного места не названо, мы можем только догадываться.</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526774" y="2882364"/>
            <a:ext cx="4601817" cy="2463560"/>
          </a:xfrm>
          <a:prstGeom prst="rect">
            <a:avLst/>
          </a:prstGeom>
        </p:spPr>
        <p:txBody>
          <a:bodyPr wrap="square">
            <a:spAutoFit/>
          </a:bodyPr>
          <a:lstStyle/>
          <a:p>
            <a:pPr>
              <a:lnSpc>
                <a:spcPct val="107000"/>
              </a:lnSpc>
              <a:spcAft>
                <a:spcPts val="800"/>
              </a:spcAft>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Много книг и документальных фильмов было создано на тему возможного местоположения Атлантиды. Беглый поиск в </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Google</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покажет, что некоторые указывают на Санторин как Атлантиду в прошлом; другие считают, что воды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Бимини</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прячут дорогу в потерянный город. Если же взять за основу текст Платона, он расскажет нам, где некогда находился ныне погруженный под воду город.</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rot="10800000" flipV="1">
            <a:off x="1200722" y="5335954"/>
            <a:ext cx="5202116" cy="981423"/>
          </a:xfrm>
          <a:prstGeom prst="rect">
            <a:avLst/>
          </a:prstGeom>
        </p:spPr>
        <p:txBody>
          <a:bodyPr wrap="square">
            <a:spAutoFit/>
          </a:bodyPr>
          <a:lstStyle/>
          <a:p>
            <a:pPr>
              <a:lnSpc>
                <a:spcPct val="107000"/>
              </a:lnSpc>
              <a:spcAft>
                <a:spcPts val="80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тексте говорится, что Атлантида «вышла из</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Атлантического океана</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Далее говорится, что «был остров перед Геркулесовыми столпами</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9744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056" y="180770"/>
            <a:ext cx="5507359" cy="290775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8" y="3217636"/>
            <a:ext cx="5754789" cy="3444020"/>
          </a:xfrm>
          <a:prstGeom prst="rect">
            <a:avLst/>
          </a:prstGeom>
        </p:spPr>
      </p:pic>
      <p:sp>
        <p:nvSpPr>
          <p:cNvPr id="6" name="Прямоугольник 5"/>
          <p:cNvSpPr/>
          <p:nvPr/>
        </p:nvSpPr>
        <p:spPr>
          <a:xfrm>
            <a:off x="190056" y="309881"/>
            <a:ext cx="4100146" cy="646331"/>
          </a:xfrm>
          <a:prstGeom prst="rect">
            <a:avLst/>
          </a:prstGeom>
        </p:spPr>
        <p:txBody>
          <a:bodyPr wrap="square">
            <a:spAutoFit/>
          </a:bodyPr>
          <a:lstStyle/>
          <a:p>
            <a:r>
              <a:rPr lang="ru-RU" b="1" dirty="0">
                <a:solidFill>
                  <a:schemeClr val="bg1"/>
                </a:solidFill>
                <a:latin typeface="Roboto"/>
              </a:rPr>
              <a:t>Гибралтарский пролив сегодня – место до которого дошел Геракл.</a:t>
            </a:r>
            <a:endParaRPr lang="en-US" b="1" dirty="0">
              <a:solidFill>
                <a:schemeClr val="bg1"/>
              </a:solidFill>
            </a:endParaRPr>
          </a:p>
        </p:txBody>
      </p:sp>
      <p:sp>
        <p:nvSpPr>
          <p:cNvPr id="7" name="Прямоугольник 6"/>
          <p:cNvSpPr/>
          <p:nvPr/>
        </p:nvSpPr>
        <p:spPr>
          <a:xfrm>
            <a:off x="5839337" y="436565"/>
            <a:ext cx="6352662" cy="3945054"/>
          </a:xfrm>
          <a:prstGeom prst="rect">
            <a:avLst/>
          </a:prstGeom>
        </p:spPr>
        <p:txBody>
          <a:bodyPr wrap="square">
            <a:spAutoFit/>
          </a:bodyPr>
          <a:lstStyle/>
          <a:p>
            <a:pPr>
              <a:lnSpc>
                <a:spcPct val="107000"/>
              </a:lnSpc>
              <a:spcAft>
                <a:spcPts val="800"/>
              </a:spcAft>
            </a:pPr>
            <a:r>
              <a:rPr lang="en-US" sz="1400" dirty="0">
                <a:solidFill>
                  <a:srgbClr val="2E3C46"/>
                </a:solidFill>
                <a:latin typeface="Arial" panose="020B0604020202020204" pitchFamily="34" charset="0"/>
                <a:ea typeface="Calibri" panose="020F0502020204030204" pitchFamily="34" charset="0"/>
                <a:cs typeface="Times New Roman" panose="02020603050405020304" pitchFamily="18" charset="0"/>
              </a:rPr>
              <a:t> </a:t>
            </a:r>
            <a:r>
              <a:rPr lang="ru-RU"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Древнегреческой мифологии, возникшей много тысяч лет позже времён гибели Атлантиды, единственно</a:t>
            </a:r>
            <a:r>
              <a:rPr lang="en-US"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 </a:t>
            </a:r>
            <a:r>
              <a:rPr lang="ru-RU"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герой Геракл (по Гомеру в </a:t>
            </a:r>
            <a:r>
              <a:rPr lang="en-US"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XII</a:t>
            </a:r>
            <a:r>
              <a:rPr lang="ru-RU"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 веке до нашей эры) совершил по легенде подвиг, путешествуя на самую дальнюю западную точку света – на край Средиземного моря.</a:t>
            </a:r>
            <a:r>
              <a:rPr lang="en-US"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 </a:t>
            </a:r>
            <a:r>
              <a:rPr lang="ru-RU"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«Когда на пути у Геракла возникли </a:t>
            </a:r>
            <a:r>
              <a:rPr lang="ru-RU" b="1" i="1" dirty="0" err="1">
                <a:solidFill>
                  <a:srgbClr val="2E3C46"/>
                </a:solidFill>
                <a:latin typeface="Times New Roman" panose="02020603050405020304" pitchFamily="18" charset="0"/>
                <a:ea typeface="Calibri" panose="020F0502020204030204" pitchFamily="34" charset="0"/>
                <a:cs typeface="Times New Roman" panose="02020603050405020304" pitchFamily="18" charset="0"/>
              </a:rPr>
              <a:t>Атласские</a:t>
            </a:r>
            <a:r>
              <a:rPr lang="ru-RU"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 горы, то он не стал взбираться на них, а пробил себе путь насквозь, таким образом, проложив Гибралтарский пролив и соединив Средиземное море с Атлантикой.</a:t>
            </a:r>
            <a:r>
              <a:rPr lang="en-US"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 </a:t>
            </a:r>
            <a:r>
              <a:rPr lang="ru-RU"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Эта точка и служила границей для мореплавателей в античную эпоху, поэтому в переносном смысле «</a:t>
            </a:r>
            <a:r>
              <a:rPr lang="ru-RU" b="1" i="1" dirty="0" err="1">
                <a:solidFill>
                  <a:srgbClr val="2E3C46"/>
                </a:solidFill>
                <a:latin typeface="Times New Roman" panose="02020603050405020304" pitchFamily="18" charset="0"/>
                <a:ea typeface="Calibri" panose="020F0502020204030204" pitchFamily="34" charset="0"/>
                <a:cs typeface="Times New Roman" panose="02020603050405020304" pitchFamily="18" charset="0"/>
              </a:rPr>
              <a:t>Геракловы</a:t>
            </a:r>
            <a:r>
              <a:rPr lang="ru-RU"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 (геркулесовы)</a:t>
            </a:r>
            <a:r>
              <a:rPr lang="en-US"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 </a:t>
            </a:r>
            <a:r>
              <a:rPr lang="ru-RU" b="1" i="1" dirty="0">
                <a:solidFill>
                  <a:srgbClr val="2E3C46"/>
                </a:solidFill>
                <a:latin typeface="Times New Roman" panose="02020603050405020304" pitchFamily="18" charset="0"/>
                <a:ea typeface="Calibri" panose="020F0502020204030204" pitchFamily="34" charset="0"/>
                <a:cs typeface="Times New Roman" panose="02020603050405020304" pitchFamily="18" charset="0"/>
              </a:rPr>
              <a:t> столбы», — это край света, предел мира. И выражение дойти до геркулесовых столбов» означает — «дойти до предела».</a:t>
            </a:r>
            <a:endParaRPr lang="en-US" sz="14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808780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6013938" y="1256995"/>
            <a:ext cx="5767754" cy="2616357"/>
          </a:xfrm>
          <a:prstGeom prst="rect">
            <a:avLst/>
          </a:prstGeom>
        </p:spPr>
        <p:txBody>
          <a:bodyPr wrap="square">
            <a:spAutoFit/>
          </a:bodyPr>
          <a:lstStyle/>
          <a:p>
            <a:pPr>
              <a:lnSpc>
                <a:spcPct val="107000"/>
              </a:lnSpc>
              <a:spcAft>
                <a:spcPts val="800"/>
              </a:spcAft>
            </a:pPr>
            <a:r>
              <a:rPr lang="ru-RU" sz="1400" b="1" dirty="0">
                <a:latin typeface="Arial" panose="020B0604020202020204" pitchFamily="34" charset="0"/>
                <a:ea typeface="Calibri" panose="020F0502020204030204" pitchFamily="34" charset="0"/>
                <a:cs typeface="Times New Roman" panose="02020603050405020304" pitchFamily="18" charset="0"/>
              </a:rPr>
              <a:t>В 2011 году</a:t>
            </a:r>
            <a:r>
              <a:rPr lang="en-US" sz="1400" b="1" dirty="0">
                <a:latin typeface="Arial" panose="020B0604020202020204" pitchFamily="34" charset="0"/>
                <a:ea typeface="Calibri" panose="020F0502020204030204" pitchFamily="34" charset="0"/>
                <a:cs typeface="Times New Roman" panose="02020603050405020304" pitchFamily="18" charset="0"/>
              </a:rPr>
              <a:t> </a:t>
            </a:r>
            <a:r>
              <a:rPr lang="ru-RU" sz="1400" b="1" dirty="0" smtClean="0">
                <a:latin typeface="Arial" panose="020B0604020202020204" pitchFamily="34" charset="0"/>
                <a:ea typeface="Calibri" panose="020F0502020204030204" pitchFamily="34" charset="0"/>
                <a:cs typeface="Times New Roman" panose="02020603050405020304" pitchFamily="18" charset="0"/>
              </a:rPr>
              <a:t>археологи</a:t>
            </a:r>
            <a:r>
              <a:rPr lang="en-US" sz="1400" b="1" dirty="0">
                <a:latin typeface="Arial" panose="020B0604020202020204" pitchFamily="34" charset="0"/>
                <a:ea typeface="Calibri" panose="020F0502020204030204" pitchFamily="34" charset="0"/>
                <a:cs typeface="Times New Roman" panose="02020603050405020304" pitchFamily="18" charset="0"/>
              </a:rPr>
              <a:t> </a:t>
            </a:r>
            <a:r>
              <a:rPr lang="ru-RU" sz="1400" b="1" dirty="0" err="1">
                <a:latin typeface="Arial" panose="020B0604020202020204" pitchFamily="34" charset="0"/>
                <a:ea typeface="Calibri" panose="020F0502020204030204" pitchFamily="34" charset="0"/>
                <a:cs typeface="Times New Roman" panose="02020603050405020304" pitchFamily="18" charset="0"/>
              </a:rPr>
              <a:t>Хартфордского</a:t>
            </a:r>
            <a:r>
              <a:rPr lang="ru-RU" sz="1400" b="1" dirty="0">
                <a:latin typeface="Arial" panose="020B0604020202020204" pitchFamily="34" charset="0"/>
                <a:ea typeface="Calibri" panose="020F0502020204030204" pitchFamily="34" charset="0"/>
                <a:cs typeface="Times New Roman" panose="02020603050405020304" pitchFamily="18" charset="0"/>
              </a:rPr>
              <a:t> </a:t>
            </a:r>
            <a:r>
              <a:rPr lang="ru-RU" sz="1400" b="1" dirty="0" smtClean="0">
                <a:latin typeface="Arial" panose="020B0604020202020204" pitchFamily="34" charset="0"/>
                <a:ea typeface="Calibri" panose="020F0502020204030204" pitchFamily="34" charset="0"/>
                <a:cs typeface="Times New Roman" panose="02020603050405020304" pitchFamily="18" charset="0"/>
              </a:rPr>
              <a:t>университета обнаружили </a:t>
            </a:r>
            <a:r>
              <a:rPr lang="ru-RU" sz="1400" b="1" dirty="0">
                <a:latin typeface="Arial" panose="020B0604020202020204" pitchFamily="34" charset="0"/>
                <a:ea typeface="Calibri" panose="020F0502020204030204" pitchFamily="34" charset="0"/>
                <a:cs typeface="Times New Roman" panose="02020603050405020304" pitchFamily="18" charset="0"/>
              </a:rPr>
              <a:t>«города-мемориалы», или города, построенные по образу Атлантиды. Ряд городов был найден погребенным в болтах национального парка </a:t>
            </a:r>
            <a:r>
              <a:rPr lang="ru-RU" sz="1400" b="1" dirty="0" err="1">
                <a:latin typeface="Arial" panose="020B0604020202020204" pitchFamily="34" charset="0"/>
                <a:ea typeface="Calibri" panose="020F0502020204030204" pitchFamily="34" charset="0"/>
                <a:cs typeface="Times New Roman" panose="02020603050405020304" pitchFamily="18" charset="0"/>
              </a:rPr>
              <a:t>Донана</a:t>
            </a:r>
            <a:r>
              <a:rPr lang="ru-RU" sz="1400" b="1" dirty="0">
                <a:latin typeface="Arial" panose="020B0604020202020204" pitchFamily="34" charset="0"/>
                <a:ea typeface="Calibri" panose="020F0502020204030204" pitchFamily="34" charset="0"/>
                <a:cs typeface="Times New Roman" panose="02020603050405020304" pitchFamily="18" charset="0"/>
              </a:rPr>
              <a:t>, к северу от Кадиса, </a:t>
            </a:r>
            <a:r>
              <a:rPr lang="ru-RU" sz="1400" b="1" dirty="0" smtClean="0">
                <a:latin typeface="Arial" panose="020B0604020202020204" pitchFamily="34" charset="0"/>
                <a:ea typeface="Calibri" panose="020F0502020204030204" pitchFamily="34" charset="0"/>
                <a:cs typeface="Times New Roman" panose="02020603050405020304" pitchFamily="18" charset="0"/>
              </a:rPr>
              <a:t>Испания.</a:t>
            </a:r>
            <a:r>
              <a:rPr lang="ru-RU" sz="1050" b="1" dirty="0" smtClean="0">
                <a:latin typeface="Calibri" panose="020F0502020204030204" pitchFamily="34" charset="0"/>
                <a:ea typeface="Calibri" panose="020F0502020204030204" pitchFamily="34" charset="0"/>
                <a:cs typeface="Times New Roman" panose="02020603050405020304" pitchFamily="18" charset="0"/>
              </a:rPr>
              <a:t> </a:t>
            </a:r>
            <a:r>
              <a:rPr lang="ru-RU" sz="1400" b="1" dirty="0" smtClean="0">
                <a:latin typeface="Arial" panose="020B0604020202020204" pitchFamily="34" charset="0"/>
                <a:ea typeface="Calibri" panose="020F0502020204030204" pitchFamily="34" charset="0"/>
                <a:cs typeface="Times New Roman" panose="02020603050405020304" pitchFamily="18" charset="0"/>
              </a:rPr>
              <a:t>Оказалось</a:t>
            </a:r>
            <a:r>
              <a:rPr lang="ru-RU" sz="1400" b="1" dirty="0">
                <a:latin typeface="Arial" panose="020B0604020202020204" pitchFamily="34" charset="0"/>
                <a:ea typeface="Calibri" panose="020F0502020204030204" pitchFamily="34" charset="0"/>
                <a:cs typeface="Times New Roman" panose="02020603050405020304" pitchFamily="18" charset="0"/>
              </a:rPr>
              <a:t>, что Кадис находится прямо перед столпами. Это заставило </a:t>
            </a:r>
            <a:r>
              <a:rPr lang="ru-RU" sz="1400" b="1" dirty="0" smtClean="0">
                <a:latin typeface="Arial" panose="020B0604020202020204" pitchFamily="34" charset="0"/>
                <a:ea typeface="Calibri" panose="020F0502020204030204" pitchFamily="34" charset="0"/>
                <a:cs typeface="Times New Roman" panose="02020603050405020304" pitchFamily="18" charset="0"/>
              </a:rPr>
              <a:t>задуматься </a:t>
            </a:r>
            <a:r>
              <a:rPr lang="ru-RU" sz="1400" b="1" dirty="0">
                <a:latin typeface="Arial" panose="020B0604020202020204" pitchFamily="34" charset="0"/>
                <a:ea typeface="Calibri" panose="020F0502020204030204" pitchFamily="34" charset="0"/>
                <a:cs typeface="Times New Roman" panose="02020603050405020304" pitchFamily="18" charset="0"/>
              </a:rPr>
              <a:t>о том, что настоящая Атлантида была погребена в грязевых болотах Атлантики. Его результаты совпадают с текстом сюжета о том, что «море в этих частях непроходимо и непроницаемо, потому что на пути есть мелкая грязь; и произошло это из-за оседания острова».</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41808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942"/>
            <a:ext cx="12192000" cy="6878942"/>
          </a:xfrm>
        </p:spPr>
      </p:pic>
      <p:sp>
        <p:nvSpPr>
          <p:cNvPr id="3" name="Rectangle 1"/>
          <p:cNvSpPr>
            <a:spLocks noChangeArrowheads="1"/>
          </p:cNvSpPr>
          <p:nvPr/>
        </p:nvSpPr>
        <p:spPr bwMode="auto">
          <a:xfrm>
            <a:off x="5064369" y="211015"/>
            <a:ext cx="7127630" cy="212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ru-RU" sz="1200" b="1" dirty="0"/>
              <a:t>Кадис также считается одним из старейших городов, которые все еще находятся в Западной Европе. Считается, что он был построен финикийцами около 700 г. до н. э., но некоторые записи утверждают, что город стоял уже в 1100 году до н. э. Греческие мифы говорят, что этому городу еще больше.</a:t>
            </a:r>
            <a:endParaRPr lang="en-US" sz="1200" b="1" dirty="0"/>
          </a:p>
          <a:p>
            <a:r>
              <a:rPr lang="ru-RU" sz="1200" b="1" dirty="0"/>
              <a:t>Д</a:t>
            </a:r>
            <a:r>
              <a:rPr lang="ru-RU" sz="1200" b="1" dirty="0" smtClean="0"/>
              <a:t>авным-давно </a:t>
            </a:r>
            <a:r>
              <a:rPr lang="ru-RU" sz="1200" b="1" dirty="0"/>
              <a:t>этот город назывался Гадесом. Это подходит, потому что в тексте говорится о принце-атланте, которого называли </a:t>
            </a:r>
            <a:r>
              <a:rPr lang="ru-RU" sz="1200" b="1" dirty="0" err="1"/>
              <a:t>Гадейром</a:t>
            </a:r>
            <a:r>
              <a:rPr lang="ru-RU" sz="1200" b="1" dirty="0"/>
              <a:t> доисторические граждане Гадеса. Ему принадлежала дальневосточная часть Атлантиды.</a:t>
            </a:r>
            <a:endParaRPr lang="en-US" sz="1200" b="1" dirty="0"/>
          </a:p>
          <a:p>
            <a:r>
              <a:rPr lang="ru-RU" sz="1200" b="1" dirty="0"/>
              <a:t>Эта часть острова должна была смотреть на современный Кадис. Поэтому история гласит, что Кадис, или Гадес, был назван в честь принца. Конечно, Платон писал все это по меньшей мере через 340 лет после обнаружения города, поэтому мог позволить себе вольность в именовании атлантических принцев.</a:t>
            </a:r>
            <a:endParaRPr lang="en-US" sz="1200" b="1" dirty="0"/>
          </a:p>
        </p:txBody>
      </p:sp>
    </p:spTree>
    <p:extLst>
      <p:ext uri="{BB962C8B-B14F-4D97-AF65-F5344CB8AC3E}">
        <p14:creationId xmlns:p14="http://schemas.microsoft.com/office/powerpoint/2010/main" val="293089253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97733" y="135994"/>
            <a:ext cx="5347427" cy="435133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437" y="135994"/>
            <a:ext cx="5433646" cy="4351338"/>
          </a:xfrm>
          <a:prstGeom prst="rect">
            <a:avLst/>
          </a:prstGeom>
        </p:spPr>
      </p:pic>
      <p:sp>
        <p:nvSpPr>
          <p:cNvPr id="6" name="Прямоугольник 5"/>
          <p:cNvSpPr/>
          <p:nvPr/>
        </p:nvSpPr>
        <p:spPr>
          <a:xfrm>
            <a:off x="1466764" y="4685055"/>
            <a:ext cx="8294077" cy="1754326"/>
          </a:xfrm>
          <a:prstGeom prst="rect">
            <a:avLst/>
          </a:prstGeom>
        </p:spPr>
        <p:txBody>
          <a:bodyPr wrap="square">
            <a:spAutoFit/>
          </a:bodyPr>
          <a:lstStyle/>
          <a:p>
            <a:r>
              <a:rPr lang="ru-RU" dirty="0">
                <a:solidFill>
                  <a:schemeClr val="bg1"/>
                </a:solidFill>
                <a:latin typeface="Lato"/>
              </a:rPr>
              <a:t>Данные современной науки говорят о том, что среди Атлантического океана расположен подводный Северо-Атлантический хребет, который мог существовать </a:t>
            </a:r>
            <a:r>
              <a:rPr lang="ru-RU" dirty="0" err="1">
                <a:solidFill>
                  <a:schemeClr val="bg1"/>
                </a:solidFill>
                <a:latin typeface="Lato"/>
              </a:rPr>
              <a:t>субаэрально</a:t>
            </a:r>
            <a:r>
              <a:rPr lang="ru-RU" dirty="0">
                <a:solidFill>
                  <a:schemeClr val="bg1"/>
                </a:solidFill>
                <a:latin typeface="Lato"/>
              </a:rPr>
              <a:t> (над поверхностью воды) во времена, близкие к тем, что указы­вает Платон в своем предании. Возможно, что некоторые из этих участков суши просуществовали вплоть до историческо­го времени. Так, может быть, на этих островах имеет смысл искать следы Атлантиды?</a:t>
            </a:r>
            <a:endParaRPr lang="en-US" dirty="0">
              <a:solidFill>
                <a:schemeClr val="bg1"/>
              </a:solidFill>
            </a:endParaRPr>
          </a:p>
        </p:txBody>
      </p:sp>
    </p:spTree>
    <p:extLst>
      <p:ext uri="{BB962C8B-B14F-4D97-AF65-F5344CB8AC3E}">
        <p14:creationId xmlns:p14="http://schemas.microsoft.com/office/powerpoint/2010/main" val="109081342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759" y="325316"/>
            <a:ext cx="4165512" cy="262010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0116" y="409914"/>
            <a:ext cx="4656992" cy="330646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397" y="3313234"/>
            <a:ext cx="4472949" cy="3034811"/>
          </a:xfrm>
          <a:prstGeom prst="rect">
            <a:avLst/>
          </a:prstGeom>
        </p:spPr>
      </p:pic>
      <p:sp>
        <p:nvSpPr>
          <p:cNvPr id="8" name="Прямоугольник 7"/>
          <p:cNvSpPr/>
          <p:nvPr/>
        </p:nvSpPr>
        <p:spPr>
          <a:xfrm>
            <a:off x="7007086" y="3716378"/>
            <a:ext cx="1178941" cy="1673087"/>
          </a:xfrm>
          <a:prstGeom prst="rect">
            <a:avLst/>
          </a:prstGeom>
        </p:spPr>
        <p:txBody>
          <a:bodyPr wrap="square">
            <a:spAutoFit/>
          </a:bodyPr>
          <a:lstStyle/>
          <a:p>
            <a:pPr>
              <a:lnSpc>
                <a:spcPct val="107000"/>
              </a:lnSpc>
              <a:spcBef>
                <a:spcPts val="1125"/>
              </a:spcBef>
              <a:spcAft>
                <a:spcPts val="1125"/>
              </a:spcAft>
            </a:pPr>
            <a:r>
              <a:rPr lang="ru-RU" sz="96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endParaRPr lang="en-US" sz="9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08605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1_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2_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3_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4_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7.xml><?xml version="1.0" encoding="utf-8"?>
<a:theme xmlns:a="http://schemas.openxmlformats.org/drawingml/2006/main" name="5_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1291</Words>
  <Application>Microsoft Office PowerPoint</Application>
  <PresentationFormat>Широкоэкранный</PresentationFormat>
  <Paragraphs>48</Paragraphs>
  <Slides>23</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7</vt:i4>
      </vt:variant>
      <vt:variant>
        <vt:lpstr>Заголовки слайдов</vt:lpstr>
      </vt:variant>
      <vt:variant>
        <vt:i4>23</vt:i4>
      </vt:variant>
    </vt:vector>
  </HeadingPairs>
  <TitlesOfParts>
    <vt:vector size="38" baseType="lpstr">
      <vt:lpstr>Arial</vt:lpstr>
      <vt:lpstr>Calibri</vt:lpstr>
      <vt:lpstr>Calibri Light</vt:lpstr>
      <vt:lpstr>Century Gothic</vt:lpstr>
      <vt:lpstr>Lato</vt:lpstr>
      <vt:lpstr>Roboto</vt:lpstr>
      <vt:lpstr>Times New Roman</vt:lpstr>
      <vt:lpstr>Wingdings 3</vt:lpstr>
      <vt:lpstr>Тема Office</vt:lpstr>
      <vt:lpstr>Сектор</vt:lpstr>
      <vt:lpstr>1_Сектор</vt:lpstr>
      <vt:lpstr>2_Сектор</vt:lpstr>
      <vt:lpstr>3_Сектор</vt:lpstr>
      <vt:lpstr>4_Сектор</vt:lpstr>
      <vt:lpstr>5_Сектор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Русские нашли Атлантиду? </vt:lpstr>
      <vt:lpstr>Известно по крайней мере о пяти точках на Земле, где велся поиск Атлантиды: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Такая популярность мифа об Атлантиде не могла не повлиять на современную культуру.</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27</cp:revision>
  <dcterms:created xsi:type="dcterms:W3CDTF">2022-03-21T06:39:39Z</dcterms:created>
  <dcterms:modified xsi:type="dcterms:W3CDTF">2022-04-01T15:01:17Z</dcterms:modified>
</cp:coreProperties>
</file>