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2"/>
  </p:notesMasterIdLst>
  <p:sldIdLst>
    <p:sldId id="256" r:id="rId2"/>
    <p:sldId id="287" r:id="rId3"/>
    <p:sldId id="260" r:id="rId4"/>
    <p:sldId id="267" r:id="rId5"/>
    <p:sldId id="282" r:id="rId6"/>
    <p:sldId id="289" r:id="rId7"/>
    <p:sldId id="285" r:id="rId8"/>
    <p:sldId id="284" r:id="rId9"/>
    <p:sldId id="286" r:id="rId10"/>
    <p:sldId id="288" r:id="rId11"/>
    <p:sldId id="265" r:id="rId12"/>
    <p:sldId id="279" r:id="rId13"/>
    <p:sldId id="280" r:id="rId14"/>
    <p:sldId id="283" r:id="rId15"/>
    <p:sldId id="271" r:id="rId16"/>
    <p:sldId id="277" r:id="rId17"/>
    <p:sldId id="270" r:id="rId18"/>
    <p:sldId id="266" r:id="rId19"/>
    <p:sldId id="275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1D18"/>
    <a:srgbClr val="BAF907"/>
    <a:srgbClr val="3333CC"/>
    <a:srgbClr val="F010C0"/>
    <a:srgbClr val="01E9EF"/>
    <a:srgbClr val="006600"/>
    <a:srgbClr val="64DF5B"/>
    <a:srgbClr val="CC5700"/>
    <a:srgbClr val="015F03"/>
    <a:srgbClr val="5E0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71" autoAdjust="0"/>
    <p:restoredTop sz="86445" autoAdjust="0"/>
  </p:normalViewPr>
  <p:slideViewPr>
    <p:cSldViewPr>
      <p:cViewPr>
        <p:scale>
          <a:sx n="57" d="100"/>
          <a:sy n="57" d="100"/>
        </p:scale>
        <p:origin x="-696" y="-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63AB4-4E04-4D51-A863-C7F4B70FFC3F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2724C-8445-4D54-B230-AFF5A7513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59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724C-8445-4D54-B230-AFF5A7513B2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775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724C-8445-4D54-B230-AFF5A7513B2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86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9737A-2EA8-410A-81C1-4EBD95AF6C69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2DA2D3-58E3-4075-B251-3DE6CBB5FB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9737A-2EA8-410A-81C1-4EBD95AF6C69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2DA2D3-58E3-4075-B251-3DE6CBB5FB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9737A-2EA8-410A-81C1-4EBD95AF6C69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2DA2D3-58E3-4075-B251-3DE6CBB5FB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9737A-2EA8-410A-81C1-4EBD95AF6C69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2DA2D3-58E3-4075-B251-3DE6CBB5FB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9737A-2EA8-410A-81C1-4EBD95AF6C69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2DA2D3-58E3-4075-B251-3DE6CBB5FBD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9737A-2EA8-410A-81C1-4EBD95AF6C69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2DA2D3-58E3-4075-B251-3DE6CBB5FB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9737A-2EA8-410A-81C1-4EBD95AF6C69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2DA2D3-58E3-4075-B251-3DE6CBB5FB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9737A-2EA8-410A-81C1-4EBD95AF6C69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2DA2D3-58E3-4075-B251-3DE6CBB5FB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9737A-2EA8-410A-81C1-4EBD95AF6C69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2DA2D3-58E3-4075-B251-3DE6CBB5FBD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9737A-2EA8-410A-81C1-4EBD95AF6C69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2DA2D3-58E3-4075-B251-3DE6CBB5FB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9737A-2EA8-410A-81C1-4EBD95AF6C69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2DA2D3-58E3-4075-B251-3DE6CBB5FB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29737A-2EA8-410A-81C1-4EBD95AF6C69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B2DA2D3-58E3-4075-B251-3DE6CBB5FBD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0"/>
            <a:ext cx="5832648" cy="1832082"/>
          </a:xfrm>
        </p:spPr>
        <p:txBody>
          <a:bodyPr>
            <a:normAutofit/>
          </a:bodyPr>
          <a:lstStyle/>
          <a:p>
            <a:r>
              <a:rPr lang="ru-RU" sz="89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Витамин</a:t>
            </a:r>
            <a:endParaRPr lang="ru-RU" sz="8900" dirty="0">
              <a:solidFill>
                <a:schemeClr val="accent5">
                  <a:lumMod val="60000"/>
                  <a:lumOff val="4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348880"/>
            <a:ext cx="4536504" cy="2808312"/>
          </a:xfrm>
        </p:spPr>
        <p:txBody>
          <a:bodyPr>
            <a:noAutofit/>
          </a:bodyPr>
          <a:lstStyle/>
          <a:p>
            <a:r>
              <a:rPr lang="ru-RU" sz="6600" dirty="0" smtClean="0"/>
              <a:t>    </a:t>
            </a:r>
            <a:r>
              <a:rPr lang="ru-RU" sz="6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 жизни      </a:t>
            </a:r>
            <a:r>
              <a:rPr lang="ru-RU" sz="6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человека</a:t>
            </a:r>
            <a:endParaRPr lang="ru-RU" sz="6000" dirty="0">
              <a:solidFill>
                <a:schemeClr val="accent5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32" y="1760208"/>
            <a:ext cx="3384376" cy="410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75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000">
        <p14:prism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40968"/>
            <a:ext cx="8100392" cy="3674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43608" y="197346"/>
            <a:ext cx="79208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Кальциферол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в развитии эмбриона и формировании врожденного иммунитета, поэтому получать этот витамин дети должны еще до своего рождения, во время внутриутробного периода. В детском возрасте, когда у ребенка активно формируется скелет, зубы и мышечный корпус, адекватный уровень </a:t>
            </a:r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витамина 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очень важен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симптомов недостатка этого витамина у детей можно назвать:</a:t>
            </a:r>
            <a:endParaRPr lang="ru-RU" sz="24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повышенную плаксивость, возбудимость и нарушения сна;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задержку роста;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замедление закрытия родничка;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потерю веса;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обильное потоотделение, особенно во время сна;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рахит, изменения костной системы (искривленные ноги, увеличенные размеры головы, плоский затылок, слишком выпуклый лоб).</a:t>
            </a:r>
          </a:p>
        </p:txBody>
      </p:sp>
    </p:spTree>
    <p:extLst>
      <p:ext uri="{BB962C8B-B14F-4D97-AF65-F5344CB8AC3E}">
        <p14:creationId xmlns:p14="http://schemas.microsoft.com/office/powerpoint/2010/main" val="8315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8000">
        <p14:prism/>
      </p:transition>
    </mc:Choice>
    <mc:Fallback xmlns="">
      <p:transition spd="slow" advTm="2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4"/>
            <a:ext cx="9143999" cy="68473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030" y="2348880"/>
            <a:ext cx="1338064" cy="1338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5445224"/>
            <a:ext cx="1512169" cy="1237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88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14:prism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836712"/>
            <a:ext cx="820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95" y="0"/>
            <a:ext cx="822099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64496" y="692696"/>
            <a:ext cx="8072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ещё можно получить витамин 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2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prism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8239681" y="892750"/>
            <a:ext cx="45719" cy="200055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симости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"/>
            <a:ext cx="8172400" cy="59093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en-US" dirty="0" smtClean="0"/>
              <a:t>	</a:t>
            </a:r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</a:t>
            </a:r>
            <a:r>
              <a:rPr lang="ru-RU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витамина D — 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солнечный свет</a:t>
            </a:r>
            <a:endParaRPr lang="en-US" sz="26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воздействием ультрафиолетовых лучей кожа вырабатывает </a:t>
            </a:r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территория Беларуси расположена в зоне низкой инсоляции с невысокой интенсивностью солнечного излучения, особенно в осенне-зимний период. Ультрафиолет не проникает через стекло, его уровень зависит в том числе от толщины слоя облаков и загрязнённости атмосферы.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риска — жители крупных городов, офисные работники, а также люди, которые долго находятся в помещении. К этой же группе можно отнести пожилых людей — старше 60 лет, людей с тёмным оттенком кожи, а также с хроническими заболеваниями почек, печени, ожирением.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организм вырабатывал эндогенный витамин, следует регулярно — не реже двух раз в неделю — пребывать на солнце: от 10–30 минут в утренние часы. При этом солнечные лучи должны попадать не только на лицо, но и на кожу рук, ног, спины.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3854687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179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2000">
        <p14:prism/>
      </p:transition>
    </mc:Choice>
    <mc:Fallback>
      <p:transition spd="slow" advTm="3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980728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06489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59832" y="1844824"/>
            <a:ext cx="403244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родукты</a:t>
            </a:r>
          </a:p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одержащие витамин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02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2000">
        <p14:prism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335846"/>
            <a:ext cx="892899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endParaRPr lang="ru-RU" sz="17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79208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15616" y="1"/>
            <a:ext cx="7920880" cy="1600438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Суточные нормы потребления витамина D: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Детям до года рекомендуется — 400 МЕ (международных единиц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)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Взрослым (в том числе беременным женщинам) — 600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Людям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после 70 лет — 800 МЕ. С возрастом синтез витамина D через кожу и получение через ЖКТ уменьшается, вот почему суточная потребность у пожилых людей — больше.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Беременным и кормящим женщинам — 600 МЕ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6128429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Передозировка витамина D, как и его недостаток, способствует размягчению костной ткани</a:t>
            </a:r>
          </a:p>
        </p:txBody>
      </p:sp>
    </p:spTree>
    <p:extLst>
      <p:ext uri="{BB962C8B-B14F-4D97-AF65-F5344CB8AC3E}">
        <p14:creationId xmlns:p14="http://schemas.microsoft.com/office/powerpoint/2010/main" val="347046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5000">
        <p14:prism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64904"/>
            <a:ext cx="4968552" cy="41764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7624" y="332656"/>
            <a:ext cx="77048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Как сохранить витамин D в продуктах? 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мясо необходимо размораживать медленно. Не хранить в размороженном виде, а готовить сразу. Не замораживать во второй раз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вымачивать мясо и рыбу в воде;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Готовить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пару;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Запекать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фольге или рукаве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Обжаривать на гриле;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варке продукты класть в кипящую воду;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разогревать блюда несколько раз.</a:t>
            </a:r>
          </a:p>
        </p:txBody>
      </p:sp>
    </p:spTree>
    <p:extLst>
      <p:ext uri="{BB962C8B-B14F-4D97-AF65-F5344CB8AC3E}">
        <p14:creationId xmlns:p14="http://schemas.microsoft.com/office/powerpoint/2010/main" val="333336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8000">
        <p14:prism/>
      </p:transition>
    </mc:Choice>
    <mc:Fallback xmlns="">
      <p:transition spd="slow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34440"/>
            <a:ext cx="8100392" cy="438912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87624" y="116632"/>
            <a:ext cx="7757528" cy="23042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Литература по теме:</a:t>
            </a:r>
            <a:endParaRPr lang="ru-RU" sz="6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2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0">
        <p14:prism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84" y="3966608"/>
            <a:ext cx="1657250" cy="2468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966608"/>
            <a:ext cx="1665790" cy="2566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34" y="332656"/>
            <a:ext cx="1595146" cy="2535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61" y="813252"/>
            <a:ext cx="1663193" cy="2535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404" y="3645024"/>
            <a:ext cx="1543137" cy="2493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42" y="748761"/>
            <a:ext cx="1728192" cy="2544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214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000">
        <p14:prism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6632"/>
            <a:ext cx="7344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			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444" y="435915"/>
            <a:ext cx="1572455" cy="2561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280" y="435915"/>
            <a:ext cx="1786185" cy="2777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786538"/>
            <a:ext cx="1762658" cy="2597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280" y="3861048"/>
            <a:ext cx="1665781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444" y="3749595"/>
            <a:ext cx="1693542" cy="2597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6852"/>
            <a:ext cx="1693542" cy="2615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4677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000">
        <p14:prism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393"/>
            <a:ext cx="81724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116633"/>
            <a:ext cx="396044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ru-RU" sz="17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миллиарды лет существования жизни на Земле природа </a:t>
            </a:r>
            <a:r>
              <a:rPr lang="ru-RU" sz="17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создала 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удивительных творений, но самым </a:t>
            </a:r>
            <a:r>
              <a:rPr lang="ru-RU" sz="17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поразительным 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изобретением остаются, без сомнения, </a:t>
            </a:r>
            <a:r>
              <a:rPr lang="ru-RU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</a:t>
            </a:r>
            <a:r>
              <a:rPr lang="ru-RU" sz="17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7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D</a:t>
            </a:r>
            <a:r>
              <a:rPr lang="ru-RU" sz="1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за биологические процессы почти во всех системах организма. Не случайно его считают </a:t>
            </a:r>
            <a:r>
              <a:rPr lang="ru-RU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гормоноподобным</a:t>
            </a:r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5373216"/>
            <a:ext cx="5688632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D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кальциферол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– общее название для группы биологически активных веществ – жирорастворимых витаминов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D1, D2, D3, D4, D5, D6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 них полезными для здоровья человека являются два: </a:t>
            </a:r>
            <a:r>
              <a:rPr lang="ru-RU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эргокальциферол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(витамин D2) и </a:t>
            </a:r>
            <a:r>
              <a:rPr lang="ru-RU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холекальциферол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(витамин D3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840457"/>
            <a:ext cx="47525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924944"/>
            <a:ext cx="475157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Этот важный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3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1000">
        <p14:prism/>
      </p:transition>
    </mc:Choice>
    <mc:Fallback xmlns="">
      <p:transition spd="slow" advTm="3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sz="1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7920880" cy="4725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244408" y="3921473"/>
            <a:ext cx="9144000" cy="89255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	</a:t>
            </a:r>
            <a:endParaRPr lang="ru-RU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Gabriola" panose="04040605051002020D02" pitchFamily="82" charset="0"/>
            </a:endParaRPr>
          </a:p>
          <a:p>
            <a:r>
              <a:rPr lang="en-US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	</a:t>
            </a:r>
            <a:endParaRPr lang="ru-RU" sz="13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367748"/>
            <a:ext cx="63367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Желаем вам здоровья круглый год</a:t>
            </a:r>
            <a:r>
              <a:rPr lang="ru-RU" sz="48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 !</a:t>
            </a:r>
            <a:endParaRPr lang="ru-RU" sz="48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87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2000">
        <p14:prism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92081" y="5157192"/>
            <a:ext cx="3851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0"/>
            <a:ext cx="8100392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538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9000">
        <p14:prism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596" y="0"/>
            <a:ext cx="3649404" cy="3933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30099" y="2"/>
            <a:ext cx="53421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en-US" dirty="0" smtClean="0"/>
              <a:t>	</a:t>
            </a:r>
            <a:endParaRPr lang="ru-RU" b="1" dirty="0"/>
          </a:p>
          <a:p>
            <a:r>
              <a:rPr lang="en-US" sz="3600" dirty="0" smtClean="0">
                <a:solidFill>
                  <a:srgbClr val="FFC000"/>
                </a:solidFill>
                <a:latin typeface="Franklin Gothic Medium" panose="020B0603020102020204" pitchFamily="34" charset="0"/>
              </a:rPr>
              <a:t>		</a:t>
            </a:r>
            <a:endParaRPr lang="ru-RU" sz="3600" dirty="0">
              <a:solidFill>
                <a:srgbClr val="FFC000"/>
              </a:solidFill>
              <a:latin typeface="Franklin Gothic Medium" panose="020B0603020102020204" pitchFamily="34" charset="0"/>
            </a:endParaRPr>
          </a:p>
          <a:p>
            <a:r>
              <a:rPr lang="en-US" dirty="0" smtClean="0"/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нашему организму усваивать кальций, играет основную роль в развитии костной ткани. Он необходим для нормальной свертываемости крови, регулирования работы сердца и деятельности нервной системы.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жирорастворимый витамин: он всасывается вместе с другими жирами через стенки кишечника и затем сосредоточивается в основном в печени.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воздействует на большое количество (около 200) генов и участвует в сотнях процессов. Поэтому его дефицит не имеет четкой клинической картины.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9" y="4653136"/>
            <a:ext cx="3613909" cy="2017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44008" y="5022467"/>
            <a:ext cx="4499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витамин D называли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витамин, порождаемый светом…»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Другое его название —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кальциферол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е. несущий кальций. </a:t>
            </a:r>
          </a:p>
        </p:txBody>
      </p:sp>
    </p:spTree>
    <p:extLst>
      <p:ext uri="{BB962C8B-B14F-4D97-AF65-F5344CB8AC3E}">
        <p14:creationId xmlns:p14="http://schemas.microsoft.com/office/powerpoint/2010/main" val="28394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8000">
        <p14:prism/>
      </p:transition>
    </mc:Choice>
    <mc:Fallback xmlns="">
      <p:transition spd="slow" advTm="2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90080" cy="115699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открытия витамина</a:t>
            </a:r>
            <a:endParaRPr lang="ru-RU" sz="4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149081"/>
            <a:ext cx="1814272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130424" y="1340768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Первое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упоминание о заболевании, вызываемом дефицитом витамина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рахите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встречается еще в трудах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Сорана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Эфесского (98–138 г. н.э.)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античного медика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Галена (131—211 гг. н. э.).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Рахит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кратко описан был только в 1645 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Уистлером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(Англия), а детально — английским ортопедом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Глисоном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1650 г.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1928 году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 биохимик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Адольф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Виндаус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Нобелевскую премию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химии за открытие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витамина D.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витамин стал четвертым по счету и поэтому получил название четвертой буквы латинского алфавита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«D»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знают, что в процессе изучения этого витамина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считавшегося в то время эффективным лекарством против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рахита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биохимик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Виндаус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изрядно намучался. После 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непрерывной работы ученый заявил, что ни с одним другим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витамином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исследования не шёл таким странным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мучительным путем!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594" y="116631"/>
            <a:ext cx="1209328" cy="121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1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4000">
        <p14:prism/>
      </p:transition>
    </mc:Choice>
    <mc:Fallback>
      <p:transition spd="slow" advTm="3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97346"/>
            <a:ext cx="49685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46284"/>
            <a:ext cx="4788024" cy="2936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871738"/>
            <a:ext cx="2614591" cy="2990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15615" y="1059120"/>
            <a:ext cx="56463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Это целая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заболеваний, при которых нарушается формирование костей и зубов, а также происходят патологические изменения в работе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мышц.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большинстве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рахитом понимают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дефицит витамина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это не совсем верно.  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ричинами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рахита у детей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также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обеспечение кальцием и фосфором костей в период активного роста. Обычно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в возрасте от 3 до 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60648"/>
            <a:ext cx="58326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рахит?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71115"/>
            <a:ext cx="1543610" cy="1277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115616" y="3717032"/>
            <a:ext cx="3240360" cy="28777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      </a:t>
            </a:r>
            <a:r>
              <a:rPr lang="ru-RU" sz="1600" b="1" u="sng" dirty="0" smtClean="0">
                <a:solidFill>
                  <a:srgbClr val="FFC000"/>
                </a:solidFill>
              </a:rPr>
              <a:t>Что </a:t>
            </a:r>
            <a:r>
              <a:rPr lang="ru-RU" sz="1600" b="1" u="sng" dirty="0">
                <a:solidFill>
                  <a:srgbClr val="FFC000"/>
                </a:solidFill>
              </a:rPr>
              <a:t>приводит к </a:t>
            </a:r>
            <a:r>
              <a:rPr lang="ru-RU" sz="1600" b="1" u="sng" dirty="0" smtClean="0">
                <a:solidFill>
                  <a:srgbClr val="FFC000"/>
                </a:solidFill>
              </a:rPr>
              <a:t>рахиту</a:t>
            </a:r>
            <a:r>
              <a:rPr lang="ru-RU" sz="1600" b="1" u="sng" dirty="0">
                <a:solidFill>
                  <a:srgbClr val="FFC000"/>
                </a:solidFill>
              </a:rPr>
              <a:t>?</a:t>
            </a:r>
            <a:endParaRPr lang="ru-RU" sz="1600" b="1" u="sng" dirty="0" smtClean="0">
              <a:solidFill>
                <a:srgbClr val="FFC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 smtClean="0"/>
              <a:t>дефицит витамина </a:t>
            </a:r>
            <a:r>
              <a:rPr lang="en-US" sz="1500" dirty="0" smtClean="0"/>
              <a:t>D</a:t>
            </a:r>
            <a:endParaRPr lang="ru-RU" sz="15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/>
              <a:t>нарушение работы кишечника (жидкий стул или </a:t>
            </a:r>
            <a:r>
              <a:rPr lang="ru-RU" sz="1500" dirty="0" err="1"/>
              <a:t>мальабсорбция</a:t>
            </a:r>
            <a:r>
              <a:rPr lang="ru-RU" sz="15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/>
              <a:t>нарушение работы почек (почечная недостаточность)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/>
              <a:t>нарушение работы печени (</a:t>
            </a:r>
            <a:r>
              <a:rPr lang="ru-RU" sz="1500" dirty="0" err="1"/>
              <a:t>тирозинемия</a:t>
            </a:r>
            <a:r>
              <a:rPr lang="ru-RU" sz="1500" dirty="0"/>
              <a:t>, печеночная недостаточность)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/>
              <a:t>мутации в генах (это группа наследственных форм рахита</a:t>
            </a:r>
          </a:p>
        </p:txBody>
      </p:sp>
    </p:spTree>
    <p:extLst>
      <p:ext uri="{BB962C8B-B14F-4D97-AF65-F5344CB8AC3E}">
        <p14:creationId xmlns:p14="http://schemas.microsoft.com/office/powerpoint/2010/main" val="220077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7000">
        <p14:prism/>
      </p:transition>
    </mc:Choice>
    <mc:Fallback>
      <p:transition spd="slow" advTm="3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100392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87624" y="116632"/>
            <a:ext cx="7627807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Авитаминоз витамина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может приводить к…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962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7000">
        <p14:prism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65574"/>
            <a:ext cx="2177143" cy="18521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3608" y="335846"/>
            <a:ext cx="496855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   </a:t>
            </a:r>
            <a:endParaRPr lang="ru-RU" sz="1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88640"/>
            <a:ext cx="784887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Обнаружить 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витамина D 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 </a:t>
            </a:r>
            <a: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клинического и лабораторного исследований.  А сигналом того, что пора ехать к врачу, должны стать </a:t>
            </a:r>
            <a:r>
              <a:rPr lang="ru-RU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симптомы</a:t>
            </a:r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хроническая усталость,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раздражительность, нервозность,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проблемы со стулом,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расстройство сна,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кариес,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снижение зрения,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потеря костной массы и ломкость костей,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ноющие боли в костях и суставах,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потливость затылочной области,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судороги, тянущие боли в мышцах,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сухость, шелушение кожи,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алопеция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ухудшение аппетита, анорексия,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избыточный вес,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частые инфекции дыхательных путей.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28800"/>
            <a:ext cx="2817679" cy="19367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861" y="1631389"/>
            <a:ext cx="1878013" cy="19341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3" y="5175723"/>
            <a:ext cx="1766085" cy="15709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852" y="2403152"/>
            <a:ext cx="1186244" cy="11644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175724"/>
            <a:ext cx="2103778" cy="1570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22" y="3567558"/>
            <a:ext cx="2147141" cy="160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0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5000">
        <p14:prism/>
      </p:transition>
    </mc:Choice>
    <mc:Fallback xmlns=""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05063"/>
            <a:ext cx="3600400" cy="2731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087681"/>
            <a:ext cx="2232248" cy="17703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1162270" cy="13062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764954"/>
            <a:ext cx="1728192" cy="10527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956"/>
            <a:ext cx="2160240" cy="1193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31640" y="474345"/>
            <a:ext cx="748883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800" dirty="0" smtClean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     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Часто 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дефицит витамина D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можно восполнить только приёмом </a:t>
            </a:r>
            <a:r>
              <a:rPr lang="en-US" dirty="0" smtClean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препаратов. Дозировки определяет врач, ориентируясь по анализу крови</a:t>
            </a:r>
            <a:r>
              <a:rPr lang="en-US" dirty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на фактический уровень витамина.</a:t>
            </a:r>
          </a:p>
          <a:p>
            <a:endParaRPr lang="ru-RU" dirty="0" smtClean="0"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Специалисты </a:t>
            </a:r>
            <a:r>
              <a:rPr lang="ru-RU" dirty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лаборатории в ходе биохимического анализа </a:t>
            </a:r>
            <a:r>
              <a:rPr lang="ru-RU" dirty="0" smtClean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крови </a:t>
            </a:r>
            <a:r>
              <a:rPr lang="en-US" dirty="0" smtClean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25(OH)D</a:t>
            </a:r>
            <a:r>
              <a:rPr lang="ru-RU" dirty="0" smtClean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определяют уровень витамина D. Биоматериал берут из вены на локтевом сгибе. При исследовании обращают внимание в первую очередь на количество метаболита витаминов группы D в крови пациентов. Его уровень выражается в нанограммах на </a:t>
            </a:r>
            <a:r>
              <a:rPr lang="ru-RU" dirty="0" smtClean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миллилитр. Адекватный </a:t>
            </a:r>
            <a:r>
              <a:rPr lang="ru-RU" dirty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уровень от 30 до 60 </a:t>
            </a:r>
            <a:r>
              <a:rPr lang="ru-RU" dirty="0" err="1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нг</a:t>
            </a:r>
            <a:r>
              <a:rPr lang="ru-RU" dirty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/мл. </a:t>
            </a:r>
            <a:r>
              <a:rPr lang="ru-RU" dirty="0" smtClean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Всё, </a:t>
            </a:r>
            <a:r>
              <a:rPr lang="ru-RU" dirty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что ниже – плохо, всё, что выше – тоже </a:t>
            </a:r>
            <a:r>
              <a:rPr lang="ru-RU" dirty="0" smtClean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нехорошо</a:t>
            </a:r>
            <a:r>
              <a:rPr lang="ru-RU" dirty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ибо, </a:t>
            </a:r>
            <a:r>
              <a:rPr lang="ru-RU" dirty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как сказал </a:t>
            </a:r>
            <a:r>
              <a:rPr lang="ru-RU" dirty="0" smtClean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Парацельс:</a:t>
            </a:r>
            <a:endParaRPr lang="ru-RU" dirty="0"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dirty="0" smtClean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		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«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itka Subheading" panose="02000505000000020004" pitchFamily="2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Всё есть яд, и ничто не лишено ядовитости; одна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Eras Bold ITC" panose="020B0907030504020204" pitchFamily="34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			</a:t>
            </a:r>
            <a: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itka Subheading" panose="02000505000000020004" pitchFamily="2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лишь 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itka Subheading" panose="02000505000000020004" pitchFamily="2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доза </a:t>
            </a:r>
            <a: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itka Subheading" panose="02000505000000020004" pitchFamily="2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делает 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itka Subheading" panose="02000505000000020004" pitchFamily="2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яд </a:t>
            </a:r>
            <a: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itka Subheading" panose="02000505000000020004" pitchFamily="2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незаметным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itka Subheading" panose="02000505000000020004" pitchFamily="2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FFC000"/>
              </a:solidFill>
              <a:latin typeface="Sitka Subheading" panose="02000505000000020004" pitchFamily="2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lvl="5"/>
            <a:r>
              <a:rPr lang="ru-RU" dirty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Если у пациента выявят дефицит или нехватку витамина D, врачи назначают витаминные комплексы с учётом всех противопоказаний — аллергий, повышенной концентрации кальция в крови, </a:t>
            </a:r>
            <a:r>
              <a:rPr lang="ru-RU" dirty="0" smtClean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хронических</a:t>
            </a:r>
            <a:endParaRPr lang="en-US" dirty="0" smtClean="0"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lvl="5"/>
            <a:r>
              <a:rPr lang="ru-RU" dirty="0" smtClean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патологий </a:t>
            </a:r>
            <a:r>
              <a:rPr lang="ru-RU" dirty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ЖКТ.</a:t>
            </a:r>
          </a:p>
          <a:p>
            <a:endParaRPr lang="ru-RU" sz="2800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2000">
        <p14:prism/>
      </p:transition>
    </mc:Choice>
    <mc:Fallback>
      <p:transition spd="slow" advTm="4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3203</TotalTime>
  <Words>803</Words>
  <Application>Microsoft Office PowerPoint</Application>
  <PresentationFormat>Экран (4:3)</PresentationFormat>
  <Paragraphs>110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Витамин</vt:lpstr>
      <vt:lpstr>Презентация PowerPoint</vt:lpstr>
      <vt:lpstr>Презентация PowerPoint</vt:lpstr>
      <vt:lpstr>Презентация PowerPoint</vt:lpstr>
      <vt:lpstr>История открытия витамина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565</cp:revision>
  <dcterms:created xsi:type="dcterms:W3CDTF">2020-06-26T06:49:09Z</dcterms:created>
  <dcterms:modified xsi:type="dcterms:W3CDTF">2022-04-06T09:26:50Z</dcterms:modified>
</cp:coreProperties>
</file>