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74" r:id="rId4"/>
    <p:sldId id="270" r:id="rId5"/>
    <p:sldId id="271" r:id="rId6"/>
    <p:sldId id="268" r:id="rId7"/>
    <p:sldId id="267" r:id="rId8"/>
    <p:sldId id="264" r:id="rId9"/>
    <p:sldId id="269" r:id="rId10"/>
    <p:sldId id="263" r:id="rId11"/>
    <p:sldId id="266" r:id="rId12"/>
    <p:sldId id="262" r:id="rId13"/>
    <p:sldId id="261" r:id="rId14"/>
    <p:sldId id="259" r:id="rId15"/>
    <p:sldId id="258" r:id="rId16"/>
    <p:sldId id="257" r:id="rId17"/>
    <p:sldId id="272" r:id="rId18"/>
    <p:sldId id="265"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46DC39A-8A15-4D18-8545-6F7656CACDFF}"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10760590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6DC39A-8A15-4D18-8545-6F7656CACDFF}"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115775121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6DC39A-8A15-4D18-8545-6F7656CACDFF}"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35532457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46DC39A-8A15-4D18-8545-6F7656CACDFF}"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9162313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6DC39A-8A15-4D18-8545-6F7656CACDFF}"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254847717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46DC39A-8A15-4D18-8545-6F7656CACDFF}"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224581734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46DC39A-8A15-4D18-8545-6F7656CACDFF}"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18270765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46DC39A-8A15-4D18-8545-6F7656CACDFF}"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29944588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DC39A-8A15-4D18-8545-6F7656CACDFF}"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13191779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6DC39A-8A15-4D18-8545-6F7656CACDFF}"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407478474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6DC39A-8A15-4D18-8545-6F7656CACDFF}"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FA6F-CF23-4A98-B5DA-073F8E015BD3}" type="slidenum">
              <a:rPr lang="en-US" smtClean="0"/>
              <a:t>‹#›</a:t>
            </a:fld>
            <a:endParaRPr lang="en-US"/>
          </a:p>
        </p:txBody>
      </p:sp>
    </p:spTree>
    <p:extLst>
      <p:ext uri="{BB962C8B-B14F-4D97-AF65-F5344CB8AC3E}">
        <p14:creationId xmlns:p14="http://schemas.microsoft.com/office/powerpoint/2010/main" val="37447148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DC39A-8A15-4D18-8545-6F7656CACDFF}" type="datetimeFigureOut">
              <a:rPr lang="en-US" smtClean="0"/>
              <a:t>2/25/2022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FFA6F-CF23-4A98-B5DA-073F8E015BD3}" type="slidenum">
              <a:rPr lang="en-US" smtClean="0"/>
              <a:t>‹#›</a:t>
            </a:fld>
            <a:endParaRPr lang="en-US"/>
          </a:p>
        </p:txBody>
      </p:sp>
    </p:spTree>
    <p:extLst>
      <p:ext uri="{BB962C8B-B14F-4D97-AF65-F5344CB8AC3E}">
        <p14:creationId xmlns:p14="http://schemas.microsoft.com/office/powerpoint/2010/main" val="711718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35513" y="1304693"/>
            <a:ext cx="9144000" cy="3858322"/>
          </a:xfrm>
        </p:spPr>
        <p:txBody>
          <a:bodyPr>
            <a:normAutofit/>
          </a:bodyPr>
          <a:lstStyle/>
          <a:p>
            <a:r>
              <a:rPr lang="en-US" b="1" spc="300" dirty="0" smtClean="0">
                <a:solidFill>
                  <a:srgbClr val="FFC000"/>
                </a:solidFill>
                <a:effectLst>
                  <a:outerShdw blurRad="38100" dist="38100" dir="2700000" algn="tl">
                    <a:srgbClr val="000000">
                      <a:alpha val="43137"/>
                    </a:srgbClr>
                  </a:outerShdw>
                </a:effectLst>
                <a:latin typeface="Arial Black" panose="020B0A04020102020204" pitchFamily="34" charset="0"/>
              </a:rPr>
              <a:t>From Dior to Valentino</a:t>
            </a:r>
            <a:r>
              <a:rPr lang="ru-RU" b="1" spc="300" dirty="0" smtClean="0">
                <a:solidFill>
                  <a:srgbClr val="FFC000"/>
                </a:solidFill>
                <a:effectLst>
                  <a:outerShdw blurRad="38100" dist="38100" dir="2700000" algn="tl">
                    <a:srgbClr val="000000">
                      <a:alpha val="43137"/>
                    </a:srgbClr>
                  </a:outerShdw>
                </a:effectLst>
                <a:latin typeface="Arial Black" panose="020B0A04020102020204" pitchFamily="34" charset="0"/>
              </a:rPr>
              <a:t>.</a:t>
            </a:r>
            <a:br>
              <a:rPr lang="ru-RU" b="1" spc="300" dirty="0" smtClean="0">
                <a:solidFill>
                  <a:srgbClr val="FFC000"/>
                </a:solidFill>
                <a:effectLst>
                  <a:outerShdw blurRad="38100" dist="38100" dir="2700000" algn="tl">
                    <a:srgbClr val="000000">
                      <a:alpha val="43137"/>
                    </a:srgbClr>
                  </a:outerShdw>
                </a:effectLst>
                <a:latin typeface="Arial Black" panose="020B0A04020102020204" pitchFamily="34" charset="0"/>
              </a:rPr>
            </a:br>
            <a:r>
              <a:rPr lang="en-US" b="1" spc="300" dirty="0" smtClean="0">
                <a:solidFill>
                  <a:srgbClr val="FFC000"/>
                </a:solidFill>
                <a:effectLst>
                  <a:outerShdw blurRad="38100" dist="38100" dir="2700000" algn="tl">
                    <a:srgbClr val="000000">
                      <a:alpha val="43137"/>
                    </a:srgbClr>
                  </a:outerShdw>
                </a:effectLst>
                <a:latin typeface="Arial Black" panose="020B0A04020102020204" pitchFamily="34" charset="0"/>
              </a:rPr>
              <a:t> The most expensive outfits </a:t>
            </a:r>
            <a:endParaRPr lang="en-US" b="1" spc="3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7170437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245327" y="78059"/>
            <a:ext cx="11108473" cy="1103970"/>
          </a:xfrm>
        </p:spPr>
        <p:txBody>
          <a:bodyPr/>
          <a:lstStyle/>
          <a:p>
            <a:r>
              <a:rPr lang="ru-RU" b="1" dirty="0"/>
              <a:t>6</a:t>
            </a:r>
            <a:r>
              <a:rPr lang="en-US" b="1" dirty="0" err="1" smtClean="0"/>
              <a:t>th</a:t>
            </a:r>
            <a:r>
              <a:rPr lang="en-US" b="1" dirty="0" smtClean="0"/>
              <a:t> </a:t>
            </a:r>
            <a:r>
              <a:rPr lang="en-US" b="1" dirty="0"/>
              <a:t>place:</a:t>
            </a:r>
          </a:p>
        </p:txBody>
      </p:sp>
      <p:sp>
        <p:nvSpPr>
          <p:cNvPr id="3" name="Объект 2"/>
          <p:cNvSpPr>
            <a:spLocks noGrp="1"/>
          </p:cNvSpPr>
          <p:nvPr>
            <p:ph idx="1"/>
          </p:nvPr>
        </p:nvSpPr>
        <p:spPr>
          <a:xfrm>
            <a:off x="245327" y="1182030"/>
            <a:ext cx="4962293" cy="4994934"/>
          </a:xfrm>
        </p:spPr>
        <p:txBody>
          <a:bodyPr/>
          <a:lstStyle/>
          <a:p>
            <a:pPr marL="0" indent="0">
              <a:buNone/>
            </a:pPr>
            <a:r>
              <a:rPr lang="en-US" dirty="0"/>
              <a:t>"Happy Birthday" - Marilyn Monroe's famous translucent dress, which she wore to John F. Kennedy's birthday on March 19, 1962. The initial cost of the outfit, created by order of the actress by designer Jean Louis, was 12 thousand dollars. It is sewn from a web-like fabric embroidered with 6,000 diamond sequins. </a:t>
            </a:r>
          </a:p>
        </p:txBody>
      </p:sp>
      <p:sp>
        <p:nvSpPr>
          <p:cNvPr id="7" name="Прямоугольник 6"/>
          <p:cNvSpPr/>
          <p:nvPr/>
        </p:nvSpPr>
        <p:spPr>
          <a:xfrm>
            <a:off x="8798312" y="607741"/>
            <a:ext cx="3393688" cy="5632311"/>
          </a:xfrm>
          <a:prstGeom prst="rect">
            <a:avLst/>
          </a:prstGeom>
        </p:spPr>
        <p:txBody>
          <a:bodyPr wrap="square">
            <a:spAutoFit/>
          </a:bodyPr>
          <a:lstStyle/>
          <a:p>
            <a:r>
              <a:rPr lang="en-US" sz="3000" dirty="0" smtClean="0"/>
              <a:t>In November 2016, this dress was sold at Julien's Auctions in Los Angeles for </a:t>
            </a:r>
            <a:r>
              <a:rPr lang="en-US" sz="3000" dirty="0" smtClean="0">
                <a:solidFill>
                  <a:srgbClr val="FF0000"/>
                </a:solidFill>
              </a:rPr>
              <a:t>$4.8 million</a:t>
            </a:r>
            <a:r>
              <a:rPr lang="en-US" sz="3000" dirty="0" smtClean="0"/>
              <a:t>, while the organizers expected to get a much smaller amount for it: from two to three million. - no" collector Robert Ripley.</a:t>
            </a:r>
            <a:endParaRPr lang="en-US" sz="3000" dirty="0"/>
          </a:p>
        </p:txBody>
      </p:sp>
    </p:spTree>
    <p:extLst>
      <p:ext uri="{BB962C8B-B14F-4D97-AF65-F5344CB8AC3E}">
        <p14:creationId xmlns:p14="http://schemas.microsoft.com/office/powerpoint/2010/main" val="21507064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255834" cy="6857999"/>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5834" y="-1"/>
            <a:ext cx="5936167" cy="6858000"/>
          </a:xfrm>
          <a:prstGeom prst="rect">
            <a:avLst/>
          </a:prstGeom>
        </p:spPr>
      </p:pic>
    </p:spTree>
    <p:extLst>
      <p:ext uri="{BB962C8B-B14F-4D97-AF65-F5344CB8AC3E}">
        <p14:creationId xmlns:p14="http://schemas.microsoft.com/office/powerpoint/2010/main" val="146303488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5</a:t>
            </a:r>
            <a:r>
              <a:rPr lang="en-US" b="1" dirty="0" err="1" smtClean="0"/>
              <a:t>th</a:t>
            </a:r>
            <a:r>
              <a:rPr lang="en-US" b="1" dirty="0" smtClean="0"/>
              <a:t> </a:t>
            </a:r>
            <a:r>
              <a:rPr lang="en-US" b="1" dirty="0"/>
              <a:t>place:</a:t>
            </a:r>
          </a:p>
        </p:txBody>
      </p:sp>
      <p:sp>
        <p:nvSpPr>
          <p:cNvPr id="3" name="Объект 2"/>
          <p:cNvSpPr>
            <a:spLocks noGrp="1"/>
          </p:cNvSpPr>
          <p:nvPr>
            <p:ph idx="1"/>
          </p:nvPr>
        </p:nvSpPr>
        <p:spPr>
          <a:xfrm>
            <a:off x="6701882" y="490654"/>
            <a:ext cx="4651917" cy="5686309"/>
          </a:xfrm>
        </p:spPr>
        <p:txBody>
          <a:bodyPr>
            <a:normAutofit fontScale="92500"/>
          </a:bodyPr>
          <a:lstStyle/>
          <a:p>
            <a:pPr marL="0" indent="0">
              <a:buNone/>
            </a:pPr>
            <a:r>
              <a:rPr lang="en-US" dirty="0"/>
              <a:t>British designer Debbie </a:t>
            </a:r>
            <a:r>
              <a:rPr lang="en-US" dirty="0" err="1"/>
              <a:t>Wingham's</a:t>
            </a:r>
            <a:r>
              <a:rPr lang="en-US" dirty="0"/>
              <a:t> luxurious toilet is a black dress, hand-sewn from crepe de chine, satin and chiffon, completely encrusted with white and black diamonds (from 2 to 5 carats), some of which are even bordered with gold. The creator of the dress, first shown to the public in Monte Carlo, worked on her masterpiece for six months, making 50,000 stitches with her own hands. The cost of this work of art, weighing 13 kg, is </a:t>
            </a:r>
            <a:r>
              <a:rPr lang="en-US" dirty="0">
                <a:solidFill>
                  <a:srgbClr val="FF0000"/>
                </a:solidFill>
              </a:rPr>
              <a:t>5.6 million dollars.</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117" y="1365909"/>
            <a:ext cx="3584235" cy="4811054"/>
          </a:xfrm>
          <a:prstGeom prst="rect">
            <a:avLst/>
          </a:prstGeom>
        </p:spPr>
      </p:pic>
    </p:spTree>
    <p:extLst>
      <p:ext uri="{BB962C8B-B14F-4D97-AF65-F5344CB8AC3E}">
        <p14:creationId xmlns:p14="http://schemas.microsoft.com/office/powerpoint/2010/main" val="18355986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4</a:t>
            </a:r>
            <a:r>
              <a:rPr lang="en-US" b="1" dirty="0" err="1" smtClean="0"/>
              <a:t>th</a:t>
            </a:r>
            <a:r>
              <a:rPr lang="en-US" b="1" dirty="0" smtClean="0"/>
              <a:t> </a:t>
            </a:r>
            <a:r>
              <a:rPr lang="en-US" b="1" dirty="0"/>
              <a:t>Place:</a:t>
            </a:r>
          </a:p>
        </p:txBody>
      </p:sp>
      <p:sp>
        <p:nvSpPr>
          <p:cNvPr id="3" name="Объект 2"/>
          <p:cNvSpPr>
            <a:spLocks noGrp="1"/>
          </p:cNvSpPr>
          <p:nvPr>
            <p:ph idx="1"/>
          </p:nvPr>
        </p:nvSpPr>
        <p:spPr>
          <a:xfrm>
            <a:off x="546410" y="1349298"/>
            <a:ext cx="4438185" cy="4827665"/>
          </a:xfrm>
        </p:spPr>
        <p:txBody>
          <a:bodyPr/>
          <a:lstStyle/>
          <a:p>
            <a:pPr marL="0" indent="0">
              <a:buNone/>
            </a:pPr>
            <a:r>
              <a:rPr lang="en-US" dirty="0" smtClean="0"/>
              <a:t>A </a:t>
            </a:r>
            <a:r>
              <a:rPr lang="en-US" dirty="0"/>
              <a:t>black cobweb dress embellished with 2,500 diamonds, presented by Belgian designer Nicky </a:t>
            </a:r>
            <a:r>
              <a:rPr lang="en-US" dirty="0" err="1"/>
              <a:t>Vankets</a:t>
            </a:r>
            <a:r>
              <a:rPr lang="en-US" dirty="0"/>
              <a:t> in 2005, worth </a:t>
            </a:r>
            <a:r>
              <a:rPr lang="en-US" dirty="0">
                <a:solidFill>
                  <a:srgbClr val="FF0000"/>
                </a:solidFill>
              </a:rPr>
              <a:t>$6.5 million.</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365" y="474841"/>
            <a:ext cx="4059044" cy="6064783"/>
          </a:xfrm>
          <a:prstGeom prst="rect">
            <a:avLst/>
          </a:prstGeom>
        </p:spPr>
      </p:pic>
    </p:spTree>
    <p:extLst>
      <p:ext uri="{BB962C8B-B14F-4D97-AF65-F5344CB8AC3E}">
        <p14:creationId xmlns:p14="http://schemas.microsoft.com/office/powerpoint/2010/main" val="33878431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49" y="767052"/>
            <a:ext cx="3810000" cy="5902944"/>
          </a:xfrm>
          <a:prstGeom prst="rect">
            <a:avLst/>
          </a:prstGeom>
        </p:spPr>
      </p:pic>
      <p:sp>
        <p:nvSpPr>
          <p:cNvPr id="2" name="Заголовок 1"/>
          <p:cNvSpPr>
            <a:spLocks noGrp="1"/>
          </p:cNvSpPr>
          <p:nvPr>
            <p:ph type="title"/>
          </p:nvPr>
        </p:nvSpPr>
        <p:spPr>
          <a:xfrm>
            <a:off x="293649" y="184808"/>
            <a:ext cx="2559204" cy="1164489"/>
          </a:xfrm>
        </p:spPr>
        <p:txBody>
          <a:bodyPr/>
          <a:lstStyle/>
          <a:p>
            <a:r>
              <a:rPr lang="en-US" b="1" dirty="0" smtClean="0"/>
              <a:t>3rd Place:</a:t>
            </a:r>
            <a:endParaRPr lang="en-US" b="1" dirty="0"/>
          </a:p>
        </p:txBody>
      </p:sp>
      <p:sp>
        <p:nvSpPr>
          <p:cNvPr id="3" name="Объект 2"/>
          <p:cNvSpPr>
            <a:spLocks noGrp="1"/>
          </p:cNvSpPr>
          <p:nvPr>
            <p:ph idx="1"/>
          </p:nvPr>
        </p:nvSpPr>
        <p:spPr>
          <a:xfrm>
            <a:off x="4103649" y="245327"/>
            <a:ext cx="7956395" cy="2207941"/>
          </a:xfrm>
        </p:spPr>
        <p:txBody>
          <a:bodyPr>
            <a:normAutofit/>
          </a:bodyPr>
          <a:lstStyle/>
          <a:p>
            <a:pPr marL="0" indent="0">
              <a:buNone/>
            </a:pPr>
            <a:r>
              <a:rPr lang="en-US" dirty="0" smtClean="0"/>
              <a:t>Scott </a:t>
            </a:r>
            <a:r>
              <a:rPr lang="en-US" dirty="0" err="1" smtClean="0"/>
              <a:t>Henshall's</a:t>
            </a:r>
            <a:r>
              <a:rPr lang="en-US" dirty="0" smtClean="0"/>
              <a:t> </a:t>
            </a:r>
            <a:r>
              <a:rPr lang="en-US" dirty="0" smtClean="0">
                <a:solidFill>
                  <a:srgbClr val="FF0000"/>
                </a:solidFill>
              </a:rPr>
              <a:t>$9 million </a:t>
            </a:r>
            <a:r>
              <a:rPr lang="en-US" dirty="0" smtClean="0"/>
              <a:t>diamond dress is a finely woven cobweb embellished with 3,000 diamonds. Its owner, singer Samantha Mamba, purchased an exclusive outfit for the premiere of Spider-Man 3, which took place on July 28, 2004.</a:t>
            </a:r>
            <a:endParaRPr lang="en-US"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7347" y="2700238"/>
            <a:ext cx="4102794" cy="3699749"/>
          </a:xfrm>
          <a:prstGeom prst="rect">
            <a:avLst/>
          </a:prstGeom>
        </p:spPr>
      </p:pic>
    </p:spTree>
    <p:extLst>
      <p:ext uri="{BB962C8B-B14F-4D97-AF65-F5344CB8AC3E}">
        <p14:creationId xmlns:p14="http://schemas.microsoft.com/office/powerpoint/2010/main" val="186027880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572" y="167269"/>
            <a:ext cx="3200400" cy="959004"/>
          </a:xfrm>
        </p:spPr>
        <p:txBody>
          <a:bodyPr/>
          <a:lstStyle/>
          <a:p>
            <a:r>
              <a:rPr lang="en-US" b="1" dirty="0"/>
              <a:t>2nd place:</a:t>
            </a:r>
          </a:p>
        </p:txBody>
      </p:sp>
      <p:sp>
        <p:nvSpPr>
          <p:cNvPr id="3" name="Объект 2"/>
          <p:cNvSpPr>
            <a:spLocks noGrp="1"/>
          </p:cNvSpPr>
          <p:nvPr>
            <p:ph idx="1"/>
          </p:nvPr>
        </p:nvSpPr>
        <p:spPr>
          <a:xfrm>
            <a:off x="189572" y="981307"/>
            <a:ext cx="4315521" cy="5430644"/>
          </a:xfrm>
        </p:spPr>
        <p:txBody>
          <a:bodyPr>
            <a:normAutofit fontScale="92500" lnSpcReduction="10000"/>
          </a:bodyPr>
          <a:lstStyle/>
          <a:p>
            <a:pPr marL="0" indent="0">
              <a:buNone/>
            </a:pPr>
            <a:r>
              <a:rPr lang="en-US" dirty="0"/>
              <a:t>Abaya (traditional Muslim dress), created by British fashion designer Debbie </a:t>
            </a:r>
            <a:r>
              <a:rPr lang="en-US" dirty="0" err="1"/>
              <a:t>Wingham</a:t>
            </a:r>
            <a:r>
              <a:rPr lang="en-US" dirty="0"/>
              <a:t> in Dubai, is estimated by specialists at </a:t>
            </a:r>
            <a:r>
              <a:rPr lang="en-US" dirty="0">
                <a:solidFill>
                  <a:srgbClr val="FF0000"/>
                </a:solidFill>
              </a:rPr>
              <a:t>$17.7 million</a:t>
            </a:r>
            <a:r>
              <a:rPr lang="en-US" dirty="0"/>
              <a:t>. The black dress is embroidered with gold threads and adorned with 2,000 diamonds, including white, black, and rare red diamonds. The presentation of the dress to the world took place on March 20 this year in one of the most elite hotels in Dubai.</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077" y="749920"/>
            <a:ext cx="7237141" cy="5427856"/>
          </a:xfrm>
          <a:prstGeom prst="rect">
            <a:avLst/>
          </a:prstGeom>
        </p:spPr>
      </p:pic>
    </p:spTree>
    <p:extLst>
      <p:ext uri="{BB962C8B-B14F-4D97-AF65-F5344CB8AC3E}">
        <p14:creationId xmlns:p14="http://schemas.microsoft.com/office/powerpoint/2010/main" val="32212304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419" y="12583"/>
            <a:ext cx="10515600" cy="1325563"/>
          </a:xfrm>
        </p:spPr>
        <p:txBody>
          <a:bodyPr/>
          <a:lstStyle/>
          <a:p>
            <a:r>
              <a:rPr lang="en-US" b="1" dirty="0"/>
              <a:t>1st place</a:t>
            </a:r>
            <a:r>
              <a:rPr lang="ru-RU" dirty="0" smtClean="0"/>
              <a:t> «</a:t>
            </a:r>
            <a:r>
              <a:rPr lang="en-US" dirty="0" smtClean="0"/>
              <a:t>Nightingale </a:t>
            </a:r>
            <a:r>
              <a:rPr lang="en-US" dirty="0"/>
              <a:t>of Kuala </a:t>
            </a:r>
            <a:r>
              <a:rPr lang="en-US" dirty="0" smtClean="0"/>
              <a:t>Lumpur</a:t>
            </a:r>
            <a:r>
              <a:rPr lang="ru-RU" dirty="0" smtClean="0"/>
              <a:t>»</a:t>
            </a:r>
            <a:endParaRPr lang="en-US" dirty="0"/>
          </a:p>
        </p:txBody>
      </p:sp>
      <p:sp>
        <p:nvSpPr>
          <p:cNvPr id="3" name="Объект 2"/>
          <p:cNvSpPr>
            <a:spLocks noGrp="1"/>
          </p:cNvSpPr>
          <p:nvPr>
            <p:ph idx="1"/>
          </p:nvPr>
        </p:nvSpPr>
        <p:spPr>
          <a:xfrm>
            <a:off x="323385" y="1070518"/>
            <a:ext cx="7036421" cy="4516244"/>
          </a:xfrm>
        </p:spPr>
        <p:txBody>
          <a:bodyPr>
            <a:normAutofit fontScale="92500" lnSpcReduction="20000"/>
          </a:bodyPr>
          <a:lstStyle/>
          <a:p>
            <a:pPr marL="0" indent="0">
              <a:buNone/>
            </a:pPr>
            <a:r>
              <a:rPr lang="en-US" dirty="0" smtClean="0"/>
              <a:t>Nightingale </a:t>
            </a:r>
            <a:r>
              <a:rPr lang="en-US" dirty="0"/>
              <a:t>of Kuala Lumpur - the most expensive dress in the world, created by Malaysian designer </a:t>
            </a:r>
            <a:r>
              <a:rPr lang="en-US" dirty="0" err="1"/>
              <a:t>Faiyzali</a:t>
            </a:r>
            <a:r>
              <a:rPr lang="en-US" dirty="0"/>
              <a:t> Abdullah, the cost of which reaches a fantastic amount - </a:t>
            </a:r>
            <a:r>
              <a:rPr lang="en-US" dirty="0">
                <a:solidFill>
                  <a:srgbClr val="FF0000"/>
                </a:solidFill>
              </a:rPr>
              <a:t>30 million dollars</a:t>
            </a:r>
            <a:r>
              <a:rPr lang="en-US" dirty="0"/>
              <a:t>. A burgundy-colored evening gown made of taffeta and silk is studded with 751 diamonds, and crowns this magnificence of luxury and brilliance with a pear-shaped diamond weighing 70 carats. A long train, also embroidered with small diamonds, completes the look. "The Nightingale of Kuala Lumpur" was first presented to the public in 2009 at the STYLO Fashion </a:t>
            </a:r>
            <a:r>
              <a:rPr lang="en-US" dirty="0" err="1"/>
              <a:t>GrandPrix</a:t>
            </a:r>
            <a:r>
              <a:rPr lang="en-US" dirty="0"/>
              <a:t> KL festival.</a:t>
            </a:r>
            <a:br>
              <a:rPr lang="en-US" dirty="0"/>
            </a:br>
            <a:r>
              <a:rPr lang="en-US" dirty="0"/>
              <a:t/>
            </a:r>
            <a:br>
              <a:rPr lang="en-US" dirty="0"/>
            </a:br>
            <a:endParaRPr lang="en-US" dirty="0"/>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673" y="4270917"/>
            <a:ext cx="5954367" cy="2257425"/>
          </a:xfrm>
          <a:prstGeom prst="rect">
            <a:avLst/>
          </a:prstGeom>
        </p:spPr>
      </p:pic>
    </p:spTree>
    <p:extLst>
      <p:ext uri="{BB962C8B-B14F-4D97-AF65-F5344CB8AC3E}">
        <p14:creationId xmlns:p14="http://schemas.microsoft.com/office/powerpoint/2010/main" val="273401162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995424" cy="687255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425" y="0"/>
            <a:ext cx="4284390" cy="6858000"/>
          </a:xfrm>
          <a:prstGeom prst="rect">
            <a:avLst/>
          </a:prstGeom>
        </p:spPr>
      </p:pic>
    </p:spTree>
    <p:extLst>
      <p:ext uri="{BB962C8B-B14F-4D97-AF65-F5344CB8AC3E}">
        <p14:creationId xmlns:p14="http://schemas.microsoft.com/office/powerpoint/2010/main" val="89352349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7990" y="2776655"/>
            <a:ext cx="11619571" cy="3836018"/>
          </a:xfrm>
        </p:spPr>
        <p:txBody>
          <a:bodyPr>
            <a:normAutofit/>
          </a:bodyPr>
          <a:lstStyle/>
          <a:p>
            <a:pPr marL="0" indent="0">
              <a:buNone/>
            </a:pPr>
            <a:r>
              <a:rPr lang="en-US" dirty="0"/>
              <a:t>It is quite difficult to determine which of the dresses can be considered the most luxurious and expensive. There are always a lot of myths around such models, because often information about the cost of a dress is passed from mouth to mouth, or arises from the words of journalists greedy for sensation. One thing is invariable: the first appearance of such outfits in public causes delight, captures attention, and the images are remembered for a long time. Photos of the most expensive dresses are fascinating, because in everyday life we ​​do not have to contemplate outfits made of gold fibers, </a:t>
            </a:r>
            <a:r>
              <a:rPr lang="en-US" dirty="0" smtClean="0"/>
              <a:t>coins</a:t>
            </a:r>
            <a:r>
              <a:rPr lang="en-US" dirty="0"/>
              <a:t>, threads interspersed with diamonds.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220" y="128240"/>
            <a:ext cx="6858000" cy="2436541"/>
          </a:xfrm>
          <a:prstGeom prst="rect">
            <a:avLst/>
          </a:prstGeom>
        </p:spPr>
      </p:pic>
    </p:spTree>
    <p:extLst>
      <p:ext uri="{BB962C8B-B14F-4D97-AF65-F5344CB8AC3E}">
        <p14:creationId xmlns:p14="http://schemas.microsoft.com/office/powerpoint/2010/main" val="24285793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solidFill>
                  <a:srgbClr val="FFC000"/>
                </a:solidFill>
              </a:rPr>
              <a:t>Thank you for your attention and dress up!</a:t>
            </a:r>
          </a:p>
        </p:txBody>
      </p:sp>
      <p:sp>
        <p:nvSpPr>
          <p:cNvPr id="3" name="Объект 2"/>
          <p:cNvSpPr>
            <a:spLocks noGrp="1"/>
          </p:cNvSpPr>
          <p:nvPr>
            <p:ph idx="1"/>
          </p:nvPr>
        </p:nvSpPr>
        <p:spPr>
          <a:xfrm>
            <a:off x="838200" y="1825625"/>
            <a:ext cx="5484541" cy="839516"/>
          </a:xfrm>
        </p:spPr>
        <p:txBody>
          <a:bodyPr>
            <a:normAutofit fontScale="92500"/>
          </a:bodyPr>
          <a:lstStyle/>
          <a:p>
            <a:pPr marL="0" indent="0">
              <a:buNone/>
            </a:pPr>
            <a:r>
              <a:rPr lang="en-US" sz="3200" dirty="0">
                <a:solidFill>
                  <a:srgbClr val="FFC000"/>
                </a:solidFill>
              </a:rPr>
              <a:t>and shine bright like a </a:t>
            </a:r>
            <a:r>
              <a:rPr lang="en-US" sz="3200" dirty="0" smtClean="0">
                <a:solidFill>
                  <a:srgbClr val="FFC000"/>
                </a:solidFill>
              </a:rPr>
              <a:t>diamond</a:t>
            </a:r>
            <a:r>
              <a:rPr lang="ru-RU" sz="3200" dirty="0" smtClean="0">
                <a:solidFill>
                  <a:srgbClr val="FFC000"/>
                </a:solidFill>
              </a:rPr>
              <a:t>!</a:t>
            </a:r>
            <a:endParaRPr lang="en-US" sz="3200" dirty="0">
              <a:solidFill>
                <a:srgbClr val="FFC00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470" y="2367543"/>
            <a:ext cx="8382000" cy="4286250"/>
          </a:xfrm>
          <a:prstGeom prst="rect">
            <a:avLst/>
          </a:prstGeom>
        </p:spPr>
      </p:pic>
    </p:spTree>
    <p:extLst>
      <p:ext uri="{BB962C8B-B14F-4D97-AF65-F5344CB8AC3E}">
        <p14:creationId xmlns:p14="http://schemas.microsoft.com/office/powerpoint/2010/main" val="52084189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23385"/>
            <a:ext cx="10515600" cy="2107581"/>
          </a:xfrm>
        </p:spPr>
        <p:txBody>
          <a:bodyPr/>
          <a:lstStyle/>
          <a:p>
            <a:pPr marL="0" indent="0">
              <a:buNone/>
            </a:pPr>
            <a:r>
              <a:rPr lang="en-US" dirty="0"/>
              <a:t>Every woman strives to look elegant and stunning. Very often, in order to express their elegance, originality and delicate taste, women “arm themselves” with exclusive dresses from the most expensive designers, sparing no sums for this, sometimes even sky-high.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029521"/>
            <a:ext cx="7620000" cy="4586249"/>
          </a:xfrm>
          <a:prstGeom prst="rect">
            <a:avLst/>
          </a:prstGeom>
        </p:spPr>
      </p:pic>
    </p:spTree>
    <p:extLst>
      <p:ext uri="{BB962C8B-B14F-4D97-AF65-F5344CB8AC3E}">
        <p14:creationId xmlns:p14="http://schemas.microsoft.com/office/powerpoint/2010/main" val="131922988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22740" y="547532"/>
            <a:ext cx="5031059" cy="5552495"/>
          </a:xfrm>
        </p:spPr>
        <p:txBody>
          <a:bodyPr/>
          <a:lstStyle/>
          <a:p>
            <a:pPr marL="0" indent="0">
              <a:buNone/>
            </a:pPr>
            <a:r>
              <a:rPr lang="en-US" dirty="0"/>
              <a:t>The creators of the outfits, in turn, do not waste time in vain, trying their best to create something unique, so that the ladies dressed in their creations shone brighter than anyone else. We present to your attention a rating of just such dresses - striking not only with their luxurious appearance, but also with their fabulous price.</a:t>
            </a:r>
          </a:p>
          <a:p>
            <a:pPr marL="0" indent="0">
              <a:buNone/>
            </a:pP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734" y="1928077"/>
            <a:ext cx="4762500" cy="4171950"/>
          </a:xfrm>
          <a:prstGeom prst="rect">
            <a:avLst/>
          </a:prstGeom>
        </p:spPr>
      </p:pic>
    </p:spTree>
    <p:extLst>
      <p:ext uri="{BB962C8B-B14F-4D97-AF65-F5344CB8AC3E}">
        <p14:creationId xmlns:p14="http://schemas.microsoft.com/office/powerpoint/2010/main" val="14842949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9</a:t>
            </a:r>
            <a:r>
              <a:rPr lang="en-US" b="1" dirty="0" err="1" smtClean="0"/>
              <a:t>th</a:t>
            </a:r>
            <a:r>
              <a:rPr lang="en-US" b="1" dirty="0" smtClean="0"/>
              <a:t> place</a:t>
            </a:r>
            <a:r>
              <a:rPr lang="ru-RU" b="1" dirty="0" smtClean="0"/>
              <a:t>:</a:t>
            </a:r>
            <a:endParaRPr lang="en-US" b="1" dirty="0"/>
          </a:p>
        </p:txBody>
      </p:sp>
      <p:sp>
        <p:nvSpPr>
          <p:cNvPr id="3" name="Объект 2"/>
          <p:cNvSpPr>
            <a:spLocks noGrp="1"/>
          </p:cNvSpPr>
          <p:nvPr>
            <p:ph idx="1"/>
          </p:nvPr>
        </p:nvSpPr>
        <p:spPr>
          <a:xfrm>
            <a:off x="838200" y="1825625"/>
            <a:ext cx="4480932" cy="4351338"/>
          </a:xfrm>
        </p:spPr>
        <p:txBody>
          <a:bodyPr/>
          <a:lstStyle/>
          <a:p>
            <a:pPr marL="0" indent="0">
              <a:buNone/>
            </a:pPr>
            <a:r>
              <a:rPr lang="en-US" dirty="0" smtClean="0"/>
              <a:t>Nicole </a:t>
            </a:r>
            <a:r>
              <a:rPr lang="en-US" dirty="0"/>
              <a:t>Kidman graces this list as one of the only two entries who wore dresses that breached the million-dollar mark. Valued at </a:t>
            </a:r>
            <a:r>
              <a:rPr lang="en-US" dirty="0">
                <a:solidFill>
                  <a:srgbClr val="FF0000"/>
                </a:solidFill>
              </a:rPr>
              <a:t>$2 million</a:t>
            </a:r>
            <a:r>
              <a:rPr lang="en-US" dirty="0"/>
              <a:t>, Kidman’s outfit was made by Christian Dior Haute Couture, which was crafted using a striking gold-green double tone.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1"/>
            <a:ext cx="6667500" cy="6936059"/>
          </a:xfrm>
          <a:prstGeom prst="rect">
            <a:avLst/>
          </a:prstGeom>
        </p:spPr>
      </p:pic>
    </p:spTree>
    <p:extLst>
      <p:ext uri="{BB962C8B-B14F-4D97-AF65-F5344CB8AC3E}">
        <p14:creationId xmlns:p14="http://schemas.microsoft.com/office/powerpoint/2010/main" val="16724851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42156" y="635620"/>
            <a:ext cx="5811644" cy="5541343"/>
          </a:xfrm>
        </p:spPr>
        <p:txBody>
          <a:bodyPr/>
          <a:lstStyle/>
          <a:p>
            <a:pPr marL="0" indent="0">
              <a:buNone/>
            </a:pPr>
            <a:r>
              <a:rPr lang="en-US" dirty="0"/>
              <a:t>The dress was highlighted with intricate embroidery, a high neck and a slit at the right side. The expensive dress is now branded as one of the most iconic dresses ever worn at the Oscars.</a:t>
            </a:r>
          </a:p>
          <a:p>
            <a:pPr marL="0" indent="0">
              <a:buNone/>
            </a:pPr>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89" y="477600"/>
            <a:ext cx="4034221" cy="5935440"/>
          </a:xfrm>
          <a:prstGeom prst="rect">
            <a:avLst/>
          </a:prstGeom>
        </p:spPr>
      </p:pic>
    </p:spTree>
    <p:extLst>
      <p:ext uri="{BB962C8B-B14F-4D97-AF65-F5344CB8AC3E}">
        <p14:creationId xmlns:p14="http://schemas.microsoft.com/office/powerpoint/2010/main" val="78695915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8</a:t>
            </a:r>
            <a:r>
              <a:rPr lang="en-US" b="1" dirty="0" err="1" smtClean="0"/>
              <a:t>th</a:t>
            </a:r>
            <a:r>
              <a:rPr lang="en-US" b="1" dirty="0" smtClean="0"/>
              <a:t> place</a:t>
            </a:r>
            <a:r>
              <a:rPr lang="ru-RU" b="1" dirty="0" smtClean="0"/>
              <a:t>:</a:t>
            </a:r>
            <a:endParaRPr lang="en-US" b="1" dirty="0"/>
          </a:p>
        </p:txBody>
      </p:sp>
      <p:sp>
        <p:nvSpPr>
          <p:cNvPr id="3" name="Объект 2"/>
          <p:cNvSpPr>
            <a:spLocks noGrp="1"/>
          </p:cNvSpPr>
          <p:nvPr>
            <p:ph idx="1"/>
          </p:nvPr>
        </p:nvSpPr>
        <p:spPr>
          <a:xfrm>
            <a:off x="838200" y="1382751"/>
            <a:ext cx="5183459" cy="4794212"/>
          </a:xfrm>
        </p:spPr>
        <p:txBody>
          <a:bodyPr>
            <a:normAutofit/>
          </a:bodyPr>
          <a:lstStyle/>
          <a:p>
            <a:pPr marL="0" indent="0">
              <a:buNone/>
            </a:pPr>
            <a:r>
              <a:rPr lang="en-US" dirty="0" smtClean="0"/>
              <a:t>Jennifer </a:t>
            </a:r>
            <a:r>
              <a:rPr lang="en-US" dirty="0"/>
              <a:t>Lawrence, lovingly called J-Law by adoring fans, went to the 2013 Oscars in a Dior Couture creation, a blush-pink </a:t>
            </a:r>
            <a:r>
              <a:rPr lang="en-US" dirty="0" err="1"/>
              <a:t>ballgown</a:t>
            </a:r>
            <a:r>
              <a:rPr lang="en-US" dirty="0"/>
              <a:t> whose design made it difficult for Lawrence to climb the stairs to collect her Oscar award for Best Actress (she actually tripped). Valued at </a:t>
            </a:r>
            <a:r>
              <a:rPr lang="en-US" dirty="0">
                <a:solidFill>
                  <a:srgbClr val="FF0000"/>
                </a:solidFill>
              </a:rPr>
              <a:t>$4 million</a:t>
            </a:r>
            <a:r>
              <a:rPr lang="en-US" dirty="0"/>
              <a:t>, the dress was lent to Lawrence as she was the face of the brand.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607" y="378329"/>
            <a:ext cx="4187902" cy="5798634"/>
          </a:xfrm>
          <a:prstGeom prst="rect">
            <a:avLst/>
          </a:prstGeom>
        </p:spPr>
      </p:pic>
    </p:spTree>
    <p:extLst>
      <p:ext uri="{BB962C8B-B14F-4D97-AF65-F5344CB8AC3E}">
        <p14:creationId xmlns:p14="http://schemas.microsoft.com/office/powerpoint/2010/main" val="2266820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97499" y="568712"/>
            <a:ext cx="2806550" cy="5608251"/>
          </a:xfrm>
        </p:spPr>
        <p:txBody>
          <a:bodyPr/>
          <a:lstStyle/>
          <a:p>
            <a:pPr marL="0" indent="0">
              <a:buNone/>
            </a:pPr>
            <a:r>
              <a:rPr lang="en-US" dirty="0"/>
              <a:t>The tripping incident also proved to be a blessing for Dior Couture, as it gave the dress extended air time and publicity, which would have cost the company millions otherwise.</a:t>
            </a:r>
          </a:p>
          <a:p>
            <a:pPr marL="0" indent="0">
              <a:buNone/>
            </a:pP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049" y="323829"/>
            <a:ext cx="4677987" cy="585313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35" y="446270"/>
            <a:ext cx="4307464" cy="5853134"/>
          </a:xfrm>
          <a:prstGeom prst="rect">
            <a:avLst/>
          </a:prstGeom>
        </p:spPr>
      </p:pic>
    </p:spTree>
    <p:extLst>
      <p:ext uri="{BB962C8B-B14F-4D97-AF65-F5344CB8AC3E}">
        <p14:creationId xmlns:p14="http://schemas.microsoft.com/office/powerpoint/2010/main" val="247538237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452" y="160973"/>
            <a:ext cx="10515600" cy="1325563"/>
          </a:xfrm>
        </p:spPr>
        <p:txBody>
          <a:bodyPr/>
          <a:lstStyle/>
          <a:p>
            <a:r>
              <a:rPr lang="ru-RU" b="1" dirty="0"/>
              <a:t>7</a:t>
            </a:r>
            <a:r>
              <a:rPr lang="en-US" b="1" dirty="0" err="1" smtClean="0"/>
              <a:t>th</a:t>
            </a:r>
            <a:r>
              <a:rPr lang="en-US" b="1" dirty="0" smtClean="0"/>
              <a:t> </a:t>
            </a:r>
            <a:r>
              <a:rPr lang="en-US" b="1" dirty="0"/>
              <a:t>place:</a:t>
            </a:r>
          </a:p>
        </p:txBody>
      </p:sp>
      <p:sp>
        <p:nvSpPr>
          <p:cNvPr id="3" name="Объект 2"/>
          <p:cNvSpPr>
            <a:spLocks noGrp="1"/>
          </p:cNvSpPr>
          <p:nvPr>
            <p:ph idx="1"/>
          </p:nvPr>
        </p:nvSpPr>
        <p:spPr>
          <a:xfrm>
            <a:off x="4427034" y="657922"/>
            <a:ext cx="7588406" cy="5519041"/>
          </a:xfrm>
        </p:spPr>
        <p:txBody>
          <a:bodyPr/>
          <a:lstStyle/>
          <a:p>
            <a:pPr marL="0" indent="0">
              <a:buNone/>
            </a:pPr>
            <a:r>
              <a:rPr lang="en-US" dirty="0"/>
              <a:t>Marilyn Monroe's "fly away" dress is the famous wardrobe item of the Hollywood actress, who became famous thanks to the film "The Seven Year Itch" by Billy Weider. The episode from this film, where the flow of air from the ventilation system raises the pleated skirt of a white dress, exposing the legs of the heroine, made Marilyn Monroe a sex symbol of her time. In 2011, in Los Angeles, at the auction house Profile in History, it was sold for </a:t>
            </a:r>
            <a:r>
              <a:rPr lang="en-US" dirty="0">
                <a:solidFill>
                  <a:srgbClr val="FF0000"/>
                </a:solidFill>
              </a:rPr>
              <a:t>$4.6 million.</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34" y="1486536"/>
            <a:ext cx="3810000" cy="4343400"/>
          </a:xfrm>
          <a:prstGeom prst="rect">
            <a:avLst/>
          </a:prstGeom>
        </p:spPr>
      </p:pic>
    </p:spTree>
    <p:extLst>
      <p:ext uri="{BB962C8B-B14F-4D97-AF65-F5344CB8AC3E}">
        <p14:creationId xmlns:p14="http://schemas.microsoft.com/office/powerpoint/2010/main" val="6601238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03029" y="1452114"/>
            <a:ext cx="3239209" cy="4351338"/>
          </a:xfrm>
        </p:spPr>
      </p:pic>
      <p:sp>
        <p:nvSpPr>
          <p:cNvPr id="5" name="Прямоугольник 4"/>
          <p:cNvSpPr/>
          <p:nvPr/>
        </p:nvSpPr>
        <p:spPr>
          <a:xfrm>
            <a:off x="1232327" y="1260087"/>
            <a:ext cx="3941838" cy="584775"/>
          </a:xfrm>
          <a:prstGeom prst="rect">
            <a:avLst/>
          </a:prstGeom>
        </p:spPr>
        <p:txBody>
          <a:bodyPr wrap="square">
            <a:spAutoFit/>
          </a:bodyPr>
          <a:lstStyle/>
          <a:p>
            <a:r>
              <a:rPr lang="en-US" sz="3200" dirty="0" err="1">
                <a:latin typeface="Arial" panose="020B0604020202020204" pitchFamily="34" charset="0"/>
              </a:rPr>
              <a:t>Boop</a:t>
            </a:r>
            <a:r>
              <a:rPr lang="en-US" sz="3200" dirty="0">
                <a:latin typeface="Arial" panose="020B0604020202020204" pitchFamily="34" charset="0"/>
              </a:rPr>
              <a:t>-</a:t>
            </a:r>
            <a:r>
              <a:rPr lang="en-US" sz="3200" dirty="0" err="1">
                <a:latin typeface="Arial" panose="020B0604020202020204" pitchFamily="34" charset="0"/>
              </a:rPr>
              <a:t>boop</a:t>
            </a:r>
            <a:r>
              <a:rPr lang="en-US" sz="3200" dirty="0">
                <a:latin typeface="Arial" panose="020B0604020202020204" pitchFamily="34" charset="0"/>
              </a:rPr>
              <a:t>-be-</a:t>
            </a:r>
            <a:r>
              <a:rPr lang="en-US" sz="3200" dirty="0" err="1">
                <a:latin typeface="Arial" panose="020B0604020202020204" pitchFamily="34" charset="0"/>
              </a:rPr>
              <a:t>doop</a:t>
            </a:r>
            <a:r>
              <a:rPr lang="en-US" sz="3200" dirty="0">
                <a:latin typeface="Arial" panose="020B0604020202020204" pitchFamily="34" charset="0"/>
              </a:rPr>
              <a:t>!</a:t>
            </a:r>
            <a:endParaRPr lang="en-US" sz="3200" dirty="0"/>
          </a:p>
        </p:txBody>
      </p:sp>
    </p:spTree>
    <p:extLst>
      <p:ext uri="{BB962C8B-B14F-4D97-AF65-F5344CB8AC3E}">
        <p14:creationId xmlns:p14="http://schemas.microsoft.com/office/powerpoint/2010/main" val="32493607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461</TotalTime>
  <Words>1019</Words>
  <Application>Microsoft Office PowerPoint</Application>
  <PresentationFormat>Широкоэкранный</PresentationFormat>
  <Paragraphs>28</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Arial Black</vt:lpstr>
      <vt:lpstr>Calibri</vt:lpstr>
      <vt:lpstr>Calibri Light</vt:lpstr>
      <vt:lpstr>Office Theme</vt:lpstr>
      <vt:lpstr>From Dior to Valentino.  The most expensive outfits </vt:lpstr>
      <vt:lpstr>Презентация PowerPoint</vt:lpstr>
      <vt:lpstr>Презентация PowerPoint</vt:lpstr>
      <vt:lpstr>9th place:</vt:lpstr>
      <vt:lpstr>Презентация PowerPoint</vt:lpstr>
      <vt:lpstr>8th place:</vt:lpstr>
      <vt:lpstr>Презентация PowerPoint</vt:lpstr>
      <vt:lpstr>7th place:</vt:lpstr>
      <vt:lpstr>Презентация PowerPoint</vt:lpstr>
      <vt:lpstr>6th place:</vt:lpstr>
      <vt:lpstr>Презентация PowerPoint</vt:lpstr>
      <vt:lpstr>5th place:</vt:lpstr>
      <vt:lpstr>4th Place:</vt:lpstr>
      <vt:lpstr>3rd Place:</vt:lpstr>
      <vt:lpstr>2nd place:</vt:lpstr>
      <vt:lpstr>1st place «Nightingale of Kuala Lumpur»</vt:lpstr>
      <vt:lpstr>Презентация PowerPoint</vt:lpstr>
      <vt:lpstr>Презентация PowerPoint</vt:lpstr>
      <vt:lpstr>Thank you for your attention and dress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Dior to Valentino  the most expensive outfits</dc:title>
  <dc:creator>User</dc:creator>
  <cp:lastModifiedBy>User</cp:lastModifiedBy>
  <cp:revision>14</cp:revision>
  <dcterms:created xsi:type="dcterms:W3CDTF">2021-12-20T12:01:57Z</dcterms:created>
  <dcterms:modified xsi:type="dcterms:W3CDTF">2022-02-25T10:51:55Z</dcterms:modified>
</cp:coreProperties>
</file>