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58" r:id="rId5"/>
    <p:sldId id="259" r:id="rId6"/>
    <p:sldId id="260" r:id="rId7"/>
    <p:sldId id="261" r:id="rId8"/>
    <p:sldId id="263" r:id="rId9"/>
    <p:sldId id="262" r:id="rId10"/>
    <p:sldId id="273" r:id="rId11"/>
    <p:sldId id="264" r:id="rId12"/>
    <p:sldId id="268" r:id="rId13"/>
    <p:sldId id="267" r:id="rId14"/>
    <p:sldId id="276" r:id="rId15"/>
    <p:sldId id="269" r:id="rId16"/>
    <p:sldId id="271" r:id="rId17"/>
    <p:sldId id="270" r:id="rId18"/>
    <p:sldId id="27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8E6C"/>
    <a:srgbClr val="31B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10" autoAdjust="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19.01.2022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19.01.2022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19.01.2022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19.01.2022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19.01.2022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19.01.2022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827430"/>
            <a:ext cx="8568952" cy="5573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771800" y="116632"/>
            <a:ext cx="4458744" cy="523220"/>
          </a:xfrm>
          <a:prstGeom prst="rect">
            <a:avLst/>
          </a:prstGeom>
        </p:spPr>
        <p:txBody>
          <a:bodyPr wrap="square">
            <a:spAutoFit/>
          </a:bodyPr>
          <a:lstStyle/>
          <a:p>
            <a:r>
              <a:rPr lang="en-US" sz="2800" b="1" dirty="0" smtClean="0">
                <a:solidFill>
                  <a:schemeClr val="accent4">
                    <a:lumMod val="50000"/>
                  </a:schemeClr>
                </a:solidFill>
                <a:latin typeface="Arial Black" panose="020B0A04020102020204" pitchFamily="34" charset="0"/>
              </a:rPr>
              <a:t>Food of the Future</a:t>
            </a:r>
            <a:endParaRPr lang="ru-RU" sz="2800" b="1" dirty="0">
              <a:solidFill>
                <a:schemeClr val="accent4">
                  <a:lumMod val="50000"/>
                </a:schemeClr>
              </a:solidFill>
              <a:latin typeface="Arial Black" panose="020B0A04020102020204" pitchFamily="34" charset="0"/>
            </a:endParaRPr>
          </a:p>
        </p:txBody>
      </p:sp>
    </p:spTree>
    <p:extLst>
      <p:ext uri="{BB962C8B-B14F-4D97-AF65-F5344CB8AC3E}">
        <p14:creationId xmlns:p14="http://schemas.microsoft.com/office/powerpoint/2010/main" val="40857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44216" cy="262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0"/>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436658"/>
            <a:ext cx="3309846" cy="514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4008312"/>
            <a:ext cx="1872533" cy="242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admin\Desktop\images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38" y="3212975"/>
            <a:ext cx="28765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085184"/>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images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3074" y="2276872"/>
            <a:ext cx="1859654" cy="15222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images (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188640"/>
            <a:ext cx="1415307" cy="148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671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1763688" y="25360"/>
            <a:ext cx="7128792" cy="5293757"/>
          </a:xfrm>
          <a:prstGeom prst="rect">
            <a:avLst/>
          </a:prstGeom>
        </p:spPr>
        <p:txBody>
          <a:bodyPr wrap="square">
            <a:spAutoFit/>
          </a:bodyPr>
          <a:lstStyle/>
          <a:p>
            <a:r>
              <a:rPr lang="ru-RU" sz="16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ALGAE</a:t>
            </a:r>
            <a:endParaRPr lang="ru-RU" sz="2000"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Microscopic algae, like other plants, absorb carbon dioxide from the atmosphere</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 </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2013</a:t>
            </a: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study showed that these tiny green organisms produce an impressive amount of protein, fat and carbohydrates, making them a goof source of nutrients</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New studies also suggest that some types of algae contain a lot of omega-3 fatty acids, as well as other fatty acids that positively affect the functioning of the cardiovascular apparatus</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2000"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Unfortunately, the trial tests of microscopic algae as food products did not go very smoothly</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sz="2000" dirty="0" err="1"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Soylent</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has already marketed products containing ground algae</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However, healthy food caused upset stomach in consumers, so sales had to be stopped</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Nevertheless, the company’s executives hope to fix all the problems and make a new version of their seafood product</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2000"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0462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картинки\еда будущего\Edible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90" y="0"/>
            <a:ext cx="8661610" cy="577722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123728" y="161231"/>
            <a:ext cx="3786720" cy="3108543"/>
          </a:xfrm>
          <a:prstGeom prst="rect">
            <a:avLst/>
          </a:prstGeom>
        </p:spPr>
        <p:txBody>
          <a:bodyPr wrap="square">
            <a:spAutoFit/>
          </a:bodyPr>
          <a:lstStyle/>
          <a:p>
            <a:r>
              <a:rPr lang="en-US" sz="2000" b="1" dirty="0" smtClean="0">
                <a:solidFill>
                  <a:schemeClr val="accent4">
                    <a:lumMod val="50000"/>
                  </a:schemeClr>
                </a:solidFill>
              </a:rPr>
              <a:t>         </a:t>
            </a:r>
            <a:r>
              <a:rPr lang="en-US" sz="2000" b="1" dirty="0" smtClean="0">
                <a:solidFill>
                  <a:schemeClr val="accent4">
                    <a:lumMod val="50000"/>
                  </a:schemeClr>
                </a:solidFill>
              </a:rPr>
              <a:t>3D FOOD PRINTING</a:t>
            </a:r>
            <a:endParaRPr lang="ru-RU" sz="2000" b="1" dirty="0" smtClean="0">
              <a:solidFill>
                <a:schemeClr val="accent4">
                  <a:lumMod val="50000"/>
                </a:schemeClr>
              </a:solidFill>
            </a:endParaRPr>
          </a:p>
          <a:p>
            <a:endParaRPr lang="ru-RU" dirty="0">
              <a:solidFill>
                <a:schemeClr val="accent4">
                  <a:lumMod val="50000"/>
                </a:schemeClr>
              </a:solidFill>
            </a:endParaRPr>
          </a:p>
          <a:p>
            <a:pPr algn="ctr"/>
            <a:r>
              <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3D food printing can significantly save time on food preparation and make any food suitable for the elderly who tend to have some difficulties in chewing and swallowing</a:t>
            </a:r>
            <a:r>
              <a:rPr lang="ru-RU"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0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ru-RU" dirty="0" smtClean="0"/>
              <a:t> </a:t>
            </a:r>
            <a:endParaRPr lang="ru-RU" dirty="0"/>
          </a:p>
        </p:txBody>
      </p:sp>
      <p:sp>
        <p:nvSpPr>
          <p:cNvPr id="3" name="Прямоугольник 2"/>
          <p:cNvSpPr/>
          <p:nvPr/>
        </p:nvSpPr>
        <p:spPr>
          <a:xfrm>
            <a:off x="2817464" y="4790817"/>
            <a:ext cx="5760640" cy="1477328"/>
          </a:xfrm>
          <a:prstGeom prst="rect">
            <a:avLst/>
          </a:prstGeom>
        </p:spPr>
        <p:txBody>
          <a:bodyPr wrap="square">
            <a:spAutoFit/>
          </a:bodyPr>
          <a:lstStyle/>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Even </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NASA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investors insist on astronauts eating not pasta but a balanced diet that will be possible to ‘cook’ with the help of 3D printing during long-distance flights</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is also important that printed food will always be hot and fresh</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6338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0" y="548680"/>
            <a:ext cx="8338008" cy="3416320"/>
          </a:xfrm>
          <a:prstGeom prst="rect">
            <a:avLst/>
          </a:prstGeom>
        </p:spPr>
        <p:txBody>
          <a:bodyPr wrap="square">
            <a:spAutoFit/>
          </a:bodyPr>
          <a:lstStyle/>
          <a:p>
            <a:r>
              <a:rPr lang="en-US" b="1" dirty="0" smtClean="0">
                <a:solidFill>
                  <a:schemeClr val="accent4">
                    <a:lumMod val="75000"/>
                  </a:schemeClr>
                </a:solidFill>
              </a:rPr>
              <a:t>                            </a:t>
            </a:r>
            <a:r>
              <a:rPr lang="en-US" sz="2000" b="1" dirty="0" smtClean="0">
                <a:solidFill>
                  <a:schemeClr val="accent4">
                    <a:lumMod val="75000"/>
                  </a:schemeClr>
                </a:solidFill>
              </a:rPr>
              <a:t>EATING CANDY AND ITS WRAPPER</a:t>
            </a:r>
            <a:endParaRPr lang="en-US" sz="2000" b="1" dirty="0" smtClean="0">
              <a:solidFill>
                <a:schemeClr val="accent4">
                  <a:lumMod val="75000"/>
                </a:schemeClr>
              </a:solidFill>
            </a:endParaRPr>
          </a:p>
          <a:p>
            <a:endParaRPr lang="ru-RU" dirty="0">
              <a:solidFill>
                <a:schemeClr val="accent4">
                  <a:lumMod val="75000"/>
                </a:schemeClr>
              </a:solidFill>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Almost a third of waste is food packaging: all kinds of bags, boxes and wrappers</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Yet, there is an option how to deal with all this garbage </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making the packaging edible</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Harvard bioengineer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David Edwards is working on this</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Inspired by the cells of living organisms that easily retain water, Edwards came up with an idea of a similar package resembling the grape peel</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is waterproof, preserves products fresh and is suitable for </a:t>
            </a:r>
            <a:r>
              <a:rPr lang="en-US" dirty="0" err="1"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storaging</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many products</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edible packaging consists of water, calcium, dietary fiber, and polysaccharide</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Before use, the jelly-like packaging needs to be washed</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ru-RU" sz="1600" dirty="0"/>
          </a:p>
        </p:txBody>
      </p:sp>
      <p:pic>
        <p:nvPicPr>
          <p:cNvPr id="4099" name="Picture 3" descr="C:\Users\admin\Desktop\images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368" y="44624"/>
            <a:ext cx="1800200" cy="114674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87624" y="4437112"/>
            <a:ext cx="7632848" cy="1754326"/>
          </a:xfrm>
          <a:prstGeom prst="rect">
            <a:avLst/>
          </a:prstGeom>
        </p:spPr>
        <p:txBody>
          <a:bodyPr wrap="square">
            <a:spAutoFit/>
          </a:bodyPr>
          <a:lstStyle/>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British company </a:t>
            </a:r>
            <a:r>
              <a:rPr lang="ru-RU" i="1" dirty="0" err="1"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Skipping</a:t>
            </a:r>
            <a:r>
              <a:rPr lang="ru-RU" i="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ru-RU" i="1"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Rocks </a:t>
            </a:r>
            <a:r>
              <a:rPr lang="ru-RU" i="1" dirty="0" err="1">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Lab</a:t>
            </a:r>
            <a:r>
              <a:rPr lang="ru-RU" i="1"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tried to create its own biodegradable container and developed a transparent jelly-like ball based on algae</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To extract water from it, it is enough to tear the packaging</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However, the British had difficulties with transportation</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such balls turned out to be too fragile and burst on the way</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Well, let’s see what else scientists can invent</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12685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00808"/>
            <a:ext cx="6552727" cy="300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753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79712" y="404664"/>
            <a:ext cx="6480720" cy="3693319"/>
          </a:xfrm>
          <a:prstGeom prst="rect">
            <a:avLst/>
          </a:prstGeom>
        </p:spPr>
        <p:txBody>
          <a:bodyPr wrap="square">
            <a:spAutoFit/>
          </a:bodyPr>
          <a:lstStyle/>
          <a:p>
            <a:r>
              <a:rPr lang="en-US"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FOOD AND MUSIC</a:t>
            </a:r>
            <a:endParaRPr lang="en-US"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 pay a lot of attention not only to the taste of food but also to its appearance</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We try to make dishes look beautiful</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But is that all we need?</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turns out that listening to music when eating can not only affect the taste of the food but even make it better. This was discovered by scientists from Oxford University</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They found out which frequencies make food seem more bitter and which ones more sweet</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For example, high-pitched piano sounds make food sweet and the low sounds of brass instruments make it bitter</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58298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563888" y="103007"/>
            <a:ext cx="1822294" cy="461665"/>
          </a:xfrm>
          <a:prstGeom prst="rect">
            <a:avLst/>
          </a:prstGeom>
        </p:spPr>
        <p:txBody>
          <a:bodyPr wrap="none">
            <a:spAutoFit/>
          </a:bodyPr>
          <a:lstStyle/>
          <a:p>
            <a:r>
              <a:rPr lang="en-US" sz="2400" b="1" dirty="0" smtClean="0">
                <a:solidFill>
                  <a:schemeClr val="accent4">
                    <a:lumMod val="50000"/>
                  </a:schemeClr>
                </a:solidFill>
              </a:rPr>
              <a:t>GMO FOODS</a:t>
            </a:r>
            <a:endParaRPr lang="ru-RU" sz="2400" b="1" dirty="0">
              <a:solidFill>
                <a:schemeClr val="accent4">
                  <a:lumMod val="50000"/>
                </a:schemeClr>
              </a:solidFill>
            </a:endParaRPr>
          </a:p>
        </p:txBody>
      </p:sp>
      <p:sp>
        <p:nvSpPr>
          <p:cNvPr id="5" name="Прямоугольник 4"/>
          <p:cNvSpPr/>
          <p:nvPr/>
        </p:nvSpPr>
        <p:spPr>
          <a:xfrm>
            <a:off x="830968" y="598968"/>
            <a:ext cx="6984776" cy="2585323"/>
          </a:xfrm>
          <a:prstGeom prst="rect">
            <a:avLst/>
          </a:prstGeom>
        </p:spPr>
        <p:txBody>
          <a:bodyPr wrap="square">
            <a:spAutoFit/>
          </a:bodyPr>
          <a:lstStyle/>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Realizing that traditional agriculture will not be able to feed the ever-growing population of our planet, scientists started creating GMO crops.</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It is necessary to create breeds that will contain more nutrients and provide a good harvest</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the same time they will be resistant to parasites and bad weather conditions</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However, people often do not trust GMOs and that is due to lack of knowledge</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Some people even believe that GMOs can introduce their genes into human organisms</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ru-RU"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C:\Users\admin\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945" y="2516601"/>
            <a:ext cx="1555055" cy="131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8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87624" y="836712"/>
            <a:ext cx="7344816" cy="4524315"/>
          </a:xfrm>
          <a:prstGeom prst="rect">
            <a:avLst/>
          </a:prstGeom>
        </p:spPr>
        <p:txBody>
          <a:bodyPr wrap="square">
            <a:spAutoFit/>
          </a:bodyPr>
          <a:lstStyle/>
          <a:p>
            <a:r>
              <a:rPr lang="en-US" sz="2400" dirty="0" smtClean="0">
                <a:solidFill>
                  <a:schemeClr val="accent4">
                    <a:lumMod val="50000"/>
                  </a:schemeClr>
                </a:solidFill>
              </a:rPr>
              <a:t>We can only guess what food will be like in 50 – 70 years</a:t>
            </a:r>
            <a:r>
              <a:rPr lang="ru-RU" sz="2400" dirty="0" smtClean="0">
                <a:solidFill>
                  <a:schemeClr val="accent4">
                    <a:lumMod val="50000"/>
                  </a:schemeClr>
                </a:solidFill>
              </a:rPr>
              <a:t>. </a:t>
            </a:r>
            <a:r>
              <a:rPr lang="en-US" sz="2400" dirty="0"/>
              <a:t>Through ever emerging new technologies, cross disciplinary collaborations and a wider variety of foods coming to the market every year, we will definitely see a lot of foods and food trends that are hard to predict.</a:t>
            </a:r>
          </a:p>
          <a:p>
            <a:r>
              <a:rPr lang="en-US" sz="2400" dirty="0"/>
              <a:t>From advancements in genetic modifications to dining that stimulates all our senses. Already now, we’re pushing the boundaries further than ever before.</a:t>
            </a:r>
          </a:p>
          <a:p>
            <a:r>
              <a:rPr lang="en-US" sz="2400" dirty="0"/>
              <a:t>And the future will definitely bring us more creative food to the market</a:t>
            </a:r>
            <a:r>
              <a:rPr lang="en-US" sz="2400" dirty="0" smtClean="0"/>
              <a:t>.</a:t>
            </a:r>
          </a:p>
          <a:p>
            <a:r>
              <a:rPr lang="en-US" sz="2400" dirty="0"/>
              <a:t>So, who knows, maybe just a few years from now, you’ll be frying GM crickets with your smartphone.</a:t>
            </a:r>
          </a:p>
        </p:txBody>
      </p:sp>
    </p:spTree>
    <p:extLst>
      <p:ext uri="{BB962C8B-B14F-4D97-AF65-F5344CB8AC3E}">
        <p14:creationId xmlns:p14="http://schemas.microsoft.com/office/powerpoint/2010/main" val="282789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картинки\shutterstock_2105870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09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50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63688" y="620688"/>
            <a:ext cx="4893072" cy="4401205"/>
          </a:xfrm>
          <a:prstGeom prst="rect">
            <a:avLst/>
          </a:prstGeom>
        </p:spPr>
        <p:txBody>
          <a:bodyPr wrap="square">
            <a:spAutoFit/>
          </a:bodyPr>
          <a:lstStyle/>
          <a:p>
            <a:pPr algn="ct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Science is moving forward</a:t>
            </a:r>
            <a:r>
              <a:rPr lang="ru-RU"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world is changing</a:t>
            </a:r>
            <a:r>
              <a:rPr lang="ru-RU"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and the changes affect all spheres of our </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life</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e</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ven </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contents of one’s refrigerator</a:t>
            </a:r>
            <a:r>
              <a:rPr lang="ru-RU"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past century has brought us microwaves, </a:t>
            </a:r>
            <a:r>
              <a:rPr lang="en-US" sz="2800" dirty="0" err="1"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multicookers</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and a craze for Japanese cuisine</a:t>
            </a:r>
            <a:r>
              <a:rPr lang="ru-RU"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What else is progress to give people</a:t>
            </a:r>
            <a:r>
              <a:rPr lang="ru-RU" sz="28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sz="2800"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C:\Users\admin\Desktop\картинки\еда будущего\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204864"/>
            <a:ext cx="2519887" cy="167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10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49264" y="620688"/>
            <a:ext cx="7776864" cy="4555093"/>
          </a:xfrm>
          <a:prstGeom prst="rect">
            <a:avLst/>
          </a:prstGeom>
        </p:spPr>
        <p:txBody>
          <a:bodyPr wrap="square">
            <a:spAutoFit/>
          </a:bodyPr>
          <a:lstStyle/>
          <a:p>
            <a:r>
              <a:rPr lang="en-US" sz="1600" dirty="0" smtClean="0">
                <a:solidFill>
                  <a:schemeClr val="accent4">
                    <a:lumMod val="75000"/>
                  </a:schemeClr>
                </a:solidFill>
              </a:rPr>
              <a:t>                                             </a:t>
            </a:r>
            <a:r>
              <a:rPr lang="en-US" sz="2000"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Why Do We Need Changes</a:t>
            </a:r>
            <a:r>
              <a:rPr lang="ru-RU" sz="2000"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endParaRPr lang="ru-RU" dirty="0">
              <a:solidFill>
                <a:schemeClr val="accent4">
                  <a:lumMod val="75000"/>
                </a:schemeClr>
              </a:solidFill>
            </a:endParaRPr>
          </a:p>
          <a:p>
            <a:pPr algn="ct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People seem to know so much about food</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 there is no need to teach them what to eat</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People can buy food or cook their own food</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They know how wheat grows, how bread is baked. They know that cows grazing in pastures give milk</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They know that not all plants are edible. And then all of a sudden scientists want to break the usual order of things.</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They want to print bread instead of baking it. They even want to make everybody eat inedible flora and fauna</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1" algn="ct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This is not simply someone’s whim</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Unfortunately, the population of our planet is rapidly increasing while the condition of the environment is</a:t>
            </a:r>
            <a:r>
              <a:rPr lang="en-US"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deteriorating. The present day food industry can’t meet the needs of all mankind.</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Besides, more and more people are worried about their health and environment protection when choosing what to eat.</a:t>
            </a:r>
            <a:r>
              <a:rPr lang="en-US"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means we can’t avoid new food sources. Let’s find out what they are going to feed us on in a couple of decades</a:t>
            </a:r>
            <a:r>
              <a:rPr lang="ru-RU"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5897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283968" y="2564904"/>
            <a:ext cx="4716016" cy="2308324"/>
          </a:xfrm>
          <a:prstGeom prst="rect">
            <a:avLst/>
          </a:prstGeom>
        </p:spPr>
        <p:txBody>
          <a:bodyPr wrap="square">
            <a:spAutoFit/>
          </a:bodyPr>
          <a:lstStyle/>
          <a:p>
            <a:r>
              <a:rPr lang="en-US" dirty="0" smtClean="0"/>
              <a:t>        </a:t>
            </a:r>
            <a:endParaRPr lang="ru-RU" dirty="0">
              <a:solidFill>
                <a:schemeClr val="accent4">
                  <a:lumMod val="50000"/>
                </a:schemeClr>
              </a:solidFill>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takes a long time for cows to grow up while meat in laboratories can be grown immediately</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Also if we want to stop wars, we shouldn’t kill not only humans but mammals and birds as well. Research studies show that they are not so far behind us in intelligence</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C:\Users\admin\Desktop\картинки\еда будущего\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861048"/>
            <a:ext cx="2908798" cy="18128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59632" y="1124744"/>
            <a:ext cx="7740352" cy="1477328"/>
          </a:xfrm>
          <a:prstGeom prst="rect">
            <a:avLst/>
          </a:prstGeom>
        </p:spPr>
        <p:txBody>
          <a:bodyPr wrap="square">
            <a:spAutoFit/>
          </a:bodyPr>
          <a:lstStyle/>
          <a:p>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Scientists want to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solve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problem of cattle breeding with the help of stem cells, on the basis of which they hope to grow real synthetic meat</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Growing meat in laboratories will require </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7</a:t>
            </a:r>
            <a:r>
              <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−45%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less energy consumption, reduce the exploitation of land resources by</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99</a:t>
            </a:r>
            <a:r>
              <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and greenhouse gas production by </a:t>
            </a:r>
            <a:r>
              <a:rPr lang="ru-RU"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78</a:t>
            </a:r>
            <a:r>
              <a:rPr lang="ru-RU"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−96%.</a:t>
            </a:r>
            <a:endParaRPr lang="ru-RU" b="1"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Прямоугольник 3"/>
          <p:cNvSpPr/>
          <p:nvPr/>
        </p:nvSpPr>
        <p:spPr>
          <a:xfrm>
            <a:off x="2699792" y="260688"/>
            <a:ext cx="2555508" cy="400110"/>
          </a:xfrm>
          <a:prstGeom prst="rect">
            <a:avLst/>
          </a:prstGeom>
        </p:spPr>
        <p:txBody>
          <a:bodyPr wrap="none">
            <a:spAutoFit/>
          </a:bodyPr>
          <a:lstStyle/>
          <a:p>
            <a:r>
              <a:rPr lang="en-US" sz="2000" b="1"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LAB-GROWN MEAT</a:t>
            </a:r>
            <a:endParaRPr lang="ru-RU" sz="2000" b="1"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2466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267744" y="524696"/>
            <a:ext cx="6207319" cy="2677656"/>
          </a:xfrm>
          <a:prstGeom prst="rect">
            <a:avLst/>
          </a:prstGeom>
        </p:spPr>
        <p:txBody>
          <a:bodyPr wrap="square">
            <a:spAutoFit/>
          </a:bodyPr>
          <a:lstStyle/>
          <a:p>
            <a:pPr algn="ctr"/>
            <a:r>
              <a:rPr lang="ru-RU" sz="2400" dirty="0"/>
              <a:t> </a:t>
            </a:r>
            <a:r>
              <a:rPr lang="en-US" sz="2400" dirty="0" smtClean="0"/>
              <a:t>Already today anyone can try artificial meat</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The </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KFC</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fast food restaurant chain, whose signature dish is fried chicken wings</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has decided to introduce vegetable based meat to its clients.</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If the visitors’ reaction is positive, the vegetarian wings will go on sale widely.</a:t>
            </a:r>
            <a:endParaRPr lang="ru-RU" sz="2400"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50" name="Picture 2" descr="C:\Users\admin\Desktop\картинки\еда будущего\веганские бургеры.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220072" y="4397088"/>
            <a:ext cx="3744416" cy="21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74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195736" y="534441"/>
            <a:ext cx="6048672" cy="3785652"/>
          </a:xfrm>
          <a:prstGeom prst="rect">
            <a:avLst/>
          </a:prstGeom>
        </p:spPr>
        <p:txBody>
          <a:bodyPr wrap="square">
            <a:spAutoFit/>
          </a:bodyPr>
          <a:lstStyle/>
          <a:p>
            <a:r>
              <a:rPr lang="en-US" sz="2400" dirty="0" smtClean="0"/>
              <a:t>      </a:t>
            </a:r>
            <a:r>
              <a:rPr lang="en-US" sz="2400" dirty="0" smtClean="0">
                <a:solidFill>
                  <a:schemeClr val="accent4">
                    <a:lumMod val="50000"/>
                  </a:schemeClr>
                </a:solidFill>
              </a:rPr>
              <a:t>                    </a:t>
            </a:r>
            <a:r>
              <a:rPr lang="en-US" sz="2800"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INSECTS</a:t>
            </a:r>
            <a:endParaRPr lang="en-US" sz="2800"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ru-RU" sz="2000" dirty="0">
              <a:solidFill>
                <a:schemeClr val="accent4">
                  <a:lumMod val="50000"/>
                </a:schemeClr>
              </a:solidFill>
            </a:endParaRPr>
          </a:p>
          <a:p>
            <a:pPr algn="ct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 Asia insects are considered to be a delicacy</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 many post-apocalyptic movies and books cockroaches and worms become people’s main diet</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And there is a grain of common sense in this as it is almost pure protein</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And insects are also easy to grow.</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Pasta with an admixture of grinded insects is already being sold today.</a:t>
            </a:r>
            <a:r>
              <a:rPr lang="ru-RU" sz="2400"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sz="2400"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6" name="Picture 2" descr="C:\Users\admin\Desktop\картинки\еда будущего\depositphotos_13850946-stock-photo-cockroaches-isola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127168"/>
            <a:ext cx="1801383" cy="13510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картинки\еда будущего\wMzImZwdpddnixH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304311"/>
            <a:ext cx="1843566" cy="1188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Desktop\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064" y="5141702"/>
            <a:ext cx="2334779" cy="15536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Без названия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9079" y="226220"/>
            <a:ext cx="1583432" cy="1076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dmin\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3593" y="302740"/>
            <a:ext cx="123825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63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48328" y="188640"/>
            <a:ext cx="2188420" cy="461665"/>
          </a:xfrm>
          <a:prstGeom prst="rect">
            <a:avLst/>
          </a:prstGeom>
        </p:spPr>
        <p:txBody>
          <a:bodyPr wrap="none">
            <a:spAutoFit/>
          </a:bodyPr>
          <a:lstStyle/>
          <a:p>
            <a:r>
              <a:rPr lang="en-US" sz="2400" b="1" i="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Some Recipes</a:t>
            </a:r>
            <a:endParaRPr lang="ru-RU" sz="2400" b="1" i="1" dirty="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Прямоугольник 2"/>
          <p:cNvSpPr/>
          <p:nvPr/>
        </p:nvSpPr>
        <p:spPr>
          <a:xfrm>
            <a:off x="1115616" y="769117"/>
            <a:ext cx="5568454" cy="2031325"/>
          </a:xfrm>
          <a:prstGeom prst="rect">
            <a:avLst/>
          </a:prstGeom>
        </p:spPr>
        <p:txBody>
          <a:bodyPr wrap="square">
            <a:spAutoFit/>
          </a:bodyPr>
          <a:lstStyle/>
          <a:p>
            <a:r>
              <a:rPr lang="en-US" dirty="0" smtClean="0">
                <a:solidFill>
                  <a:schemeClr val="accent4">
                    <a:lumMod val="50000"/>
                  </a:schemeClr>
                </a:solidFill>
              </a:rPr>
              <a:t>          </a:t>
            </a:r>
            <a:r>
              <a:rPr lang="en-US" dirty="0" smtClean="0">
                <a:solidFill>
                  <a:schemeClr val="accent4">
                    <a:lumMod val="50000"/>
                  </a:schemeClr>
                </a:solidFill>
                <a:latin typeface="Arial" panose="020B0604020202020204" pitchFamily="34" charset="0"/>
                <a:cs typeface="Arial" panose="020B0604020202020204" pitchFamily="34" charset="0"/>
              </a:rPr>
              <a:t>Fried Grasshopper Salad</a:t>
            </a:r>
            <a:endParaRPr lang="en-US" dirty="0" smtClean="0">
              <a:solidFill>
                <a:schemeClr val="accent4">
                  <a:lumMod val="50000"/>
                </a:schemeClr>
              </a:solidFill>
              <a:latin typeface="Arial" panose="020B0604020202020204" pitchFamily="34" charset="0"/>
              <a:cs typeface="Arial" panose="020B0604020202020204" pitchFamily="34" charset="0"/>
            </a:endParaRPr>
          </a:p>
          <a:p>
            <a:endParaRPr lang="ru-RU" dirty="0">
              <a:solidFill>
                <a:schemeClr val="accent4">
                  <a:lumMod val="50000"/>
                </a:schemeClr>
              </a:solidFill>
              <a:latin typeface="Arial" panose="020B0604020202020204" pitchFamily="34" charset="0"/>
              <a:cs typeface="Arial" panose="020B0604020202020204" pitchFamily="34" charset="0"/>
            </a:endParaRPr>
          </a:p>
          <a:p>
            <a:r>
              <a:rPr lang="en-US" dirty="0" smtClean="0">
                <a:solidFill>
                  <a:schemeClr val="accent4">
                    <a:lumMod val="50000"/>
                  </a:schemeClr>
                </a:solidFill>
                <a:latin typeface="Arial" panose="020B0604020202020204" pitchFamily="34" charset="0"/>
                <a:cs typeface="Arial" panose="020B0604020202020204" pitchFamily="34" charset="0"/>
              </a:rPr>
              <a:t>Heat the oil in the frying pan and fry some grasshoppers in it after removing their hind legs</a:t>
            </a:r>
            <a:r>
              <a:rPr lang="ru-RU" dirty="0" smtClean="0">
                <a:solidFill>
                  <a:schemeClr val="accent4">
                    <a:lumMod val="50000"/>
                  </a:schemeClr>
                </a:solidFill>
                <a:latin typeface="Arial" panose="020B0604020202020204" pitchFamily="34" charset="0"/>
                <a:cs typeface="Arial" panose="020B0604020202020204" pitchFamily="34" charset="0"/>
              </a:rPr>
              <a:t>. </a:t>
            </a:r>
            <a:r>
              <a:rPr lang="en-US" dirty="0" smtClean="0">
                <a:solidFill>
                  <a:schemeClr val="accent4">
                    <a:lumMod val="50000"/>
                  </a:schemeClr>
                </a:solidFill>
                <a:latin typeface="Arial" panose="020B0604020202020204" pitchFamily="34" charset="0"/>
                <a:cs typeface="Arial" panose="020B0604020202020204" pitchFamily="34" charset="0"/>
              </a:rPr>
              <a:t>Grate the raw beetroots and carrots</a:t>
            </a:r>
            <a:r>
              <a:rPr lang="ru-RU" dirty="0" smtClean="0">
                <a:solidFill>
                  <a:schemeClr val="accent4">
                    <a:lumMod val="50000"/>
                  </a:schemeClr>
                </a:solidFill>
                <a:latin typeface="Arial" panose="020B0604020202020204" pitchFamily="34" charset="0"/>
                <a:cs typeface="Arial" panose="020B0604020202020204" pitchFamily="34" charset="0"/>
              </a:rPr>
              <a:t>. </a:t>
            </a:r>
            <a:r>
              <a:rPr lang="en-US" dirty="0" smtClean="0">
                <a:solidFill>
                  <a:schemeClr val="accent4">
                    <a:lumMod val="50000"/>
                  </a:schemeClr>
                </a:solidFill>
                <a:latin typeface="Arial" panose="020B0604020202020204" pitchFamily="34" charset="0"/>
                <a:cs typeface="Arial" panose="020B0604020202020204" pitchFamily="34" charset="0"/>
              </a:rPr>
              <a:t>Add chopped grasshoppers and walnuts.</a:t>
            </a:r>
            <a:r>
              <a:rPr lang="ru-RU" dirty="0" smtClean="0">
                <a:solidFill>
                  <a:schemeClr val="accent4">
                    <a:lumMod val="50000"/>
                  </a:schemeClr>
                </a:solidFill>
                <a:latin typeface="Arial" panose="020B0604020202020204" pitchFamily="34" charset="0"/>
                <a:cs typeface="Arial" panose="020B0604020202020204" pitchFamily="34" charset="0"/>
              </a:rPr>
              <a:t> </a:t>
            </a:r>
            <a:r>
              <a:rPr lang="en-US" dirty="0" smtClean="0">
                <a:solidFill>
                  <a:schemeClr val="accent4">
                    <a:lumMod val="50000"/>
                  </a:schemeClr>
                </a:solidFill>
                <a:latin typeface="Arial" panose="020B0604020202020204" pitchFamily="34" charset="0"/>
                <a:cs typeface="Arial" panose="020B0604020202020204" pitchFamily="34" charset="0"/>
              </a:rPr>
              <a:t>Mix well and season the salad with orange zest oil</a:t>
            </a:r>
            <a:r>
              <a:rPr lang="ru-RU" dirty="0" smtClean="0">
                <a:solidFill>
                  <a:schemeClr val="accent4">
                    <a:lumMod val="50000"/>
                  </a:schemeClr>
                </a:solidFill>
                <a:latin typeface="Arial" panose="020B0604020202020204" pitchFamily="34" charset="0"/>
                <a:cs typeface="Arial" panose="020B0604020202020204" pitchFamily="34" charset="0"/>
              </a:rPr>
              <a:t>.</a:t>
            </a:r>
            <a:endParaRPr lang="ru-RU" dirty="0">
              <a:solidFill>
                <a:schemeClr val="accent4">
                  <a:lumMod val="50000"/>
                </a:schemeClr>
              </a:solidFill>
              <a:latin typeface="Arial" panose="020B0604020202020204" pitchFamily="34" charset="0"/>
              <a:cs typeface="Arial" panose="020B0604020202020204" pitchFamily="34" charset="0"/>
            </a:endParaRPr>
          </a:p>
        </p:txBody>
      </p:sp>
      <p:pic>
        <p:nvPicPr>
          <p:cNvPr id="3074" name="Picture 2" descr="C:\Users\admin\Desktop\картинки\еда будущего\кузнечики жареные.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889" y="1052736"/>
            <a:ext cx="2088232" cy="15641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71600" y="3774160"/>
            <a:ext cx="5544616" cy="1754326"/>
          </a:xfrm>
          <a:prstGeom prst="rect">
            <a:avLst/>
          </a:prstGeom>
        </p:spPr>
        <p:txBody>
          <a:bodyPr wrap="square">
            <a:spAutoFit/>
          </a:bodyPr>
          <a:lstStyle/>
          <a:p>
            <a:r>
              <a:rPr lang="en-US" dirty="0" smtClean="0"/>
              <a:t>             </a:t>
            </a:r>
            <a:r>
              <a:rPr lang="en-US" dirty="0" smtClean="0">
                <a:solidFill>
                  <a:schemeClr val="accent4">
                    <a:lumMod val="50000"/>
                  </a:schemeClr>
                </a:solidFill>
                <a:latin typeface="Arial" panose="020B0604020202020204" pitchFamily="34" charset="0"/>
                <a:cs typeface="Arial" panose="020B0604020202020204" pitchFamily="34" charset="0"/>
              </a:rPr>
              <a:t>Silkworm Paste</a:t>
            </a:r>
            <a:endParaRPr lang="en-US" dirty="0" smtClean="0">
              <a:solidFill>
                <a:schemeClr val="accent4">
                  <a:lumMod val="50000"/>
                </a:schemeClr>
              </a:solidFill>
              <a:latin typeface="Arial" panose="020B0604020202020204" pitchFamily="34" charset="0"/>
              <a:cs typeface="Arial" panose="020B0604020202020204" pitchFamily="34" charset="0"/>
            </a:endParaRPr>
          </a:p>
          <a:p>
            <a:endParaRPr lang="ru-RU" dirty="0">
              <a:solidFill>
                <a:schemeClr val="accent4">
                  <a:lumMod val="50000"/>
                </a:schemeClr>
              </a:solidFill>
              <a:latin typeface="Arial" panose="020B0604020202020204" pitchFamily="34" charset="0"/>
              <a:cs typeface="Arial" panose="020B0604020202020204" pitchFamily="34" charset="0"/>
            </a:endParaRPr>
          </a:p>
          <a:p>
            <a:r>
              <a:rPr lang="en-US" dirty="0" smtClean="0">
                <a:solidFill>
                  <a:schemeClr val="accent4">
                    <a:lumMod val="50000"/>
                  </a:schemeClr>
                </a:solidFill>
                <a:latin typeface="Arial" panose="020B0604020202020204" pitchFamily="34" charset="0"/>
                <a:cs typeface="Arial" panose="020B0604020202020204" pitchFamily="34" charset="0"/>
              </a:rPr>
              <a:t>Fry some garlic, then add silkworms and salt</a:t>
            </a:r>
            <a:r>
              <a:rPr lang="ru-RU" dirty="0" smtClean="0">
                <a:solidFill>
                  <a:schemeClr val="accent4">
                    <a:lumMod val="50000"/>
                  </a:schemeClr>
                </a:solidFill>
                <a:latin typeface="Arial" panose="020B0604020202020204" pitchFamily="34" charset="0"/>
                <a:cs typeface="Arial" panose="020B0604020202020204" pitchFamily="34" charset="0"/>
              </a:rPr>
              <a:t>. </a:t>
            </a:r>
            <a:r>
              <a:rPr lang="en-US" dirty="0" smtClean="0">
                <a:solidFill>
                  <a:schemeClr val="accent4">
                    <a:lumMod val="50000"/>
                  </a:schemeClr>
                </a:solidFill>
                <a:latin typeface="Arial" panose="020B0604020202020204" pitchFamily="34" charset="0"/>
                <a:cs typeface="Arial" panose="020B0604020202020204" pitchFamily="34" charset="0"/>
              </a:rPr>
              <a:t>Add some pepper and herbs. Pour it </a:t>
            </a:r>
            <a:r>
              <a:rPr lang="en-US" dirty="0" smtClean="0">
                <a:solidFill>
                  <a:schemeClr val="accent4">
                    <a:lumMod val="50000"/>
                  </a:schemeClr>
                </a:solidFill>
                <a:latin typeface="Arial" panose="020B0604020202020204" pitchFamily="34" charset="0"/>
                <a:cs typeface="Arial" panose="020B0604020202020204" pitchFamily="34" charset="0"/>
              </a:rPr>
              <a:t>over with white wine and simmer for 15 minutes</a:t>
            </a:r>
            <a:r>
              <a:rPr lang="ru-RU" dirty="0" smtClean="0">
                <a:solidFill>
                  <a:schemeClr val="accent4">
                    <a:lumMod val="50000"/>
                  </a:schemeClr>
                </a:solidFill>
                <a:latin typeface="Arial" panose="020B0604020202020204" pitchFamily="34" charset="0"/>
                <a:cs typeface="Arial" panose="020B0604020202020204" pitchFamily="34" charset="0"/>
              </a:rPr>
              <a:t>. </a:t>
            </a:r>
            <a:r>
              <a:rPr lang="en-US" dirty="0" smtClean="0">
                <a:solidFill>
                  <a:schemeClr val="accent4">
                    <a:lumMod val="50000"/>
                  </a:schemeClr>
                </a:solidFill>
                <a:latin typeface="Arial" panose="020B0604020202020204" pitchFamily="34" charset="0"/>
                <a:cs typeface="Arial" panose="020B0604020202020204" pitchFamily="34" charset="0"/>
              </a:rPr>
              <a:t>Chop the mixture in blender</a:t>
            </a:r>
            <a:r>
              <a:rPr lang="ru-RU" dirty="0" smtClean="0">
                <a:solidFill>
                  <a:schemeClr val="accent4">
                    <a:lumMod val="50000"/>
                  </a:schemeClr>
                </a:solidFill>
                <a:latin typeface="Arial" panose="020B0604020202020204" pitchFamily="34" charset="0"/>
                <a:cs typeface="Arial" panose="020B0604020202020204" pitchFamily="34" charset="0"/>
              </a:rPr>
              <a:t>.</a:t>
            </a:r>
            <a:endParaRPr lang="ru-RU" dirty="0">
              <a:solidFill>
                <a:schemeClr val="accent4">
                  <a:lumMod val="50000"/>
                </a:schemeClr>
              </a:solidFill>
              <a:latin typeface="Arial" panose="020B0604020202020204" pitchFamily="34" charset="0"/>
              <a:cs typeface="Arial" panose="020B0604020202020204" pitchFamily="34" charset="0"/>
            </a:endParaRPr>
          </a:p>
        </p:txBody>
      </p:sp>
      <p:pic>
        <p:nvPicPr>
          <p:cNvPr id="3075" name="Picture 3" descr="C:\Users\admin\Desktop\картинки\еда будущего\паштет из шелковичных червей.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4070" y="4653136"/>
            <a:ext cx="2313211" cy="1533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34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картинки\еда будущего\Soylent_drink-sca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360024"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09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285984" y="0"/>
            <a:ext cx="7848872" cy="4739759"/>
          </a:xfrm>
          <a:prstGeom prst="rect">
            <a:avLst/>
          </a:prstGeom>
        </p:spPr>
        <p:txBody>
          <a:bodyPr wrap="square">
            <a:spAutoFit/>
          </a:bodyPr>
          <a:lstStyle/>
          <a:p>
            <a:r>
              <a:rPr lang="en-US" sz="2000" dirty="0" smtClean="0"/>
              <a:t>                                                   </a:t>
            </a:r>
            <a:r>
              <a:rPr lang="en-US" sz="2400"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SOYLENT</a:t>
            </a:r>
            <a:endParaRPr lang="ru-RU" sz="2400" b="1" dirty="0" smtClean="0">
              <a:solidFill>
                <a:schemeClr val="accent4">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ru-RU"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Have you ever dreamt of a pill that can substitute food or some powder a couple of spoons of which would be enough to feel full?</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Soylent powder contains protein, fat, carbohydrates,  vitamins, amino acids, fiber and microelements</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can be considered a sports cocktail except that it is meant for ordinary people.</a:t>
            </a:r>
          </a:p>
          <a:p>
            <a:pPr algn="ct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Soylent can easily replace traditional meals when you can’t go out to eat. It will cost you a little cheaper than you usually pay for an ordinary lunch.</a:t>
            </a:r>
            <a:endParaRPr lang="en-US" sz="2000" dirty="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Soylent has its disadvantages as well</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You may not feel full </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 person needs to see food to feel full</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It is also impossible to completely switch to Soylent </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our body is not adapted to drinking cocktails only</a:t>
            </a:r>
            <a:r>
              <a:rPr lang="ru-RU"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accent4">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But in case of proper preparation and consumption this powder can work wonders</a:t>
            </a:r>
            <a:r>
              <a:rPr lang="ru-RU"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ru-RU"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92817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1438</Words>
  <Application>Microsoft Office PowerPoint</Application>
  <PresentationFormat>Экран (4:3)</PresentationFormat>
  <Paragraphs>55</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 Unicode MS</vt:lpstr>
      <vt:lpstr>Arial</vt:lpstr>
      <vt:lpstr>Arial Black</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87</cp:revision>
  <dcterms:created xsi:type="dcterms:W3CDTF">2021-11-16T08:57:55Z</dcterms:created>
  <dcterms:modified xsi:type="dcterms:W3CDTF">2022-01-19T09:23:43Z</dcterms:modified>
</cp:coreProperties>
</file>