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6" r:id="rId1"/>
  </p:sldMasterIdLst>
  <p:notesMasterIdLst>
    <p:notesMasterId r:id="rId23"/>
  </p:notesMasterIdLst>
  <p:sldIdLst>
    <p:sldId id="265" r:id="rId2"/>
    <p:sldId id="270" r:id="rId3"/>
    <p:sldId id="293" r:id="rId4"/>
    <p:sldId id="260" r:id="rId5"/>
    <p:sldId id="299" r:id="rId6"/>
    <p:sldId id="256" r:id="rId7"/>
    <p:sldId id="261" r:id="rId8"/>
    <p:sldId id="305" r:id="rId9"/>
    <p:sldId id="304" r:id="rId10"/>
    <p:sldId id="283" r:id="rId11"/>
    <p:sldId id="279" r:id="rId12"/>
    <p:sldId id="296" r:id="rId13"/>
    <p:sldId id="290" r:id="rId14"/>
    <p:sldId id="295" r:id="rId15"/>
    <p:sldId id="286" r:id="rId16"/>
    <p:sldId id="262" r:id="rId17"/>
    <p:sldId id="277" r:id="rId18"/>
    <p:sldId id="300" r:id="rId19"/>
    <p:sldId id="306" r:id="rId20"/>
    <p:sldId id="303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FF"/>
    <a:srgbClr val="006600"/>
    <a:srgbClr val="CC0099"/>
    <a:srgbClr val="0000FF"/>
    <a:srgbClr val="7030A0"/>
    <a:srgbClr val="226188"/>
    <a:srgbClr val="9A107C"/>
    <a:srgbClr val="232387"/>
    <a:srgbClr val="739A1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0" autoAdjust="0"/>
    <p:restoredTop sz="93478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81050-8CB2-4609-BD20-33B6F2E66D5B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DB096-9476-4A16-BD7D-BD83F10E82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0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DB096-9476-4A16-BD7D-BD83F10E82C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889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DB096-9476-4A16-BD7D-BD83F10E82C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59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97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51520" y="1196752"/>
            <a:ext cx="871296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3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Script" panose="020B0504020000000003" pitchFamily="34" charset="0"/>
              </a:rPr>
              <a:t>OBESITY:</a:t>
            </a:r>
            <a:endParaRPr lang="en-US" sz="93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Script" panose="020B0504020000000003" pitchFamily="34" charset="0"/>
            </a:endParaRPr>
          </a:p>
          <a:p>
            <a:pPr algn="ctr"/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Script" panose="020B0504020000000003" pitchFamily="34" charset="0"/>
              </a:rPr>
              <a:t>The Plague of the 21</a:t>
            </a:r>
            <a:r>
              <a:rPr lang="en-US" sz="72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Script" panose="020B0504020000000003" pitchFamily="34" charset="0"/>
              </a:rPr>
              <a:t>st</a:t>
            </a:r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Script" panose="020B0504020000000003" pitchFamily="34" charset="0"/>
              </a:rPr>
              <a:t> Century</a:t>
            </a:r>
            <a:endParaRPr lang="ru-RU" sz="7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Script" panose="020B05040200000000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dir="d" isInverted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1680" y="620688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	</a:t>
            </a:r>
            <a:endParaRPr lang="ru-RU" sz="28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17" y="882298"/>
            <a:ext cx="7632848" cy="538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499992" y="1143909"/>
            <a:ext cx="3888432" cy="50629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7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Heart diseases</a:t>
            </a:r>
            <a:endParaRPr lang="en-US" sz="17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7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Type 2 diabetes mellitus</a:t>
            </a:r>
            <a:endParaRPr lang="en-US" sz="17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7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17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Oncology</a:t>
            </a:r>
            <a:endParaRPr lang="en-US" sz="17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7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17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Digestive problems</a:t>
            </a:r>
            <a:endParaRPr lang="en-US" sz="17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7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17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Fatty </a:t>
            </a:r>
            <a:r>
              <a:rPr lang="en-US" sz="17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hepatosis</a:t>
            </a:r>
            <a:endParaRPr lang="en-US" sz="17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7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17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Cholelithiasis</a:t>
            </a:r>
            <a:endParaRPr lang="en-US" sz="17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ru-RU" sz="17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17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Sexual problems</a:t>
            </a:r>
            <a:endParaRPr lang="en-US" sz="17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7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17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Sleep apnea</a:t>
            </a:r>
            <a:endParaRPr lang="en-US" sz="17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7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17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Osteoarthritis</a:t>
            </a:r>
            <a:endParaRPr lang="en-US" sz="17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7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7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17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Severe </a:t>
            </a:r>
            <a:r>
              <a:rPr lang="ru-RU" sz="17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COVID-19</a:t>
            </a:r>
            <a:r>
              <a:rPr lang="en-US" sz="17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ru-RU" sz="17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143908"/>
            <a:ext cx="3127401" cy="5262979"/>
          </a:xfrm>
          <a:prstGeom prst="rect">
            <a:avLst/>
          </a:prstGeom>
          <a:noFill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rtlCol="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endParaRPr lang="ru-RU" sz="2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endParaRPr lang="ru-RU" sz="2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endParaRPr lang="ru-RU" sz="2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</a:t>
            </a:r>
            <a:endParaRPr lang="ru-RU" sz="2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endParaRPr lang="ru-RU" sz="2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</a:t>
            </a:r>
            <a:endParaRPr lang="ru-RU" sz="2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</a:t>
            </a:r>
            <a:endParaRPr lang="ru-RU" sz="2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  <a:endParaRPr lang="ru-RU" sz="2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</a:t>
            </a:r>
            <a:endParaRPr lang="ru-RU" sz="2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endParaRPr lang="ru-RU" sz="2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</a:t>
            </a:r>
          </a:p>
          <a:p>
            <a:r>
              <a:rPr lang="en-US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S</a:t>
            </a:r>
            <a:endParaRPr lang="ru-RU" sz="2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OBESITY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673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0">
        <p14:prism dir="d"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286248" y="1000108"/>
            <a:ext cx="41434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	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092806"/>
            <a:ext cx="7488832" cy="378565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CC0099"/>
                </a:solidFill>
              </a:rPr>
              <a:t>	</a:t>
            </a:r>
            <a:r>
              <a:rPr lang="en-US" sz="1500" dirty="0" smtClean="0">
                <a:solidFill>
                  <a:srgbClr val="C00000"/>
                </a:solidFill>
              </a:rPr>
              <a:t>In the modern world more people suffer from obesity than from hunger.</a:t>
            </a:r>
            <a:endParaRPr lang="ru-RU" sz="1500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CC0099"/>
                </a:solidFill>
              </a:rPr>
              <a:t>	</a:t>
            </a:r>
            <a:r>
              <a:rPr lang="en-US" sz="1500" dirty="0" smtClean="0">
                <a:solidFill>
                  <a:srgbClr val="FFC000"/>
                </a:solidFill>
              </a:rPr>
              <a:t>People who have breakfast or lunch in a café are more likely to become obese.</a:t>
            </a:r>
            <a:endParaRPr lang="ru-RU" sz="1500" dirty="0">
              <a:solidFill>
                <a:srgbClr val="FFC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CC0099"/>
                </a:solidFill>
              </a:rPr>
              <a:t>	</a:t>
            </a: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Even if you stick to healthy eating habits but </a:t>
            </a: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don’t </a:t>
            </a:r>
            <a:r>
              <a:rPr lang="en-US" sz="1500" dirty="0" smtClean="0">
                <a:solidFill>
                  <a:schemeClr val="accent6">
                    <a:lumMod val="50000"/>
                  </a:schemeClr>
                </a:solidFill>
              </a:rPr>
              <a:t>sleep enough, you can gain up to 1 kg a week.</a:t>
            </a:r>
            <a:endParaRPr lang="ru-RU" sz="15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CC0099"/>
                </a:solidFill>
              </a:rPr>
              <a:t>	</a:t>
            </a:r>
            <a:r>
              <a:rPr lang="en-US" sz="1500" dirty="0" smtClean="0">
                <a:solidFill>
                  <a:srgbClr val="9900FF"/>
                </a:solidFill>
              </a:rPr>
              <a:t>Americans are not the fattest people as it is believed. They take the 11</a:t>
            </a:r>
            <a:r>
              <a:rPr lang="en-US" sz="1500" baseline="30000" dirty="0" smtClean="0">
                <a:solidFill>
                  <a:srgbClr val="9900FF"/>
                </a:solidFill>
              </a:rPr>
              <a:t>th</a:t>
            </a:r>
            <a:r>
              <a:rPr lang="en-US" sz="1500" dirty="0" smtClean="0">
                <a:solidFill>
                  <a:srgbClr val="9900FF"/>
                </a:solidFill>
              </a:rPr>
              <a:t> position and have only 32% of fat people.</a:t>
            </a:r>
            <a:endParaRPr lang="ru-RU" sz="1500" dirty="0">
              <a:solidFill>
                <a:srgbClr val="9900FF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CC0099"/>
                </a:solidFill>
              </a:rPr>
              <a:t>	</a:t>
            </a:r>
            <a:r>
              <a:rPr lang="en-US" sz="1500" dirty="0" smtClean="0">
                <a:solidFill>
                  <a:srgbClr val="0070C0"/>
                </a:solidFill>
              </a:rPr>
              <a:t>The status of the ‘fattest’ country in the world belongs to Kuwait. 42% of its residents suffer from obesity.</a:t>
            </a:r>
            <a:endParaRPr lang="ru-RU" sz="15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CC0099"/>
                </a:solidFill>
              </a:rPr>
              <a:t>	</a:t>
            </a:r>
            <a:r>
              <a:rPr lang="en-US" sz="1500" dirty="0"/>
              <a:t>More than 20% of the US health budget is spent on the </a:t>
            </a:r>
            <a:r>
              <a:rPr lang="en-US" sz="1500" dirty="0" smtClean="0"/>
              <a:t>treating obesity-related diseases. It makes it more than </a:t>
            </a:r>
            <a:r>
              <a:rPr lang="en-US" sz="1500" dirty="0"/>
              <a:t>$ 200 </a:t>
            </a:r>
            <a:r>
              <a:rPr lang="en-US" sz="1500" dirty="0" smtClean="0"/>
              <a:t>billion.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CC0099"/>
                </a:solidFill>
              </a:rPr>
              <a:t>	</a:t>
            </a:r>
            <a:r>
              <a:rPr lang="en-US" sz="1500" dirty="0" smtClean="0">
                <a:solidFill>
                  <a:srgbClr val="226188"/>
                </a:solidFill>
              </a:rPr>
              <a:t>Although obesity is associated with a luxurious lifestyle, research results say that obesity is more common with poor people.</a:t>
            </a:r>
            <a:r>
              <a:rPr lang="ru-RU" sz="1500" dirty="0" smtClean="0">
                <a:solidFill>
                  <a:srgbClr val="226188"/>
                </a:solidFill>
              </a:rPr>
              <a:t> </a:t>
            </a:r>
            <a:endParaRPr lang="en-US" sz="1500" dirty="0" smtClean="0">
              <a:solidFill>
                <a:srgbClr val="226188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CC0099"/>
                </a:solidFill>
              </a:rPr>
              <a:t>	</a:t>
            </a:r>
            <a:r>
              <a:rPr lang="en-US" sz="1500" dirty="0" smtClean="0">
                <a:solidFill>
                  <a:srgbClr val="CC0099"/>
                </a:solidFill>
              </a:rPr>
              <a:t>One of the most dangerous products is candy (lollipops). An average American has almost 25 pounds </a:t>
            </a:r>
            <a:r>
              <a:rPr lang="ru-RU" sz="1500" dirty="0" smtClean="0">
                <a:solidFill>
                  <a:srgbClr val="CC0099"/>
                </a:solidFill>
              </a:rPr>
              <a:t>(11 </a:t>
            </a:r>
            <a:r>
              <a:rPr lang="ru-RU" sz="1500" dirty="0">
                <a:solidFill>
                  <a:srgbClr val="CC0099"/>
                </a:solidFill>
              </a:rPr>
              <a:t>кг) </a:t>
            </a:r>
            <a:r>
              <a:rPr lang="en-US" sz="1500" dirty="0" smtClean="0">
                <a:solidFill>
                  <a:srgbClr val="CC0099"/>
                </a:solidFill>
              </a:rPr>
              <a:t>of lollipops a year which can’t but affect their weight.</a:t>
            </a:r>
            <a:r>
              <a:rPr lang="ru-RU" sz="1500" dirty="0" smtClean="0">
                <a:solidFill>
                  <a:srgbClr val="CC0099"/>
                </a:solidFill>
              </a:rPr>
              <a:t> </a:t>
            </a:r>
            <a:r>
              <a:rPr lang="ru-RU" sz="1500" dirty="0" smtClean="0">
                <a:solidFill>
                  <a:srgbClr val="CC0099"/>
                </a:solidFill>
              </a:rPr>
              <a:t>	</a:t>
            </a:r>
            <a:r>
              <a:rPr lang="en-US" sz="1500" dirty="0" smtClean="0">
                <a:solidFill>
                  <a:srgbClr val="0000FF"/>
                </a:solidFill>
              </a:rPr>
              <a:t>In New Zealand a person suffering from obesity may be refused a residence permit.</a:t>
            </a:r>
            <a:endParaRPr lang="ru-RU" sz="1500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692696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TRAGIC FACTS ABOUT OBESITY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4000">
        <p14:prism dir="d" isInverted="1"/>
      </p:transition>
    </mc:Choice>
    <mc:Fallback xmlns="">
      <p:transition spd="slow" advClick="0" advTm="4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3888432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4"/>
            <a:ext cx="3816424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211960" y="4869160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endParaRPr lang="ru-RU" sz="1200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692696"/>
            <a:ext cx="3168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If you’ve decided to lose weight, working out won’t be enough. You can’t lose weight by simply exercising. You should change your eating habits as well.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980728"/>
            <a:ext cx="2160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8943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9000">
        <p14:prism dir="d" isInverted="1"/>
      </p:transition>
    </mc:Choice>
    <mc:Fallback xmlns="">
      <p:transition spd="slow" advClick="0" advTm="2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620688"/>
            <a:ext cx="5609724" cy="5609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0000">
        <p14:prism dir="d" isInverted="1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872716"/>
            <a:ext cx="432048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672916"/>
            <a:ext cx="3600399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99592" y="836712"/>
            <a:ext cx="4176464" cy="218521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endParaRPr lang="ru-RU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en-US" sz="1600" dirty="0" smtClean="0">
                <a:ln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rgbClr val="0066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Consult a nutritionist or an endocrinologist.</a:t>
            </a:r>
            <a:r>
              <a:rPr lang="en-US" dirty="0" smtClean="0">
                <a:solidFill>
                  <a:srgbClr val="006600"/>
                </a:solidFill>
              </a:rPr>
              <a:t> First of all, the doctor will </a:t>
            </a:r>
            <a:r>
              <a:rPr lang="en-US" dirty="0">
                <a:solidFill>
                  <a:srgbClr val="006600"/>
                </a:solidFill>
              </a:rPr>
              <a:t>prescribe an examination to determine </a:t>
            </a:r>
            <a:r>
              <a:rPr lang="en-US" dirty="0" smtClean="0">
                <a:solidFill>
                  <a:srgbClr val="006600"/>
                </a:solidFill>
              </a:rPr>
              <a:t>the </a:t>
            </a:r>
            <a:r>
              <a:rPr lang="en-US" dirty="0">
                <a:solidFill>
                  <a:srgbClr val="006600"/>
                </a:solidFill>
              </a:rPr>
              <a:t>cause of weight gain. After the examination, the doctor will develop treatment tactics.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ru-RU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04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0">
        <p14:prism dir="d"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632847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259632" y="1196752"/>
            <a:ext cx="69127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 special medications aimed at reducing body weight</a:t>
            </a:r>
            <a:r>
              <a:rPr lang="en-US" sz="2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They</a:t>
            </a:r>
            <a:endParaRPr lang="ru-RU" sz="2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86150" lvl="7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suppress the appetite</a:t>
            </a:r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en-US" sz="1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86150" lvl="7" indent="-285750">
              <a:buFont typeface="Wingdings" panose="05000000000000000000" pitchFamily="2" charset="2"/>
              <a:buChar char="q"/>
            </a:pPr>
            <a:endParaRPr lang="ru-RU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86150" lvl="7" indent="-285750">
              <a:buFont typeface="Wingdings" panose="05000000000000000000" pitchFamily="2" charset="2"/>
              <a:buChar char="q"/>
            </a:pPr>
            <a:r>
              <a:rPr lang="en-US" sz="1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  <a:r>
              <a:rPr lang="en-US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educe fat absorption</a:t>
            </a:r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en-US" sz="1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86150" lvl="7" indent="-285750">
              <a:buFont typeface="Wingdings" panose="05000000000000000000" pitchFamily="2" charset="2"/>
              <a:buChar char="q"/>
            </a:pPr>
            <a:endParaRPr lang="ru-RU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86150" lvl="7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regulate carbohydrate metabolism</a:t>
            </a:r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</a:t>
            </a:r>
            <a:endParaRPr lang="en-US" sz="1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86150" lvl="7" indent="-285750">
              <a:buFont typeface="Wingdings" panose="05000000000000000000" pitchFamily="2" charset="2"/>
              <a:buChar char="q"/>
            </a:pPr>
            <a:endParaRPr lang="ru-RU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86150" lvl="7" indent="-285750">
              <a:buFont typeface="Wingdings" panose="05000000000000000000" pitchFamily="2" charset="2"/>
              <a:buChar char="q"/>
            </a:pPr>
            <a:r>
              <a:rPr lang="ru-RU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1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control the saturation center in the brain</a:t>
            </a:r>
            <a:r>
              <a:rPr lang="ru-RU" sz="1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1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Such drugs have a wide range of side effects. Consult a doctor before using them</a:t>
            </a:r>
            <a:r>
              <a:rPr lang="ru-RU" sz="2400" b="1" i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400" b="1" i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3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4000">
        <p14:prism dir="d" isInverted="1"/>
      </p:transition>
    </mc:Choice>
    <mc:Fallback xmlns="">
      <p:transition spd="slow" advClick="0" advTm="2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581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816796"/>
            <a:ext cx="7200800" cy="53665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2000">
        <p14:prism dir="d" isInverted="1"/>
      </p:transition>
    </mc:Choice>
    <mc:Fallback xmlns="">
      <p:transition spd="slow" advClick="0"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99592" y="980728"/>
            <a:ext cx="50405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805354"/>
            <a:ext cx="763284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	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 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Nutrition and Obesity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5445225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448" y="1337700"/>
            <a:ext cx="6421103" cy="48158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2000">
        <p14:prism dir="d" isInverted="1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4128" y="1268760"/>
            <a:ext cx="265894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48" y="813545"/>
            <a:ext cx="2558280" cy="268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27584" y="1472590"/>
            <a:ext cx="748883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58" y="4077072"/>
            <a:ext cx="2579881" cy="2156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43609" y="764704"/>
            <a:ext cx="69127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139700">
                    <a:srgbClr val="0000FF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Obesity and Physical Activities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139700">
                  <a:srgbClr val="0000FF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61" y="3501007"/>
            <a:ext cx="1959721" cy="2732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082" y="3501008"/>
            <a:ext cx="3009334" cy="2713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 flipH="1">
            <a:off x="6444207" y="3212976"/>
            <a:ext cx="13681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WALKING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5" y="1472590"/>
            <a:ext cx="2375546" cy="2604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347362" y="2774831"/>
            <a:ext cx="1947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SWIMMING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6258" y="3501008"/>
            <a:ext cx="2231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CYCLING</a:t>
            </a:r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79912" y="5013176"/>
            <a:ext cx="1505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ORIENTAL DANCE</a:t>
            </a:r>
            <a:endParaRPr lang="ru-RU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36121" y="5733256"/>
            <a:ext cx="15390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AQUAAEROBICS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68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prism dir="d" isInverted="1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2776"/>
            <a:ext cx="7541096" cy="4752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4176464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99592" y="980729"/>
            <a:ext cx="7344816" cy="304698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  <a:scene3d>
              <a:camera prst="perspectiveAbove"/>
              <a:lightRig rig="threePt" dir="t"/>
            </a:scene3d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9A107C"/>
                </a:solidFill>
                <a:latin typeface="Franklin Gothic Medium" panose="020B0603020102020204" pitchFamily="34" charset="0"/>
              </a:rPr>
              <a:t>You should remember that </a:t>
            </a:r>
            <a:r>
              <a:rPr lang="en-US" sz="2400" dirty="0" smtClean="0">
                <a:solidFill>
                  <a:srgbClr val="006600"/>
                </a:solidFill>
                <a:latin typeface="Franklin Gothic Medium" panose="020B0603020102020204" pitchFamily="34" charset="0"/>
              </a:rPr>
              <a:t>obesity is a chronic disease</a:t>
            </a:r>
            <a:r>
              <a:rPr lang="ru-RU" sz="2400" dirty="0" smtClean="0">
                <a:solidFill>
                  <a:srgbClr val="9A107C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smtClean="0">
                <a:solidFill>
                  <a:srgbClr val="9A107C"/>
                </a:solidFill>
                <a:latin typeface="Franklin Gothic Medium" panose="020B0603020102020204" pitchFamily="34" charset="0"/>
              </a:rPr>
              <a:t>which</a:t>
            </a:r>
            <a:r>
              <a:rPr lang="ru-RU" sz="2400" dirty="0" smtClean="0">
                <a:solidFill>
                  <a:srgbClr val="9A107C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smtClean="0">
                <a:solidFill>
                  <a:srgbClr val="9A107C"/>
                </a:solidFill>
                <a:latin typeface="Franklin Gothic Medium" panose="020B0603020102020204" pitchFamily="34" charset="0"/>
              </a:rPr>
              <a:t>can’t be treated by a temporary diet</a:t>
            </a:r>
            <a:r>
              <a:rPr lang="ru-RU" sz="2400" dirty="0" smtClean="0">
                <a:solidFill>
                  <a:srgbClr val="9A107C"/>
                </a:solidFill>
                <a:latin typeface="Franklin Gothic Medium" panose="020B0603020102020204" pitchFamily="34" charset="0"/>
              </a:rPr>
              <a:t>. </a:t>
            </a:r>
            <a:endParaRPr lang="en-US" sz="2400" dirty="0" smtClean="0">
              <a:solidFill>
                <a:srgbClr val="9A107C"/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9A107C"/>
              </a:solidFill>
              <a:latin typeface="Bauhaus 93" panose="04030905020B02020C02" pitchFamily="8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9A107C"/>
                </a:solidFill>
                <a:latin typeface="Franklin Gothic Medium" panose="020B0603020102020204" pitchFamily="34" charset="0"/>
              </a:rPr>
              <a:t>In most cases </a:t>
            </a:r>
            <a:r>
              <a:rPr lang="en-US" sz="2400" dirty="0" smtClean="0">
                <a:solidFill>
                  <a:srgbClr val="006600"/>
                </a:solidFill>
                <a:latin typeface="Franklin Gothic Medium" panose="020B0603020102020204" pitchFamily="34" charset="0"/>
              </a:rPr>
              <a:t>people start gaining weight again after dropping the diet</a:t>
            </a:r>
            <a:r>
              <a:rPr lang="ru-RU" sz="2400" dirty="0" smtClean="0">
                <a:solidFill>
                  <a:srgbClr val="006600"/>
                </a:solidFill>
                <a:latin typeface="Franklin Gothic Medium" panose="020B0603020102020204" pitchFamily="34" charset="0"/>
              </a:rPr>
              <a:t>.</a:t>
            </a:r>
            <a:endParaRPr lang="en-US" sz="2400" dirty="0" smtClean="0">
              <a:solidFill>
                <a:srgbClr val="006600"/>
              </a:solidFill>
              <a:latin typeface="Franklin Gothic Medium" panose="020B06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 smtClean="0">
              <a:solidFill>
                <a:srgbClr val="9A107C"/>
              </a:solidFill>
              <a:latin typeface="Bauhaus 93" panose="04030905020B02020C02" pitchFamily="82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9A107C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2400" dirty="0" smtClean="0">
                <a:solidFill>
                  <a:srgbClr val="9A107C"/>
                </a:solidFill>
                <a:latin typeface="Franklin Gothic Medium" panose="020B0603020102020204" pitchFamily="34" charset="0"/>
              </a:rPr>
              <a:t>The only way to get rid of obesity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 panose="020B0603020102020204" pitchFamily="34" charset="0"/>
              </a:rPr>
              <a:t>is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 panose="020B0603020102020204" pitchFamily="34" charset="0"/>
              </a:rPr>
              <a:t> </a:t>
            </a: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Medium" panose="020B0603020102020204" pitchFamily="34" charset="0"/>
              </a:rPr>
              <a:t>to develop a balanced diet and stick to it all the time.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6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prism dir="d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0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 smtClean="0"/>
              <a:t>.  </a:t>
            </a:r>
            <a:endParaRPr lang="ru-RU" dirty="0"/>
          </a:p>
        </p:txBody>
      </p:sp>
      <p:sp>
        <p:nvSpPr>
          <p:cNvPr id="5" name="Прямоугольник 4" hidden="1"/>
          <p:cNvSpPr/>
          <p:nvPr/>
        </p:nvSpPr>
        <p:spPr>
          <a:xfrm>
            <a:off x="539552" y="530120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692696"/>
            <a:ext cx="78488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</a:t>
            </a:r>
          </a:p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80928"/>
            <a:ext cx="9144000" cy="4077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0886"/>
            <a:ext cx="9144000" cy="29140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1592250" y="1092804"/>
            <a:ext cx="752432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oudy Stout" panose="0202090407030B020401" pitchFamily="18" charset="0"/>
              </a:rPr>
              <a:t>   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anose="04020705040A02060702" pitchFamily="82" charset="0"/>
              </a:rPr>
              <a:t>November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oudy Stout" panose="0202090407030B020401" pitchFamily="18" charset="0"/>
              </a:rPr>
              <a:t> 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anose="04020705040A02060702" pitchFamily="82" charset="0"/>
              </a:rPr>
              <a:t>27 </a:t>
            </a:r>
          </a:p>
          <a:p>
            <a:r>
              <a:rPr 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Anti Obesity Day</a:t>
            </a:r>
            <a:endParaRPr lang="ru-RU" sz="7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Tm="6000">
        <p14:prism dir="d" isInverted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632848" cy="53477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899592" y="4365937"/>
            <a:ext cx="7344816" cy="160043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en-US" sz="49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Never miss an opportunity to improve your looks</a:t>
            </a:r>
            <a:endParaRPr lang="ru-RU" sz="4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66124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131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15000">
        <p14:prism dir="d" isInverted="1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3"/>
            <a:ext cx="7632848" cy="54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 1"/>
          <p:cNvSpPr/>
          <p:nvPr/>
        </p:nvSpPr>
        <p:spPr>
          <a:xfrm>
            <a:off x="971600" y="1000125"/>
            <a:ext cx="7416824" cy="40934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</a:t>
            </a: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You still don’t think that obesity is a deadly danger?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Obesity </a:t>
            </a:r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takes 5th </a:t>
            </a:r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place in the world in the ranking of </a:t>
            </a:r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death causes.</a:t>
            </a:r>
          </a:p>
          <a:p>
            <a:r>
              <a:rPr lang="ru-RU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endParaRPr lang="en-US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Every year at least 2.8 million people die due to obesity or overweight</a:t>
            </a:r>
            <a:r>
              <a:rPr lang="en-US" sz="3200" dirty="0" smtClean="0">
                <a:solidFill>
                  <a:srgbClr val="9900FF"/>
                </a:solidFill>
              </a:rPr>
              <a:t>.</a:t>
            </a:r>
            <a:r>
              <a:rPr lang="ru-RU" sz="3200" b="1" i="1" spc="50" dirty="0" smtClean="0">
                <a:ln w="11430"/>
                <a:solidFill>
                  <a:srgbClr val="99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3200" b="1" i="1" spc="50" dirty="0">
              <a:ln w="11430"/>
              <a:solidFill>
                <a:srgbClr val="99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0">
        <p14:prism dir="d"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54781"/>
            <a:ext cx="2376264" cy="2041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284984"/>
            <a:ext cx="4176464" cy="2880320"/>
          </a:xfrm>
          <a:prstGeom prst="round2DiagRect">
            <a:avLst>
              <a:gd name="adj1" fmla="val 16667"/>
              <a:gd name="adj2" fmla="val 774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284984"/>
            <a:ext cx="3096344" cy="28803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347864" y="836713"/>
            <a:ext cx="4824536" cy="206210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5"/>
          </a:lnRef>
          <a:fillRef idx="100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In </a:t>
            </a:r>
            <a:r>
              <a:rPr lang="en-US" sz="1600" b="1" dirty="0">
                <a:ln/>
                <a:solidFill>
                  <a:schemeClr val="accent3"/>
                </a:solidFill>
              </a:rPr>
              <a:t>the distant past, the ability to accumulate fat was an evolutionary advantage that allowed 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people </a:t>
            </a:r>
            <a:r>
              <a:rPr lang="en-US" sz="1600" b="1" dirty="0">
                <a:ln/>
                <a:solidFill>
                  <a:schemeClr val="accent3"/>
                </a:solidFill>
              </a:rPr>
              <a:t>to survive during periods of forced starvation. Overweight women 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were looked upon as </a:t>
            </a:r>
            <a:r>
              <a:rPr lang="en-US" sz="1600" b="1" dirty="0">
                <a:ln/>
                <a:solidFill>
                  <a:schemeClr val="accent3"/>
                </a:solidFill>
              </a:rPr>
              <a:t>a symbol of fertility and 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health</a:t>
            </a:r>
            <a:r>
              <a:rPr lang="en-US" sz="1600" b="1" dirty="0">
                <a:ln/>
                <a:solidFill>
                  <a:schemeClr val="accent3"/>
                </a:solidFill>
              </a:rPr>
              <a:t>.</a:t>
            </a:r>
            <a:endParaRPr lang="ru-RU" sz="1600" b="1" dirty="0" smtClean="0">
              <a:ln/>
              <a:solidFill>
                <a:schemeClr val="accent3"/>
              </a:solidFill>
            </a:endParaRPr>
          </a:p>
          <a:p>
            <a:r>
              <a:rPr lang="en-US" sz="1600" b="1" dirty="0" smtClean="0">
                <a:ln/>
                <a:solidFill>
                  <a:schemeClr val="accent3"/>
                </a:solidFill>
              </a:rPr>
              <a:t>In the 14th-16th centuries</a:t>
            </a:r>
            <a:r>
              <a:rPr lang="ru-RU" sz="1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a pretty fat woman was considered to be ideal</a:t>
            </a:r>
            <a:r>
              <a:rPr lang="ru-RU" sz="1600" b="1" dirty="0" smtClean="0">
                <a:ln/>
                <a:solidFill>
                  <a:schemeClr val="accent3"/>
                </a:solidFill>
              </a:rPr>
              <a:t>.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 Such plump ladies were painted by </a:t>
            </a:r>
            <a:r>
              <a:rPr lang="en-US" sz="1600" b="1" dirty="0" err="1" smtClean="0">
                <a:ln/>
                <a:solidFill>
                  <a:schemeClr val="accent3"/>
                </a:solidFill>
              </a:rPr>
              <a:t>Kustodiev</a:t>
            </a:r>
            <a:r>
              <a:rPr lang="en-US" sz="1600" b="1" dirty="0" smtClean="0">
                <a:ln/>
                <a:solidFill>
                  <a:schemeClr val="accent3"/>
                </a:solidFill>
              </a:rPr>
              <a:t>, Rubens, Rembrandt</a:t>
            </a:r>
            <a:r>
              <a:rPr lang="en-US" sz="1600" b="1" dirty="0">
                <a:ln/>
                <a:solidFill>
                  <a:schemeClr val="accent3"/>
                </a:solidFill>
              </a:rPr>
              <a:t>.</a:t>
            </a:r>
            <a:endParaRPr lang="ru-RU" sz="16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7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prism dir="d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632848" cy="53285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683568" y="11663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36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4293096"/>
            <a:ext cx="72007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Imperial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College London, together with WHO, has published a study on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overweight.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According to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scientists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every tenth man and every seventh woman in the world suffer from obesity. If 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things remain as they are now, 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2025 every fifth inhabitant of the planet will be overweight.</a:t>
            </a:r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7" y="1196752"/>
            <a:ext cx="7200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Nowadays lots of people suffer from overweight.</a:t>
            </a:r>
            <a:endParaRPr lang="ru-RU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5000">
        <p14:prism dir="d" isInverted="1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03848" y="1196752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3888" y="3093723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27668"/>
            <a:ext cx="4824536" cy="3609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625508"/>
            <a:ext cx="3168353" cy="2635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755576" y="3717032"/>
            <a:ext cx="4536504" cy="2308324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1">
            <a:schemeClr val="accent3"/>
          </a:lnRef>
          <a:fillRef idx="1001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At the moment, Malta is one of the "fattest" countries in Western Europe - 28.9% of the population are obese. Next are: Great Britain - (27.8%), Hungary – (26.4%), Russia - (23.1%). In the USA, 32.8% of the population 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are 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diagnosed with obesity. 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his 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problem is also relevant for the CIS countries, where 48% of the population 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are overweight.</a:t>
            </a:r>
            <a:endParaRPr lang="ru-RU" sz="1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827668"/>
            <a:ext cx="2917371" cy="279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365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1000">
        <p14:prism dir="d" isInverted="1"/>
      </p:transition>
    </mc:Choice>
    <mc:Fallback xmlns="">
      <p:transition spd="slow" advClick="0" advTm="2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786314" y="2938112"/>
            <a:ext cx="42148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3811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08434"/>
            <a:ext cx="3816424" cy="4966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899592" y="1052736"/>
            <a:ext cx="3312368" cy="415498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problem is also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relevant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Belarus.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According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Belstat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the results of a study conducted by the Ministry of Health and WHO, 60.6% of the population are 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overweight. Every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fourth resident of Belarus has obesity — 25.4%.</a:t>
            </a:r>
            <a:endParaRPr lang="ru-RU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736"/>
            <a:ext cx="3888432" cy="51750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4000">
        <p14:prism dir="d" isInverted="1"/>
      </p:transition>
    </mc:Choice>
    <mc:Fallback xmlns="">
      <p:transition spd="slow" advClick="0" advTm="2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26260" y="3861048"/>
            <a:ext cx="41942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4132693" cy="25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544" y="692696"/>
            <a:ext cx="3255477" cy="338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00704"/>
            <a:ext cx="367240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980728"/>
            <a:ext cx="46085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Doctors around the world are concerned about the spread of obesity among children. At first, this problem affected developed </a:t>
            </a:r>
            <a:r>
              <a:rPr lang="en-US" sz="1600" dirty="0" smtClean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countries, </a:t>
            </a:r>
            <a:r>
              <a:rPr lang="en-US" sz="1600" dirty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but in the last ten years, similar processes have begun in China, Eastern Europe and the Middle East. About 15% of children in these countries suffer from obesity and overweight, and their </a:t>
            </a:r>
            <a:r>
              <a:rPr lang="en-US" sz="1600" dirty="0" smtClean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number </a:t>
            </a:r>
            <a:r>
              <a:rPr lang="en-US" sz="1600" dirty="0">
                <a:ln w="0"/>
                <a:solidFill>
                  <a:srgbClr val="CC0099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constantly growing.</a:t>
            </a:r>
            <a:endParaRPr lang="ru-RU" sz="1600" dirty="0">
              <a:ln w="0"/>
              <a:solidFill>
                <a:srgbClr val="CC0099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3933056"/>
            <a:ext cx="4058054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According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experts of the World </a:t>
            </a:r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Anti Obesity Organization,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epidemic will affect children 5-19 years old. </a:t>
            </a:r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number </a:t>
            </a:r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will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steadily continue to increase, reaching 250 million by 2030, and experts call </a:t>
            </a:r>
            <a:r>
              <a:rPr lang="en-US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children's </a:t>
            </a:r>
            <a:r>
              <a: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eating habits the main factor influencing this trend. In addition, obesity provokes a sedentary lifestyle, lack of exercise, a large amount of time spent with gadgets.</a:t>
            </a:r>
            <a:endParaRPr lang="ru-RU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40000">
        <p14:prism dir="d" isInverted="1"/>
      </p:transition>
    </mc:Choice>
    <mc:Fallback xmlns="">
      <p:transition spd="slow" advClick="0" advTm="4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whatisobesity-130119035135-phpapp02-thumbnail-4.webp (768×576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80728"/>
            <a:ext cx="6768752" cy="491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36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2000">
        <p14:prism dir="d" isInverted="1"/>
      </p:transition>
    </mc:Choice>
    <mc:Fallback xmlns="">
      <p:transition spd="slow" advClick="0"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864321"/>
            <a:ext cx="4697423" cy="54168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2986" y="864322"/>
            <a:ext cx="3881022" cy="46782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Causes of Overweight</a:t>
            </a:r>
            <a:endParaRPr lang="ru-RU" sz="2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b="1" spc="50" dirty="0" smtClean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5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hereditary factors</a:t>
            </a:r>
            <a:endParaRPr lang="ru-RU" sz="1600" b="1" i="1" spc="50" dirty="0" smtClean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1600" b="1" spc="5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Rage Italic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overeating</a:t>
            </a:r>
            <a:endParaRPr lang="ru-RU" sz="1600" b="1" spc="50" dirty="0" smtClean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spc="50" dirty="0" smtClean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Rage Italic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b="1" spc="50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6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nbalanced nutrition</a:t>
            </a:r>
            <a:endParaRPr lang="ru-RU" sz="1600" b="1" spc="5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1600" b="1" spc="50" dirty="0" smtClean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b="1" spc="50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edentary lifestyle</a:t>
            </a:r>
            <a:endParaRPr lang="ru-RU" sz="1600" b="1" spc="50" dirty="0" smtClean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1600" b="1" spc="5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b="1" spc="50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ome physiological conditions</a:t>
            </a:r>
            <a:endParaRPr lang="ru-RU" sz="1600" b="1" spc="50" dirty="0" smtClean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1600" b="1" spc="5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b="1" spc="50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6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ong-term use of certain medications</a:t>
            </a:r>
            <a:endParaRPr lang="ru-RU" sz="1600" b="1" spc="50" dirty="0" smtClean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b="1" spc="50" dirty="0" smtClean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b="1" spc="50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600" b="1" spc="5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hronic stress, insomnia</a:t>
            </a:r>
            <a:endParaRPr lang="ru-RU" sz="1600" b="1" spc="5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20000">
        <p14:prism dir="d" isInverted="1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7957</TotalTime>
  <Words>723</Words>
  <Application>Microsoft Office PowerPoint</Application>
  <PresentationFormat>Экран (4:3)</PresentationFormat>
  <Paragraphs>122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41" baseType="lpstr">
      <vt:lpstr>Microsoft YaHei</vt:lpstr>
      <vt:lpstr>Algerian</vt:lpstr>
      <vt:lpstr>Arial</vt:lpstr>
      <vt:lpstr>Arial Black</vt:lpstr>
      <vt:lpstr>Bauhaus 93</vt:lpstr>
      <vt:lpstr>Brush Script MT</vt:lpstr>
      <vt:lpstr>Calibri</vt:lpstr>
      <vt:lpstr>Constantia</vt:lpstr>
      <vt:lpstr>Franklin Gothic Book</vt:lpstr>
      <vt:lpstr>Franklin Gothic Medium</vt:lpstr>
      <vt:lpstr>Goudy Stout</vt:lpstr>
      <vt:lpstr>Impact</vt:lpstr>
      <vt:lpstr>Rage Italic</vt:lpstr>
      <vt:lpstr>Segoe Script</vt:lpstr>
      <vt:lpstr>Segoe UI Semibold</vt:lpstr>
      <vt:lpstr>Tahoma</vt:lpstr>
      <vt:lpstr>Times New Roman</vt:lpstr>
      <vt:lpstr>Verdana</vt:lpstr>
      <vt:lpstr>Wingdings</vt:lpstr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User</cp:lastModifiedBy>
  <cp:revision>1057</cp:revision>
  <dcterms:modified xsi:type="dcterms:W3CDTF">2021-11-26T11:14:30Z</dcterms:modified>
</cp:coreProperties>
</file>