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27"/>
  </p:notesMasterIdLst>
  <p:sldIdLst>
    <p:sldId id="265" r:id="rId2"/>
    <p:sldId id="270" r:id="rId3"/>
    <p:sldId id="293" r:id="rId4"/>
    <p:sldId id="260" r:id="rId5"/>
    <p:sldId id="299" r:id="rId6"/>
    <p:sldId id="256" r:id="rId7"/>
    <p:sldId id="261" r:id="rId8"/>
    <p:sldId id="305" r:id="rId9"/>
    <p:sldId id="304" r:id="rId10"/>
    <p:sldId id="283" r:id="rId11"/>
    <p:sldId id="278" r:id="rId12"/>
    <p:sldId id="279" r:id="rId13"/>
    <p:sldId id="296" r:id="rId14"/>
    <p:sldId id="290" r:id="rId15"/>
    <p:sldId id="295" r:id="rId16"/>
    <p:sldId id="286" r:id="rId17"/>
    <p:sldId id="262" r:id="rId18"/>
    <p:sldId id="277" r:id="rId19"/>
    <p:sldId id="300" r:id="rId20"/>
    <p:sldId id="306" r:id="rId21"/>
    <p:sldId id="303" r:id="rId22"/>
    <p:sldId id="287" r:id="rId23"/>
    <p:sldId id="297" r:id="rId24"/>
    <p:sldId id="307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7030A0"/>
    <a:srgbClr val="CC0099"/>
    <a:srgbClr val="226188"/>
    <a:srgbClr val="9A107C"/>
    <a:srgbClr val="9900FF"/>
    <a:srgbClr val="232387"/>
    <a:srgbClr val="006600"/>
    <a:srgbClr val="739A1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3478" autoAdjust="0"/>
  </p:normalViewPr>
  <p:slideViewPr>
    <p:cSldViewPr>
      <p:cViewPr>
        <p:scale>
          <a:sx n="69" d="100"/>
          <a:sy n="69" d="100"/>
        </p:scale>
        <p:origin x="-514" y="1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81050-8CB2-4609-BD20-33B6F2E66D5B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DB096-9476-4A16-BD7D-BD83F10E8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0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B096-9476-4A16-BD7D-BD83F10E82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8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B096-9476-4A16-BD7D-BD83F10E82C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5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97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23528" y="1184920"/>
            <a:ext cx="8712968" cy="44165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93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Segoe Script" panose="020B0504020000000003" pitchFamily="34" charset="0"/>
              </a:rPr>
              <a:t>Ожирение</a:t>
            </a:r>
          </a:p>
          <a:p>
            <a:r>
              <a:rPr lang="ru-RU" sz="9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Segoe Script" panose="020B0504020000000003" pitchFamily="34" charset="0"/>
              </a:rPr>
              <a:t> </a:t>
            </a:r>
            <a:r>
              <a:rPr lang="ru-RU" sz="92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egoe Script" panose="020B0504020000000003" pitchFamily="34" charset="0"/>
              </a:rPr>
              <a:t>– чума </a:t>
            </a:r>
            <a:r>
              <a:rPr lang="en-US" sz="92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egoe Script" panose="020B0504020000000003" pitchFamily="34" charset="0"/>
              </a:rPr>
              <a:t>XXI</a:t>
            </a:r>
            <a:endParaRPr lang="ru-RU" sz="9200" b="1" cap="all" dirty="0" smtClean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egoe Script" panose="020B0504020000000003" pitchFamily="34" charset="0"/>
            </a:endParaRPr>
          </a:p>
          <a:p>
            <a:r>
              <a:rPr lang="ru-RU" sz="92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egoe Script" panose="020B0504020000000003" pitchFamily="34" charset="0"/>
              </a:rPr>
              <a:t> 			века</a:t>
            </a:r>
            <a:endParaRPr lang="ru-RU" sz="9200" b="1" cap="all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egoe Script" panose="020B05040200000000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dir="d" isInverted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620688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</a:t>
            </a:r>
            <a:endParaRPr lang="ru-RU" sz="28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17" y="882298"/>
            <a:ext cx="7632848" cy="538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99992" y="1143909"/>
            <a:ext cx="3888432" cy="51860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Заболевания </a:t>
            </a:r>
            <a:r>
              <a:rPr lang="ru-RU" sz="1500" b="1" spc="100" dirty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сердца и сердечно-сосудистые катастрофы 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: инфаркт</a:t>
            </a:r>
            <a:r>
              <a:rPr lang="ru-RU" sz="1500" b="1" spc="100" dirty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, 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инсульт</a:t>
            </a:r>
            <a:endParaRPr lang="en-US" sz="1500" b="1" spc="100" dirty="0" smtClean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500" b="1" spc="100" dirty="0" smtClean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Сахарный </a:t>
            </a:r>
            <a:r>
              <a:rPr lang="ru-RU" sz="1500" b="1" spc="100" dirty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диабет 2-го 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типа</a:t>
            </a:r>
            <a:endParaRPr lang="en-US" sz="1500" b="1" spc="100" dirty="0" smtClean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Онкология</a:t>
            </a:r>
            <a:endParaRPr lang="en-US" sz="1500" b="1" spc="100" dirty="0" smtClean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Проблемы </a:t>
            </a:r>
            <a:r>
              <a:rPr lang="ru-RU" sz="1500" b="1" spc="100" dirty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 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пищеварением</a:t>
            </a:r>
            <a:endParaRPr lang="en-US" sz="1500" b="1" spc="100" dirty="0" smtClean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Жировой </a:t>
            </a:r>
            <a:r>
              <a:rPr lang="ru-RU" sz="1500" b="1" spc="100" dirty="0" err="1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гепатоз</a:t>
            </a:r>
            <a:r>
              <a:rPr lang="ru-RU" sz="1500" b="1" spc="100" dirty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(НАЖБП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)</a:t>
            </a:r>
            <a:endParaRPr lang="en-US" sz="1500" b="1" spc="100" dirty="0" smtClean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Желчнокаменная болезнь</a:t>
            </a:r>
            <a:endParaRPr lang="en-US" sz="1500" b="1" spc="100" dirty="0" smtClean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spc="100" dirty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Сексуальные проблемы</a:t>
            </a:r>
            <a:endParaRPr lang="en-US" sz="1500" b="1" spc="100" dirty="0" smtClean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Апноэ </a:t>
            </a:r>
            <a:r>
              <a:rPr lang="ru-RU" sz="1500" b="1" spc="100" dirty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 сне (остановка дыхания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)</a:t>
            </a:r>
            <a:endParaRPr lang="en-US" sz="1500" b="1" spc="100" dirty="0" smtClean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1500" b="1" spc="100" dirty="0" err="1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Остеоартроз</a:t>
            </a:r>
            <a:endParaRPr lang="en-US" sz="1500" b="1" spc="100" dirty="0" smtClean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Тяжелое </a:t>
            </a:r>
            <a:r>
              <a:rPr lang="ru-RU" sz="1500" b="1" spc="100" dirty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течение </a:t>
            </a:r>
            <a:r>
              <a:rPr lang="ru-RU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COVID-19</a:t>
            </a:r>
            <a:r>
              <a:rPr lang="en-US" sz="15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1500" b="1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43908"/>
            <a:ext cx="3127401" cy="5232202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</a:t>
            </a: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</a:t>
            </a: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</a:t>
            </a: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</a:t>
            </a: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</a:t>
            </a: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</a:t>
            </a: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</a:t>
            </a: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</a:t>
            </a: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</a:t>
            </a: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</a:t>
            </a: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 Ж И Р Е Н И Я     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673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0">
        <p14:prism dir="d"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32848" cy="5400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004048" y="980728"/>
            <a:ext cx="324036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 Насколько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зависите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еды?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ли продукты, которые 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  </a:t>
            </a: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начинаете есть и не можете остановиться после первого кусочка?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Испытываете ли 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</a:t>
            </a: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негативные чувства по поводу 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вашего </a:t>
            </a: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веса или манеры есть?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Случалось ли такое, что 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</a:t>
            </a: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присутствии других людей ели в разумных пределах, но потом навёрстывали упущенное, оставшись наедине?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Пробовали ли 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</a:t>
            </a: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снижать вес с помощью чрезмерных спортивных нагрузок или медицинских препаратов?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Есть ли у 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 </a:t>
            </a: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потребность всё время что-нибудь  жевать: на ходу,  выйдя из магазина, за компьютером или перед телевизором?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869160"/>
            <a:ext cx="3024336" cy="938719"/>
          </a:xfrm>
          <a:prstGeom prst="rect">
            <a:avLst/>
          </a:prstGeom>
          <a:ln>
            <a:solidFill>
              <a:srgbClr val="9A107C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хоть на один вопрос 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</a:t>
            </a: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ответили «да», значит</a:t>
            </a:r>
            <a:r>
              <a:rPr lang="ru-RU" sz="11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11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</a:t>
            </a: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зависите от еды.  И чем больше утвердительных ответов, тем сильнее зависимость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4000">
        <p14:prism dir="d" isInverted="1"/>
      </p:transition>
    </mc:Choice>
    <mc:Fallback xmlns="">
      <p:transition spd="slow"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6248" y="1000108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092806"/>
            <a:ext cx="7488832" cy="51706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ru-RU" sz="1500" dirty="0">
                <a:solidFill>
                  <a:srgbClr val="C00000"/>
                </a:solidFill>
              </a:rPr>
              <a:t>В современном мире от ожирения страдает больше людей, чем от голода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ru-RU" sz="1500" dirty="0">
                <a:solidFill>
                  <a:srgbClr val="FFC000"/>
                </a:solidFill>
              </a:rPr>
              <a:t>Люди, которые завтракают  или обедают  в кафе, имеют больше шансов </a:t>
            </a:r>
            <a:r>
              <a:rPr lang="ru-RU" sz="1500" dirty="0" smtClean="0">
                <a:solidFill>
                  <a:srgbClr val="FFC000"/>
                </a:solidFill>
              </a:rPr>
              <a:t>заработать </a:t>
            </a:r>
            <a:r>
              <a:rPr lang="ru-RU" sz="1500" dirty="0">
                <a:solidFill>
                  <a:srgbClr val="FFC000"/>
                </a:solidFill>
              </a:rPr>
              <a:t>ожирение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Даже если вы правильно питаетесь, но недостаточно спите, вы можете набрать до килограмма в неделю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ru-RU" sz="1500" dirty="0">
                <a:solidFill>
                  <a:srgbClr val="9900FF"/>
                </a:solidFill>
              </a:rPr>
              <a:t>Вопреки расхожему мнению, США не самая полная нация в мире. Американцы находятся лишь на одиннадцатом месте, полных среди них 32 процента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ru-RU" sz="1500" dirty="0">
                <a:solidFill>
                  <a:srgbClr val="0070C0"/>
                </a:solidFill>
              </a:rPr>
              <a:t>Статус «самой толстой» </a:t>
            </a:r>
            <a:r>
              <a:rPr lang="ru-RU" sz="1500" dirty="0" smtClean="0">
                <a:solidFill>
                  <a:srgbClr val="0070C0"/>
                </a:solidFill>
              </a:rPr>
              <a:t>страны в мире </a:t>
            </a:r>
            <a:r>
              <a:rPr lang="ru-RU" sz="1500" dirty="0">
                <a:solidFill>
                  <a:srgbClr val="0070C0"/>
                </a:solidFill>
              </a:rPr>
              <a:t>принадлежит Кувейту, от ожирения страдают 42 процента его жителей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ru-RU" sz="1500" dirty="0">
                <a:solidFill>
                  <a:srgbClr val="FF0000"/>
                </a:solidFill>
              </a:rPr>
              <a:t>Более 20% бюджета здравоохранения США тратится на лечение болезней, связанных с ожирением. В цифровом выражении это </a:t>
            </a:r>
            <a:r>
              <a:rPr lang="ru-RU" sz="1500" dirty="0" smtClean="0">
                <a:solidFill>
                  <a:srgbClr val="FF0000"/>
                </a:solidFill>
              </a:rPr>
              <a:t>более </a:t>
            </a:r>
            <a:r>
              <a:rPr lang="ru-RU" sz="1500" dirty="0">
                <a:solidFill>
                  <a:srgbClr val="FF0000"/>
                </a:solidFill>
              </a:rPr>
              <a:t>200 миллиардов долларов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ru-RU" sz="1500" dirty="0">
                <a:solidFill>
                  <a:srgbClr val="226188"/>
                </a:solidFill>
              </a:rPr>
              <a:t>Хотя в сознании многих ожирение ассоциируется с шикарным образом жизни, результаты исследований говорят о том, что среди бедных людей ожирение встречается намного чаще, чем среди богатых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Один из самых опасных </a:t>
            </a:r>
            <a:r>
              <a:rPr lang="ru-RU" sz="1500" dirty="0" smtClean="0">
                <a:solidFill>
                  <a:srgbClr val="CC0099"/>
                </a:solidFill>
              </a:rPr>
              <a:t>продуктов </a:t>
            </a:r>
            <a:r>
              <a:rPr lang="ru-RU" sz="1500" dirty="0">
                <a:solidFill>
                  <a:srgbClr val="CC0099"/>
                </a:solidFill>
              </a:rPr>
              <a:t>— конфеты (леденцы). Среднестатистический американец потребляет почти 25 фунтов (11 кг) леденцов в год, </a:t>
            </a:r>
            <a:r>
              <a:rPr lang="ru-RU" sz="1500" dirty="0" smtClean="0">
                <a:solidFill>
                  <a:srgbClr val="CC0099"/>
                </a:solidFill>
              </a:rPr>
              <a:t>что не может не сказаться на фигуре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CC0099"/>
                </a:solidFill>
              </a:rPr>
              <a:t>	</a:t>
            </a:r>
            <a:r>
              <a:rPr lang="ru-RU" sz="1500" dirty="0" smtClean="0">
                <a:solidFill>
                  <a:srgbClr val="0000FF"/>
                </a:solidFill>
              </a:rPr>
              <a:t>В Новой Зеландии человеку, страдающему ожирением, могут отказать в выдаче вида на жительство</a:t>
            </a:r>
            <a:endParaRPr lang="ru-RU" sz="15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692696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ТРАГИЧЕСКИХ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ФАКТОВ ОБ ОЖИРЕНИИ: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4000">
        <p14:prism dir="d" isInverted="1"/>
      </p:transition>
    </mc:Choice>
    <mc:Fallback xmlns="">
      <p:transition spd="slow" advClick="0" advTm="4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388843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381642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1960" y="486916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Очень полным людям, имеющим 10-15 и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более лишних килограммов веса, для похудения особенно важно придерживаться принципов здорового питания в сочетании  с физической активностью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692696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Если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вы решили заняться коррекцией массы тела, одного абонемента в спортзал будет недостаточно. Спорт и похудение – понятия взаимосвязанные, где одно из них – это цель (стройное тело), а другое (спорт) – один из способов ее достижения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1200" dirty="0" smtClean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Но если физические упражнения — единственный инструмент снижения веса, желаемой цели достичь будет достаточно сложно, а для многих — невозможно.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980728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894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9000">
        <p14:prism dir="d" isInverted="1"/>
      </p:transition>
    </mc:Choice>
    <mc:Fallback xmlns="">
      <p:transition spd="slow" advClick="0" advTm="2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1" y="785584"/>
            <a:ext cx="7636954" cy="54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99992" y="836712"/>
            <a:ext cx="389253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endParaRPr lang="en-US" sz="1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Прежде всего, человеку, нацеленному на похудение, следует наладить свой режим питания:</a:t>
            </a:r>
            <a:endParaRPr lang="ru-RU" sz="1200" b="1" i="1" dirty="0">
              <a:solidFill>
                <a:srgbClr val="0000FF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Уменьшить потребление </a:t>
            </a:r>
            <a:r>
              <a:rPr lang="ru-RU" sz="1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калорий</a:t>
            </a:r>
            <a:r>
              <a:rPr lang="ru-RU" sz="1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Рацион наполнить </a:t>
            </a:r>
            <a:r>
              <a:rPr lang="ru-RU" sz="1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овощами и фруктами, кашами, белком. Исключить хлебобулочные изделия, жирную, копченую, соленую пищу</a:t>
            </a:r>
            <a:r>
              <a:rPr lang="ru-RU" sz="1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Между основными </a:t>
            </a:r>
            <a:r>
              <a:rPr lang="ru-RU" sz="1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приемами пищи устраивать перекусы, но разрешенными продуктами</a:t>
            </a:r>
            <a:r>
              <a:rPr lang="ru-RU" sz="1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Пить больше </a:t>
            </a:r>
            <a:r>
              <a:rPr lang="ru-RU" sz="1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воды – до 2 л в сутки. Она способствует расщеплению жиров</a:t>
            </a:r>
            <a:r>
              <a:rPr lang="ru-RU" sz="1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1–2 </a:t>
            </a:r>
            <a:r>
              <a:rPr lang="ru-RU" sz="1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раза в неделю устраивать разгрузочные дни: овощные, фруктовые, кефирные</a:t>
            </a:r>
            <a:r>
              <a:rPr lang="ru-RU" sz="1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Ежедневно контролировать </a:t>
            </a:r>
            <a:r>
              <a:rPr lang="ru-RU" sz="1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вес с помощью весов. Не позволять повышаться значениям более чем на 3 кг</a:t>
            </a:r>
            <a:r>
              <a:rPr lang="ru-RU" sz="1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1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000" b="1" dirty="0" smtClean="0">
              <a:solidFill>
                <a:srgbClr val="7030A0"/>
              </a:solidFill>
            </a:endParaRPr>
          </a:p>
          <a:p>
            <a:r>
              <a:rPr lang="ru-RU" sz="1000" dirty="0" smtClean="0">
                <a:solidFill>
                  <a:srgbClr val="7030A0"/>
                </a:solidFill>
              </a:rPr>
              <a:t> </a:t>
            </a:r>
            <a:endParaRPr lang="en-US" sz="1000" dirty="0" smtClean="0">
              <a:solidFill>
                <a:srgbClr val="7030A0"/>
              </a:solidFill>
            </a:endParaRPr>
          </a:p>
          <a:p>
            <a:endParaRPr lang="ru-RU" sz="1000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11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  </a:t>
            </a:r>
            <a:r>
              <a:rPr lang="ru-RU" sz="1100" b="1" dirty="0" smtClean="0"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Но </a:t>
            </a:r>
            <a:r>
              <a:rPr lang="ru-RU" sz="1100" b="1" dirty="0"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это лишь общие положения</a:t>
            </a:r>
            <a:r>
              <a:rPr lang="ru-RU" sz="1100" b="1" dirty="0" smtClean="0"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.</a:t>
            </a:r>
            <a:endParaRPr lang="en-US" sz="1100" b="1" dirty="0" smtClean="0">
              <a:solidFill>
                <a:srgbClr val="0000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1100" b="1" dirty="0" smtClean="0"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1100" b="1" dirty="0"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Самостоятельно их можно применять, если вы хотите избавиться от нескольких </a:t>
            </a:r>
            <a:r>
              <a:rPr lang="ru-RU" sz="1100" b="1" dirty="0" smtClean="0"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лишних</a:t>
            </a:r>
            <a:endParaRPr lang="en-US" sz="1100" b="1" dirty="0" smtClean="0">
              <a:solidFill>
                <a:srgbClr val="0000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1100" b="1" dirty="0" smtClean="0"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килограммов</a:t>
            </a:r>
            <a:r>
              <a:rPr lang="ru-RU" sz="1400" b="1" dirty="0"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7" y="836713"/>
            <a:ext cx="25202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лечения ожирения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14:prism dir="d" isInverted="1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72716"/>
            <a:ext cx="432048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672916"/>
            <a:ext cx="3600399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836712"/>
            <a:ext cx="4176464" cy="28315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16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   С </a:t>
            </a:r>
            <a:r>
              <a:rPr lang="ru-RU" sz="1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проблемой лишнего веса лучше </a:t>
            </a:r>
            <a:r>
              <a:rPr lang="ru-RU" sz="16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 обращаться </a:t>
            </a:r>
            <a:r>
              <a:rPr lang="ru-RU" sz="1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к диетологу либо к эндокринологу. </a:t>
            </a:r>
            <a:endParaRPr lang="ru-RU" sz="1600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ru-RU" sz="1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 Первым делом </a:t>
            </a:r>
            <a:r>
              <a:rPr lang="ru-RU" sz="1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специалист </a:t>
            </a:r>
            <a:r>
              <a:rPr lang="ru-RU" sz="16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назначит обследование</a:t>
            </a:r>
            <a:r>
              <a:rPr lang="ru-RU" sz="1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, чтобы определить истинную причину набора веса</a:t>
            </a:r>
            <a:r>
              <a:rPr lang="ru-RU" sz="16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endParaRPr lang="en-US" sz="1600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16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После </a:t>
            </a:r>
            <a:r>
              <a:rPr lang="ru-RU" sz="1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обследования врач </a:t>
            </a:r>
            <a:r>
              <a:rPr lang="ru-RU" sz="16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разработает </a:t>
            </a:r>
            <a:r>
              <a:rPr lang="ru-RU" sz="1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тактику лечения</a:t>
            </a:r>
            <a:r>
              <a:rPr lang="ru-RU" sz="16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en-US" sz="1600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432447"/>
            <a:ext cx="7056784" cy="6771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1900" dirty="0" smtClean="0">
                <a:solidFill>
                  <a:srgbClr val="CC00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Franklin Gothic Demi Cond" panose="020B0706030402020204" pitchFamily="34" charset="0"/>
              </a:rPr>
              <a:t>Результат </a:t>
            </a:r>
            <a:r>
              <a:rPr lang="ru-RU" sz="1900" dirty="0">
                <a:solidFill>
                  <a:srgbClr val="CC00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Franklin Gothic Demi Cond" panose="020B0706030402020204" pitchFamily="34" charset="0"/>
              </a:rPr>
              <a:t>похудения – не главное, главное – </a:t>
            </a:r>
            <a:endParaRPr lang="en-US" sz="1900" dirty="0" smtClean="0">
              <a:solidFill>
                <a:srgbClr val="CC00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Franklin Gothic Demi Cond" panose="020B0706030402020204" pitchFamily="34" charset="0"/>
            </a:endParaRPr>
          </a:p>
          <a:p>
            <a:r>
              <a:rPr lang="en-US" sz="1900" dirty="0" smtClean="0">
                <a:solidFill>
                  <a:srgbClr val="CC00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Franklin Gothic Demi Cond" panose="020B0706030402020204" pitchFamily="34" charset="0"/>
              </a:rPr>
              <a:t>                                                                                               </a:t>
            </a:r>
            <a:r>
              <a:rPr lang="ru-RU" sz="1900" dirty="0" smtClean="0">
                <a:solidFill>
                  <a:srgbClr val="CC00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Franklin Gothic Demi Cond" panose="020B0706030402020204" pitchFamily="34" charset="0"/>
              </a:rPr>
              <a:t>мотивация </a:t>
            </a:r>
            <a:r>
              <a:rPr lang="ru-RU" sz="1900" dirty="0">
                <a:solidFill>
                  <a:srgbClr val="CC00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Franklin Gothic Demi Cond" panose="020B0706030402020204" pitchFamily="34" charset="0"/>
              </a:rPr>
              <a:t>и образ жизни.</a:t>
            </a:r>
          </a:p>
        </p:txBody>
      </p:sp>
    </p:spTree>
    <p:extLst>
      <p:ext uri="{BB962C8B-B14F-4D97-AF65-F5344CB8AC3E}">
        <p14:creationId xmlns:p14="http://schemas.microsoft.com/office/powerpoint/2010/main" val="10904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0">
        <p14:prism dir="d"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32847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1196752"/>
            <a:ext cx="6912768" cy="50475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5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Существуют </a:t>
            </a:r>
            <a:r>
              <a:rPr lang="ru-RU" sz="2500" b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специальные средства, направленные на снижение массы тела: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86150" lvl="7" indent="-285750">
              <a:buFont typeface="Wingdings" panose="05000000000000000000" pitchFamily="2" charset="2"/>
              <a:buChar char="q"/>
            </a:pPr>
            <a:r>
              <a:rPr lang="ru-RU" sz="14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</a:t>
            </a:r>
            <a:r>
              <a:rPr lang="ru-RU" sz="1400" b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подавления аппетита</a:t>
            </a:r>
            <a:r>
              <a:rPr lang="ru-RU" sz="14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  <a:endParaRPr lang="en-US" sz="1400" b="1" spc="50" dirty="0" smtClean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86150" lvl="7" indent="-285750">
              <a:buFont typeface="Wingdings" panose="05000000000000000000" pitchFamily="2" charset="2"/>
              <a:buChar char="q"/>
            </a:pPr>
            <a:endParaRPr lang="ru-RU" sz="1400" b="1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86150" lvl="7" indent="-285750">
              <a:buFont typeface="Wingdings" panose="05000000000000000000" pitchFamily="2" charset="2"/>
              <a:buChar char="q"/>
            </a:pPr>
            <a:r>
              <a:rPr lang="ru-RU" sz="14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</a:t>
            </a:r>
            <a:r>
              <a:rPr lang="ru-RU" sz="1400" b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снижения всасывания жиров</a:t>
            </a:r>
            <a:r>
              <a:rPr lang="ru-RU" sz="14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  <a:endParaRPr lang="en-US" sz="1400" b="1" spc="50" dirty="0" smtClean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86150" lvl="7" indent="-285750">
              <a:buFont typeface="Wingdings" panose="05000000000000000000" pitchFamily="2" charset="2"/>
              <a:buChar char="q"/>
            </a:pPr>
            <a:endParaRPr lang="ru-RU" sz="1400" b="1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86150" lvl="7" indent="-285750">
              <a:buFont typeface="Wingdings" panose="05000000000000000000" pitchFamily="2" charset="2"/>
              <a:buChar char="q"/>
            </a:pPr>
            <a:r>
              <a:rPr lang="ru-RU" sz="14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влияющие </a:t>
            </a:r>
            <a:r>
              <a:rPr lang="ru-RU" sz="1400" b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углеводный обмен</a:t>
            </a:r>
            <a:r>
              <a:rPr lang="ru-RU" sz="14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  <a:endParaRPr lang="en-US" sz="1400" b="1" spc="50" dirty="0" smtClean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86150" lvl="7" indent="-285750">
              <a:buFont typeface="Wingdings" panose="05000000000000000000" pitchFamily="2" charset="2"/>
              <a:buChar char="q"/>
            </a:pPr>
            <a:endParaRPr lang="ru-RU" sz="1400" b="1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86150" lvl="7" indent="-285750">
              <a:buFont typeface="Wingdings" panose="05000000000000000000" pitchFamily="2" charset="2"/>
              <a:buChar char="q"/>
            </a:pPr>
            <a:r>
              <a:rPr lang="ru-RU" sz="14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влияющие </a:t>
            </a:r>
            <a:r>
              <a:rPr lang="ru-RU" sz="1400" b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центр насыщения в </a:t>
            </a:r>
            <a:endParaRPr lang="en-US" sz="1400" b="1" spc="50" dirty="0" smtClean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8"/>
            <a:r>
              <a:rPr lang="ru-RU" sz="14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головном   мозге</a:t>
            </a:r>
            <a:r>
              <a:rPr lang="ru-RU" sz="1400" b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1600" b="1" i="1" dirty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Подобные препараты не рекомендуется использовать самостоятельно, поскольку они обладают широким спектром побочных эффектов. </a:t>
            </a:r>
            <a:r>
              <a:rPr lang="en-US" sz="1600" b="1" i="1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i="1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Многие </a:t>
            </a:r>
            <a:r>
              <a:rPr lang="ru-RU" sz="1600" b="1" i="1" dirty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них запрещены к официальной продаже.</a:t>
            </a:r>
          </a:p>
        </p:txBody>
      </p:sp>
    </p:spTree>
    <p:extLst>
      <p:ext uri="{BB962C8B-B14F-4D97-AF65-F5344CB8AC3E}">
        <p14:creationId xmlns:p14="http://schemas.microsoft.com/office/powerpoint/2010/main" val="10043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4000">
        <p14:prism dir="d" isInverted="1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581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836713"/>
            <a:ext cx="763284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946569"/>
            <a:ext cx="466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icrosoft New Tai Lue" panose="020B0502040204020203" pitchFamily="34" charset="0"/>
              </a:rPr>
              <a:t>Хирургия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icrosoft New Tai Lue" panose="020B0502040204020203" pitchFamily="34" charset="0"/>
              </a:rPr>
              <a:t>в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icrosoft New Tai Lue" panose="020B0502040204020203" pitchFamily="34" charset="0"/>
              </a:rPr>
              <a:t>борьбе с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icrosoft New Tai Lue" panose="020B0502040204020203" pitchFamily="34" charset="0"/>
              </a:rPr>
              <a:t>лишним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icrosoft New Tai Lue" panose="020B0502040204020203" pitchFamily="34" charset="0"/>
              </a:rPr>
              <a:t>весом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icrosoft New Tai Lue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799" y="3284984"/>
            <a:ext cx="5544617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эндоскопическая </a:t>
            </a: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установка 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внутрижелудочных </a:t>
            </a: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баллонов;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шунтирующие </a:t>
            </a: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операции на тонкой кишке;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операции, связанные с уменьшением объема желудочного резервуара;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комбинированные вмешательства (желудочное, </a:t>
            </a:r>
            <a:r>
              <a:rPr lang="ru-RU" sz="1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билиопанкреатическое</a:t>
            </a: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шунтирование).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146898"/>
            <a:ext cx="547260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консервативные методы малоэффективны, приходится применять инвазивные методы лечения: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2000">
        <p14:prism dir="d" isInverted="1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632848" cy="5301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899592" y="980728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805354"/>
            <a:ext cx="763284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Питание при ожирении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4522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2000">
        <p14:prism dir="d" isInverted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1268760"/>
            <a:ext cx="265894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48" y="813545"/>
            <a:ext cx="2558280" cy="268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1472590"/>
            <a:ext cx="7488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8" y="4077072"/>
            <a:ext cx="2579881" cy="2156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9" y="764704"/>
            <a:ext cx="69127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139700">
                    <a:srgbClr val="0000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Какая физическая активность подходит полным?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139700">
                  <a:srgbClr val="0000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61" y="3501007"/>
            <a:ext cx="1959721" cy="2732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82" y="3501008"/>
            <a:ext cx="3009334" cy="271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flipH="1">
            <a:off x="6444207" y="3212976"/>
            <a:ext cx="1368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ХОДЬБА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472590"/>
            <a:ext cx="2375546" cy="260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347362" y="2774831"/>
            <a:ext cx="1947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ПЛАВАНИЕ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258" y="3501008"/>
            <a:ext cx="22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ЕЗДА НА ВЕЛОСИПЕДЕ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5013176"/>
            <a:ext cx="1471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ВОСТОЧНЫЕ  </a:t>
            </a:r>
          </a:p>
          <a:p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ТАНЦЫ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6121" y="5733256"/>
            <a:ext cx="1597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аквоаэробика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6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prism dir="d" isInverted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5" name="Прямоугольник 4" hidden="1"/>
          <p:cNvSpPr/>
          <p:nvPr/>
        </p:nvSpPr>
        <p:spPr>
          <a:xfrm>
            <a:off x="539552" y="530120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92696"/>
            <a:ext cx="78488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80928"/>
            <a:ext cx="9144000" cy="4077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886"/>
            <a:ext cx="9144000" cy="2914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592250" y="1092804"/>
            <a:ext cx="7524328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udy Stout" panose="0202090407030B020401" pitchFamily="18" charset="0"/>
              </a:rPr>
              <a:t>    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anose="04020705040A02060702" pitchFamily="82" charset="0"/>
              </a:rPr>
              <a:t>27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ноября</a:t>
            </a:r>
          </a:p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Международный</a:t>
            </a:r>
          </a:p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день     </a:t>
            </a:r>
          </a:p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борьбы с</a:t>
            </a:r>
          </a:p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ожирением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dir="d" isInverted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541096" cy="475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417646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980729"/>
            <a:ext cx="7344816" cy="452431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9A107C"/>
                </a:solidFill>
                <a:latin typeface="Franklin Gothic Medium" panose="020B0603020102020204" pitchFamily="34" charset="0"/>
              </a:rPr>
              <a:t>Важно помнить, что </a:t>
            </a:r>
            <a:r>
              <a:rPr lang="ru-RU" sz="2400" dirty="0">
                <a:solidFill>
                  <a:srgbClr val="006600"/>
                </a:solidFill>
                <a:latin typeface="Franklin Gothic Medium" panose="020B0603020102020204" pitchFamily="34" charset="0"/>
              </a:rPr>
              <a:t>ожирение — болезнь хроническая</a:t>
            </a:r>
            <a:r>
              <a:rPr lang="ru-RU" sz="2400" dirty="0">
                <a:solidFill>
                  <a:srgbClr val="9A107C"/>
                </a:solidFill>
                <a:latin typeface="Franklin Gothic Medium" panose="020B0603020102020204" pitchFamily="34" charset="0"/>
              </a:rPr>
              <a:t>, а значит вылечить его временным назначением диеты невозможно. </a:t>
            </a:r>
            <a:endParaRPr lang="en-US" sz="2400" dirty="0" smtClean="0">
              <a:solidFill>
                <a:srgbClr val="9A107C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9A107C"/>
              </a:solidFill>
              <a:latin typeface="Bauhaus 93" panose="04030905020B02020C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9A107C"/>
                </a:solidFill>
                <a:latin typeface="Franklin Gothic Medium" panose="020B0603020102020204" pitchFamily="34" charset="0"/>
              </a:rPr>
              <a:t>В </a:t>
            </a:r>
            <a:r>
              <a:rPr lang="ru-RU" sz="2400" dirty="0">
                <a:solidFill>
                  <a:srgbClr val="9A107C"/>
                </a:solidFill>
                <a:latin typeface="Franklin Gothic Medium" panose="020B0603020102020204" pitchFamily="34" charset="0"/>
              </a:rPr>
              <a:t>абсолютном большинстве случаев </a:t>
            </a:r>
            <a:r>
              <a:rPr lang="ru-RU" sz="2400" dirty="0">
                <a:solidFill>
                  <a:srgbClr val="006600"/>
                </a:solidFill>
                <a:latin typeface="Franklin Gothic Medium" panose="020B0603020102020204" pitchFamily="34" charset="0"/>
              </a:rPr>
              <a:t>сброшенные за время диеты килограммы возвращаются после ее прекращения</a:t>
            </a:r>
            <a:r>
              <a:rPr lang="ru-RU" sz="2400" dirty="0" smtClean="0">
                <a:solidFill>
                  <a:srgbClr val="006600"/>
                </a:solidFill>
                <a:latin typeface="Franklin Gothic Medium" panose="020B0603020102020204" pitchFamily="34" charset="0"/>
              </a:rPr>
              <a:t>.</a:t>
            </a:r>
            <a:endParaRPr lang="en-US" sz="2400" dirty="0" smtClean="0">
              <a:solidFill>
                <a:srgbClr val="006600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9A107C"/>
              </a:solidFill>
              <a:latin typeface="Bauhaus 93" panose="04030905020B02020C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9A107C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dirty="0">
                <a:solidFill>
                  <a:srgbClr val="9A107C"/>
                </a:solidFill>
                <a:latin typeface="Franklin Gothic Medium" panose="020B0603020102020204" pitchFamily="34" charset="0"/>
              </a:rPr>
              <a:t>Единственный способ избавиться от ожирения —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anose="020B0603020102020204" pitchFamily="34" charset="0"/>
              </a:rPr>
              <a:t>выработать правильно сбалансированный тип питания, которого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anose="020B0603020102020204" pitchFamily="34" charset="0"/>
              </a:rPr>
              <a:t>вам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anose="020B0603020102020204" pitchFamily="34" charset="0"/>
              </a:rPr>
              <a:t>удастся придерживаться всю жизнь.</a:t>
            </a:r>
          </a:p>
        </p:txBody>
      </p:sp>
    </p:spTree>
    <p:extLst>
      <p:ext uri="{BB962C8B-B14F-4D97-AF65-F5344CB8AC3E}">
        <p14:creationId xmlns:p14="http://schemas.microsoft.com/office/powerpoint/2010/main" val="7004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prism dir="d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32848" cy="53477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99592" y="4365937"/>
            <a:ext cx="7344816" cy="12311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Даже если нас </a:t>
            </a:r>
            <a:r>
              <a:rPr lang="ru-RU" sz="25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любят такими, </a:t>
            </a: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</a:t>
            </a:r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 есть,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      </a:t>
            </a:r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никогда</a:t>
            </a:r>
            <a:endParaRPr lang="ru-RU" sz="4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6612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 упускайте возможность стать лучше!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13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prism dir="d" isInverted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3"/>
            <a:ext cx="7632848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971600" y="1000125"/>
            <a:ext cx="7416824" cy="53245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Если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вы всё ещё не считаете ожирение смертельной опасностью, вдумайтесь в эти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цифры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: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i="1" spc="50" dirty="0" smtClean="0">
                <a:ln w="11430"/>
                <a:solidFill>
                  <a:srgbClr val="99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Ожирение </a:t>
            </a:r>
            <a:r>
              <a:rPr lang="ru-RU" sz="2800" b="1" i="1" spc="50" dirty="0">
                <a:ln w="11430"/>
                <a:solidFill>
                  <a:srgbClr val="99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находится на 5 месте в мире в рейтинге причин смерти</a:t>
            </a:r>
            <a:r>
              <a:rPr lang="ru-RU" sz="2800" b="1" i="1" spc="50" dirty="0" smtClean="0">
                <a:ln w="11430"/>
                <a:solidFill>
                  <a:srgbClr val="99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2800" b="1" i="1" spc="50" dirty="0" smtClean="0">
              <a:ln w="11430"/>
              <a:solidFill>
                <a:srgbClr val="99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i="1" spc="50" dirty="0" smtClean="0">
                <a:ln w="11430"/>
                <a:solidFill>
                  <a:srgbClr val="99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800" b="1" i="1" spc="50" dirty="0" smtClean="0">
              <a:ln w="11430"/>
              <a:solidFill>
                <a:srgbClr val="99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i="1" spc="50" dirty="0" smtClean="0">
                <a:ln w="11430"/>
                <a:solidFill>
                  <a:srgbClr val="99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</a:t>
            </a:r>
            <a:r>
              <a:rPr lang="ru-RU" sz="2800" b="1" i="1" spc="50" dirty="0">
                <a:ln w="11430"/>
                <a:solidFill>
                  <a:srgbClr val="99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 минимум 2,8 миллиона людей умирают по причине ожирения или лишнего веса.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0">
        <p14:prism dir="d"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80728"/>
            <a:ext cx="301128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18012"/>
            <a:ext cx="7632848" cy="5319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07" y="1268760"/>
            <a:ext cx="1393610" cy="1959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06" y="3717032"/>
            <a:ext cx="1416885" cy="1966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68" y="1268760"/>
            <a:ext cx="1440160" cy="2021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46" y="2191734"/>
            <a:ext cx="1440160" cy="2073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68" y="3747231"/>
            <a:ext cx="1421205" cy="1958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31840" y="126876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Книги из фонда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5229200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    библиотеки    			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prism dir="d" isInverted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704856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12775"/>
            <a:ext cx="1368152" cy="1966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151216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10" y="2708920"/>
            <a:ext cx="157762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90649"/>
            <a:ext cx="158417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96" y="1196752"/>
            <a:ext cx="136815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74" y="4221088"/>
            <a:ext cx="1224136" cy="174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762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14:prism dir="d" isInverted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32848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195736" y="1844825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Спасибо</a:t>
            </a:r>
            <a:endParaRPr lang="ru-RU" sz="7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306896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</a:t>
            </a:r>
            <a:endParaRPr lang="ru-RU" sz="7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4293096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росмотр!</a:t>
            </a:r>
            <a:endParaRPr lang="ru-RU" sz="7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5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54781"/>
            <a:ext cx="2376264" cy="2041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176464" cy="2880320"/>
          </a:xfrm>
          <a:prstGeom prst="round2DiagRect">
            <a:avLst>
              <a:gd name="adj1" fmla="val 16667"/>
              <a:gd name="adj2" fmla="val 774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3096344" cy="2880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347864" y="836713"/>
            <a:ext cx="4824536" cy="22775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далеком прошлом способность накапливать жир была эволюционным преимуществом, позволявшим человеку выживать в периоды вынужденного голодания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Полные  женщины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служили символом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плодородия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здоровья. </a:t>
            </a:r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Начиная с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XIV по XVI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века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идеальной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женщиной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считалась дама с хорошим жирком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«Пышки» того периода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были увековечены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полотнах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многих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художников: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Кустодиева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Рубенса, Рембрандта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27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prism dir="d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32848" cy="53285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683568" y="1166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6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293096"/>
            <a:ext cx="720079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Имперский колледж Лондона совместно с ВОЗ опубликовал исследование о ситуации с избыточным весом в мире. По данным ученых, каждый десятый мужчина и каждая седьмая женщина в мире страдают от ожирения. Если темпы сохранятся, к 2025 году каждый пятый житель планеты будет иметь лишний вес.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7" y="1196752"/>
            <a:ext cx="720079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От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гениального изобретения природы – жира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носившего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прошлом защитную функцию, теперь страдают миллионы людей.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prism dir="d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119675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093723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7668"/>
            <a:ext cx="4824536" cy="360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25508"/>
            <a:ext cx="3168353" cy="263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55576" y="3717032"/>
            <a:ext cx="4536504" cy="2554545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данный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момент  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Мальта - одна из самых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«толстых» стран Западной Европы - 28.9% населения имеют ожирение.  Далее идут: Великобритания - ( 27.8 %), 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Венгрия – 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(26.4%),  Россия – (23.1 %). В США  диагноз ожирение поставлен 32.8% населения.  Но данная 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 актуальна и для стран СНГ, где 48% населения имеют массу тела, превышающую норму.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27668"/>
            <a:ext cx="2917371" cy="279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36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1000">
        <p14:prism dir="d" isInverted="1"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786314" y="2938112"/>
            <a:ext cx="421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81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08434"/>
            <a:ext cx="3816424" cy="4966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99592" y="1052736"/>
            <a:ext cx="3312368" cy="507831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FFFF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Для Беларуси эта проблема </a:t>
            </a:r>
            <a:r>
              <a:rPr lang="ru-RU" dirty="0">
                <a:solidFill>
                  <a:srgbClr val="7030A0"/>
                </a:solidFill>
              </a:rPr>
              <a:t>тоже весьма </a:t>
            </a:r>
            <a:r>
              <a:rPr lang="ru-RU" dirty="0" smtClean="0">
                <a:solidFill>
                  <a:srgbClr val="7030A0"/>
                </a:solidFill>
              </a:rPr>
              <a:t>актуальна. </a:t>
            </a:r>
            <a:r>
              <a:rPr lang="ru-RU" dirty="0">
                <a:solidFill>
                  <a:srgbClr val="7030A0"/>
                </a:solidFill>
              </a:rPr>
              <a:t>Есть такая поговорка: «Хорошего человека должно быть много». Если верить ей, то, как минимум, каждый четвёртый белорус – очень хорош. Но шутки в сторону – статистика серьёзная. </a:t>
            </a:r>
            <a:r>
              <a:rPr lang="ru-RU" dirty="0" smtClean="0">
                <a:solidFill>
                  <a:srgbClr val="7030A0"/>
                </a:solidFill>
              </a:rPr>
              <a:t>По </a:t>
            </a:r>
            <a:r>
              <a:rPr lang="ru-RU" dirty="0">
                <a:solidFill>
                  <a:srgbClr val="7030A0"/>
                </a:solidFill>
              </a:rPr>
              <a:t>данным </a:t>
            </a:r>
            <a:r>
              <a:rPr lang="ru-RU" dirty="0" err="1">
                <a:solidFill>
                  <a:srgbClr val="7030A0"/>
                </a:solidFill>
              </a:rPr>
              <a:t>Белстата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и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результатам </a:t>
            </a:r>
            <a:r>
              <a:rPr lang="ru-RU" dirty="0">
                <a:solidFill>
                  <a:srgbClr val="7030A0"/>
                </a:solidFill>
              </a:rPr>
              <a:t>исследования, </a:t>
            </a:r>
            <a:r>
              <a:rPr lang="ru-RU" dirty="0" smtClean="0">
                <a:solidFill>
                  <a:srgbClr val="7030A0"/>
                </a:solidFill>
              </a:rPr>
              <a:t>проведенного </a:t>
            </a:r>
            <a:r>
              <a:rPr lang="ru-RU" dirty="0">
                <a:solidFill>
                  <a:srgbClr val="7030A0"/>
                </a:solidFill>
              </a:rPr>
              <a:t>Минздравом и </a:t>
            </a:r>
            <a:r>
              <a:rPr lang="ru-RU" dirty="0" smtClean="0">
                <a:solidFill>
                  <a:srgbClr val="7030A0"/>
                </a:solidFill>
              </a:rPr>
              <a:t>ВОЗ, </a:t>
            </a:r>
            <a:r>
              <a:rPr lang="ru-RU" dirty="0">
                <a:solidFill>
                  <a:srgbClr val="7030A0"/>
                </a:solidFill>
              </a:rPr>
              <a:t>избыточную массу тела имеют 60,6% населения (данные за 2017 год – прим. «С»). Ожирение есть у каждого четвертого жителя Беларуси — 25,4%.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3888432" cy="51750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4000">
        <p14:prism dir="d" isInverted="1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26260" y="3861048"/>
            <a:ext cx="41942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4132693" cy="25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58" y="692696"/>
            <a:ext cx="3762164" cy="338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00704"/>
            <a:ext cx="367240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980728"/>
            <a:ext cx="432048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Медиков всего </a:t>
            </a: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мира беспокоит распространение ожирения среди детей. Сначала эта проблема 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больше затрагивала </a:t>
            </a: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развитые </a:t>
            </a: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страны, 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</a:t>
            </a: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последние десять лет схожие процессы начались в Китае, странах Восточной Европы и Ближнего Востока. </a:t>
            </a:r>
            <a:endParaRPr lang="en-US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</a:t>
            </a: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ожирения и лишнего веса в этих странах страдает около 15% детей, и их доля постоянно растет.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933056"/>
            <a:ext cx="405805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</a:t>
            </a: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мнению специалистов Всемирной организации по борьбе с ожирением, эпидемия затронет детей 5-19 лет. Число страдающих от лишнего веса неуклонно продолжит возрастать, к 2030 году достигнув 250 миллионов, а основным фактором, влияющим на эту тенденцию, эксперты называют </a:t>
            </a:r>
            <a:r>
              <a:rPr lang="ru-RU" sz="1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пищевые привычки детей</a:t>
            </a: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Кроме того, ожирение провоцирует </a:t>
            </a:r>
            <a:r>
              <a:rPr lang="ru-RU" sz="1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малоподвижный образ жизни</a:t>
            </a: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1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отсутствие физических упражнений</a:t>
            </a: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1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количество времени, проведённое с гаджетами</a:t>
            </a: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0">
        <p14:prism dir="d" isInverted="1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32848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558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2000">
        <p14:prism dir="d" isInverted="1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64321"/>
            <a:ext cx="4697423" cy="54168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2986" y="864322"/>
            <a:ext cx="3744416" cy="541686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Причины   </a:t>
            </a:r>
            <a:r>
              <a:rPr lang="en-US" sz="28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8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лишнего веса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500" b="1" spc="50" dirty="0" smtClean="0">
                <a:ln w="11430"/>
                <a:solidFill>
                  <a:srgbClr val="99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aur" panose="02030504050205020304" pitchFamily="18" charset="0"/>
              </a:rPr>
              <a:t> </a:t>
            </a:r>
            <a:r>
              <a:rPr lang="en-US" sz="1500" b="1" spc="50" dirty="0" smtClean="0">
                <a:ln w="11430"/>
                <a:solidFill>
                  <a:srgbClr val="99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aur" panose="02030504050205020304" pitchFamily="18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наследственная </a:t>
            </a:r>
            <a:r>
              <a:rPr lang="ru-RU" sz="1600" b="1" spc="50" dirty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предрасположенность </a:t>
            </a:r>
            <a:r>
              <a:rPr lang="ru-RU" sz="1600" b="1" i="1" spc="50" dirty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 </a:t>
            </a:r>
            <a:endParaRPr lang="ru-RU" sz="1600" b="1" i="1" spc="50" dirty="0" smtClean="0">
              <a:ln w="11430"/>
              <a:solidFill>
                <a:srgbClr val="99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ge Italic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b="1" spc="50" dirty="0">
              <a:ln w="11430"/>
              <a:solidFill>
                <a:srgbClr val="99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ge Italic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spc="50" dirty="0" smtClean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переедание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b="1" spc="50" dirty="0" smtClean="0">
              <a:ln w="11430"/>
              <a:solidFill>
                <a:srgbClr val="99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ge Italic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spc="50" dirty="0" smtClean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несбалансированное </a:t>
            </a:r>
            <a:r>
              <a:rPr lang="ru-RU" sz="1600" b="1" spc="50" dirty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питание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b="1" spc="50" dirty="0" smtClean="0">
              <a:ln w="11430"/>
              <a:solidFill>
                <a:srgbClr val="99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ge Italic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spc="50" dirty="0" smtClean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малоподвижный образ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b="1" spc="50" dirty="0">
              <a:ln w="11430"/>
              <a:solidFill>
                <a:srgbClr val="99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ge Italic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spc="50" dirty="0" smtClean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некоторые </a:t>
            </a:r>
            <a:r>
              <a:rPr lang="ru-RU" sz="1600" b="1" spc="50" dirty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физиологические состояния </a:t>
            </a:r>
            <a:endParaRPr lang="ru-RU" sz="1600" b="1" spc="50" dirty="0" smtClean="0">
              <a:ln w="11430"/>
              <a:solidFill>
                <a:srgbClr val="99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ge Italic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b="1" spc="50" dirty="0">
              <a:ln w="11430"/>
              <a:solidFill>
                <a:srgbClr val="99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ge Italic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spc="50" dirty="0" smtClean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длительное </a:t>
            </a:r>
            <a:r>
              <a:rPr lang="ru-RU" sz="1600" b="1" spc="50" dirty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применение некоторых лекарств </a:t>
            </a:r>
            <a:r>
              <a:rPr lang="ru-RU" sz="1600" b="1" spc="50" dirty="0" smtClean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b="1" spc="50" dirty="0" smtClean="0">
              <a:ln w="11430"/>
              <a:solidFill>
                <a:srgbClr val="99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ge Italic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spc="50" dirty="0" smtClean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хронические </a:t>
            </a:r>
            <a:r>
              <a:rPr lang="ru-RU" sz="1600" b="1" spc="50" dirty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стрессы, бессонница </a:t>
            </a:r>
            <a:r>
              <a:rPr lang="en-US" sz="1600" b="1" spc="50" dirty="0" smtClean="0">
                <a:ln w="11430"/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ge Italic"/>
              </a:rPr>
              <a:t>  </a:t>
            </a:r>
            <a:endParaRPr lang="ru-RU" sz="1600" b="1" spc="50" dirty="0">
              <a:ln w="11430"/>
              <a:solidFill>
                <a:srgbClr val="99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ge Italic"/>
            </a:endParaRPr>
          </a:p>
        </p:txBody>
      </p:sp>
    </p:spTree>
    <p:extLst>
      <p:ext uri="{BB962C8B-B14F-4D97-AF65-F5344CB8AC3E}">
        <p14:creationId xmlns:p14="http://schemas.microsoft.com/office/powerpoint/2010/main" val="15171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0">
        <p14:prism dir="d"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7853</TotalTime>
  <Words>1001</Words>
  <Application>Microsoft Office PowerPoint</Application>
  <PresentationFormat>Экран (4:3)</PresentationFormat>
  <Paragraphs>188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Пользователь Windows</cp:lastModifiedBy>
  <cp:revision>1045</cp:revision>
  <dcterms:modified xsi:type="dcterms:W3CDTF">2021-11-26T06:59:17Z</dcterms:modified>
</cp:coreProperties>
</file>