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2" r:id="rId4"/>
    <p:sldId id="257" r:id="rId5"/>
    <p:sldId id="264" r:id="rId6"/>
    <p:sldId id="263" r:id="rId7"/>
    <p:sldId id="258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7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24" autoAdjust="0"/>
    <p:restoredTop sz="94660"/>
  </p:normalViewPr>
  <p:slideViewPr>
    <p:cSldViewPr>
      <p:cViewPr>
        <p:scale>
          <a:sx n="73" d="100"/>
          <a:sy n="73" d="100"/>
        </p:scale>
        <p:origin x="-1086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B51890-C1E7-4A31-938C-54584EE018C9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5702-BC3D-4E5D-AEA3-B382586C41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B51890-C1E7-4A31-938C-54584EE018C9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5702-BC3D-4E5D-AEA3-B382586C41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B51890-C1E7-4A31-938C-54584EE018C9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5702-BC3D-4E5D-AEA3-B382586C41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B51890-C1E7-4A31-938C-54584EE018C9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5702-BC3D-4E5D-AEA3-B382586C41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B51890-C1E7-4A31-938C-54584EE018C9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5702-BC3D-4E5D-AEA3-B382586C41C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B51890-C1E7-4A31-938C-54584EE018C9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5702-BC3D-4E5D-AEA3-B382586C41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B51890-C1E7-4A31-938C-54584EE018C9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5702-BC3D-4E5D-AEA3-B382586C41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B51890-C1E7-4A31-938C-54584EE018C9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5702-BC3D-4E5D-AEA3-B382586C41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B51890-C1E7-4A31-938C-54584EE018C9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5702-BC3D-4E5D-AEA3-B382586C41C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B51890-C1E7-4A31-938C-54584EE018C9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5702-BC3D-4E5D-AEA3-B382586C41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B51890-C1E7-4A31-938C-54584EE018C9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1A5702-BC3D-4E5D-AEA3-B382586C41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1B51890-C1E7-4A31-938C-54584EE018C9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71A5702-BC3D-4E5D-AEA3-B382586C41C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4624"/>
            <a:ext cx="7704856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Сахарный диабет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980728"/>
            <a:ext cx="7704856" cy="5688632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     </a:t>
            </a:r>
            <a:r>
              <a:rPr lang="ru-RU" sz="1800" b="1" dirty="0" smtClean="0">
                <a:solidFill>
                  <a:schemeClr val="tx1"/>
                </a:solidFill>
              </a:rPr>
              <a:t>Представляет собой заболевание эндокринной системы, которое характеризуется превышением допустимой нормы сахара в крови, а это возникает из-за недостаточного количества инсулина или же в организме произошли изменения.</a:t>
            </a:r>
          </a:p>
          <a:p>
            <a:r>
              <a:rPr lang="ru-RU" sz="1800" b="1" i="1" u="sng" dirty="0" smtClean="0">
                <a:solidFill>
                  <a:schemeClr val="tx1"/>
                </a:solidFill>
              </a:rPr>
              <a:t>Инсулин</a:t>
            </a:r>
            <a:r>
              <a:rPr lang="ru-RU" sz="1800" b="1" dirty="0" smtClean="0">
                <a:solidFill>
                  <a:schemeClr val="tx1"/>
                </a:solidFill>
              </a:rPr>
              <a:t> – гормон поджелудочной железы, он поддерживает нормальный обмен веществ: углеводов, белков и непосредственно жиров. 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     </a:t>
            </a:r>
            <a:r>
              <a:rPr lang="ru-RU" sz="1800" b="1" dirty="0" smtClean="0">
                <a:solidFill>
                  <a:schemeClr val="tx1"/>
                </a:solidFill>
              </a:rPr>
              <a:t>Наиболее важным углеродом в организме человека является именно глюкоза. Он играет серьезную роль во всем обмене веществ – это буквально единственный источник энергии, который так необходим для организма человека.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     </a:t>
            </a:r>
            <a:r>
              <a:rPr lang="ru-RU" sz="1800" b="1" dirty="0" smtClean="0">
                <a:solidFill>
                  <a:schemeClr val="tx1"/>
                </a:solidFill>
              </a:rPr>
              <a:t>Но чтобы переработать весь объем глюкозы, который поступает в организм человека, нужно достаточно инсулина. Если его недостаточно, тогда развивается </a:t>
            </a:r>
            <a:r>
              <a:rPr lang="ru-RU" sz="1800" b="1" u="sng" dirty="0" smtClean="0">
                <a:solidFill>
                  <a:schemeClr val="tx1"/>
                </a:solidFill>
              </a:rPr>
              <a:t>первый тип болезни</a:t>
            </a:r>
            <a:r>
              <a:rPr lang="ru-RU" sz="1800" b="1" dirty="0" smtClean="0">
                <a:solidFill>
                  <a:schemeClr val="tx1"/>
                </a:solidFill>
              </a:rPr>
              <a:t>, а вот </a:t>
            </a:r>
            <a:r>
              <a:rPr lang="ru-RU" sz="1800" b="1" u="sng" dirty="0" smtClean="0">
                <a:solidFill>
                  <a:schemeClr val="tx1"/>
                </a:solidFill>
              </a:rPr>
              <a:t>вторым типом </a:t>
            </a:r>
            <a:r>
              <a:rPr lang="ru-RU" sz="1800" b="1" dirty="0" smtClean="0">
                <a:solidFill>
                  <a:schemeClr val="tx1"/>
                </a:solidFill>
              </a:rPr>
              <a:t>считается изменение действия инсулина </a:t>
            </a:r>
            <a:r>
              <a:rPr lang="ru-RU" sz="1800" b="1" dirty="0" err="1" smtClean="0">
                <a:solidFill>
                  <a:schemeClr val="tx1"/>
                </a:solidFill>
              </a:rPr>
              <a:t>инсулина</a:t>
            </a:r>
            <a:r>
              <a:rPr lang="ru-RU" sz="1800" b="1" dirty="0" smtClean="0">
                <a:solidFill>
                  <a:schemeClr val="tx1"/>
                </a:solidFill>
              </a:rPr>
              <a:t> на весь организм в целом.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В таком случае в крови скапливается большое количество глюкозы – такое состояние еще называется </a:t>
            </a:r>
            <a:r>
              <a:rPr lang="ru-RU" sz="1800" b="1" u="sng" dirty="0" smtClean="0">
                <a:solidFill>
                  <a:schemeClr val="tx1"/>
                </a:solidFill>
              </a:rPr>
              <a:t>гипергликемией</a:t>
            </a:r>
            <a:r>
              <a:rPr lang="ru-RU" sz="1800" b="1" dirty="0" smtClean="0">
                <a:solidFill>
                  <a:schemeClr val="tx1"/>
                </a:solidFill>
              </a:rPr>
              <a:t>, а весь организм остается без запаса энергии, которая является основой для нормальной жизнедеятельности человека.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0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172.16.0.1\library\Библиотека\Гавриленко\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748883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7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172.16.0.1\library\Библиотека\Гавриленко\slid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756084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21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172.16.0.1\library\Библиотека\Гавриленко\slide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756084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7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172.16.0.1\library\Библиотека\Гавриленко\slide_1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7344816" cy="608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6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\\172.16.0.1\library\Библиотека\Гавриленко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691276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85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74320"/>
            <a:ext cx="3384376" cy="1714520"/>
          </a:xfrm>
        </p:spPr>
        <p:txBody>
          <a:bodyPr>
            <a:normAutofit/>
          </a:bodyPr>
          <a:lstStyle/>
          <a:p>
            <a:r>
              <a:rPr lang="ru-RU" sz="1000" dirty="0"/>
              <a:t>309035</a:t>
            </a:r>
            <a:br>
              <a:rPr lang="ru-RU" sz="1000" dirty="0"/>
            </a:br>
            <a:r>
              <a:rPr lang="ru-RU" sz="1000" dirty="0"/>
              <a:t>616.379-008.64</a:t>
            </a:r>
            <a:br>
              <a:rPr lang="ru-RU" sz="1000" dirty="0"/>
            </a:br>
            <a:r>
              <a:rPr lang="ru-RU" sz="1000" dirty="0"/>
              <a:t>Б78</a:t>
            </a:r>
            <a:br>
              <a:rPr lang="ru-RU" sz="1000" dirty="0"/>
            </a:br>
            <a:r>
              <a:rPr lang="ru-RU" sz="1000" dirty="0" err="1"/>
              <a:t>Бокарев</a:t>
            </a:r>
            <a:r>
              <a:rPr lang="ru-RU" sz="1000" dirty="0"/>
              <a:t>, Игорь Николаевич. </a:t>
            </a:r>
            <a:br>
              <a:rPr lang="ru-RU" sz="1000" dirty="0"/>
            </a:br>
            <a:r>
              <a:rPr lang="ru-RU" sz="1000" dirty="0"/>
              <a:t>Сахарный диабет : руководство для врачей / И. Н. </a:t>
            </a:r>
            <a:r>
              <a:rPr lang="ru-RU" sz="1000" dirty="0" err="1"/>
              <a:t>Бокарев</a:t>
            </a:r>
            <a:r>
              <a:rPr lang="ru-RU" sz="1000" dirty="0"/>
              <a:t>, В. К. Великов, О. И. Шубина. - Москва : МИА, 2006. - 393, [1] с. : ил. - </a:t>
            </a:r>
            <a:r>
              <a:rPr lang="ru-RU" sz="1000" dirty="0" err="1"/>
              <a:t>Библиогр</a:t>
            </a:r>
            <a:r>
              <a:rPr lang="ru-RU" sz="1000" dirty="0"/>
              <a:t>.: с. 387-[394].</a:t>
            </a:r>
          </a:p>
        </p:txBody>
      </p:sp>
      <p:pic>
        <p:nvPicPr>
          <p:cNvPr id="1026" name="Picture 2" descr="\\172.16.0.1\library\Библиотека\Гавриленко\фото\1 - 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4263411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99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74320"/>
            <a:ext cx="3137552" cy="1426488"/>
          </a:xfrm>
        </p:spPr>
        <p:txBody>
          <a:bodyPr>
            <a:normAutofit fontScale="90000"/>
          </a:bodyPr>
          <a:lstStyle/>
          <a:p>
            <a:r>
              <a:rPr lang="ru-RU" sz="1000" dirty="0"/>
              <a:t>304047</a:t>
            </a:r>
            <a:br>
              <a:rPr lang="ru-RU" sz="1000" dirty="0"/>
            </a:br>
            <a:r>
              <a:rPr lang="ru-RU" sz="1000" dirty="0"/>
              <a:t>616.379-008.64</a:t>
            </a:r>
            <a:br>
              <a:rPr lang="ru-RU" sz="1000" dirty="0"/>
            </a:br>
            <a:r>
              <a:rPr lang="ru-RU" sz="1000" dirty="0"/>
              <a:t>Г87</a:t>
            </a:r>
            <a:br>
              <a:rPr lang="ru-RU" sz="1000" dirty="0"/>
            </a:br>
            <a:r>
              <a:rPr lang="ru-RU" sz="1000" dirty="0" err="1"/>
              <a:t>Громнацкий</a:t>
            </a:r>
            <a:r>
              <a:rPr lang="ru-RU" sz="1000" dirty="0"/>
              <a:t>, Николай Ильич. </a:t>
            </a:r>
            <a:br>
              <a:rPr lang="ru-RU" sz="1000" dirty="0"/>
            </a:br>
            <a:r>
              <a:rPr lang="ru-RU" sz="1000" dirty="0" err="1"/>
              <a:t>Диабетология</a:t>
            </a:r>
            <a:r>
              <a:rPr lang="ru-RU" sz="1000" dirty="0"/>
              <a:t> : учебное пособие / Н. </a:t>
            </a:r>
            <a:r>
              <a:rPr lang="ru-RU" sz="1000" dirty="0" err="1"/>
              <a:t>И.Громнацкий</a:t>
            </a:r>
            <a:r>
              <a:rPr lang="ru-RU" sz="1000" dirty="0"/>
              <a:t> ; МЗ РФ. ГОУ Всероссийский учебно-научно-методический центр по непрерывному медицинскому и фармацевтическому образованию. - М. : ГОУ ВУНМЦ МЗ РФ, 2002. - 256 с. </a:t>
            </a:r>
          </a:p>
        </p:txBody>
      </p:sp>
      <p:pic>
        <p:nvPicPr>
          <p:cNvPr id="2050" name="Picture 2" descr="\\172.16.0.1\library\Библиотека\Гавриленко\фото\1 - 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424847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71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74320"/>
            <a:ext cx="3425584" cy="1786528"/>
          </a:xfrm>
        </p:spPr>
        <p:txBody>
          <a:bodyPr>
            <a:normAutofit/>
          </a:bodyPr>
          <a:lstStyle/>
          <a:p>
            <a:r>
              <a:rPr lang="ru-RU" sz="1000" dirty="0"/>
              <a:t>274145</a:t>
            </a:r>
            <a:br>
              <a:rPr lang="ru-RU" sz="1000" dirty="0"/>
            </a:br>
            <a:r>
              <a:rPr lang="ru-RU" sz="1000" dirty="0"/>
              <a:t>616.379-008.64-055.5/.7</a:t>
            </a:r>
            <a:br>
              <a:rPr lang="ru-RU" sz="1000" dirty="0"/>
            </a:br>
            <a:r>
              <a:rPr lang="ru-RU" sz="1000" dirty="0"/>
              <a:t>Д131</a:t>
            </a:r>
            <a:br>
              <a:rPr lang="ru-RU" sz="1000" dirty="0"/>
            </a:br>
            <a:r>
              <a:rPr lang="ru-RU" sz="1000" dirty="0" err="1"/>
              <a:t>Давиденкова</a:t>
            </a:r>
            <a:r>
              <a:rPr lang="ru-RU" sz="1000" dirty="0"/>
              <a:t>, Евгения Федоровна. </a:t>
            </a:r>
            <a:br>
              <a:rPr lang="ru-RU" sz="1000" dirty="0"/>
            </a:br>
            <a:r>
              <a:rPr lang="ru-RU" sz="1000" dirty="0"/>
              <a:t>Генетика сахарного диабета / Е. Ф. </a:t>
            </a:r>
            <a:r>
              <a:rPr lang="ru-RU" sz="1000" dirty="0" err="1"/>
              <a:t>Давиденкова</a:t>
            </a:r>
            <a:r>
              <a:rPr lang="ru-RU" sz="1000" dirty="0"/>
              <a:t>, И. С. </a:t>
            </a:r>
            <a:r>
              <a:rPr lang="ru-RU" sz="1000" dirty="0" err="1"/>
              <a:t>Либерман</a:t>
            </a:r>
            <a:r>
              <a:rPr lang="ru-RU" sz="1000" dirty="0"/>
              <a:t>. - Л. : Медицина. Ленингр. </a:t>
            </a:r>
            <a:r>
              <a:rPr lang="ru-RU" sz="1000" dirty="0" err="1"/>
              <a:t>отд-ние</a:t>
            </a:r>
            <a:r>
              <a:rPr lang="ru-RU" sz="1000" dirty="0"/>
              <a:t>, 1988. - 159 с. </a:t>
            </a:r>
          </a:p>
        </p:txBody>
      </p:sp>
      <p:pic>
        <p:nvPicPr>
          <p:cNvPr id="3074" name="Picture 2" descr="\\172.16.0.1\library\Библиотека\Гавриленко\фото\1 - 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410445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72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74320"/>
            <a:ext cx="3281568" cy="1642512"/>
          </a:xfrm>
        </p:spPr>
        <p:txBody>
          <a:bodyPr>
            <a:normAutofit/>
          </a:bodyPr>
          <a:lstStyle/>
          <a:p>
            <a:r>
              <a:rPr lang="ru-RU" sz="1000" dirty="0"/>
              <a:t>322971</a:t>
            </a:r>
            <a:br>
              <a:rPr lang="ru-RU" sz="1000" dirty="0"/>
            </a:br>
            <a:r>
              <a:rPr lang="ru-RU" sz="1000" dirty="0"/>
              <a:t>616.379-008.64-053.2/.7</a:t>
            </a:r>
            <a:br>
              <a:rPr lang="ru-RU" sz="1000" dirty="0"/>
            </a:br>
            <a:r>
              <a:rPr lang="ru-RU" sz="1000" dirty="0"/>
              <a:t>Д262</a:t>
            </a:r>
            <a:br>
              <a:rPr lang="ru-RU" sz="1000" dirty="0"/>
            </a:br>
            <a:r>
              <a:rPr lang="ru-RU" sz="1000" dirty="0"/>
              <a:t>Дедов, Иван Иванович. </a:t>
            </a:r>
            <a:br>
              <a:rPr lang="ru-RU" sz="1000" dirty="0"/>
            </a:br>
            <a:r>
              <a:rPr lang="ru-RU" sz="1000" dirty="0"/>
              <a:t>Сахарный диабет у детей и подростков : [руководство] / И. И. Дедов, Т. Л. Кураева, В. А. </a:t>
            </a:r>
            <a:r>
              <a:rPr lang="ru-RU" sz="1000" dirty="0" err="1"/>
              <a:t>Петеркова</a:t>
            </a:r>
            <a:r>
              <a:rPr lang="ru-RU" sz="1000" dirty="0"/>
              <a:t>. - 2-е изд., </a:t>
            </a:r>
            <a:r>
              <a:rPr lang="ru-RU" sz="1000" dirty="0" err="1"/>
              <a:t>перераб</a:t>
            </a:r>
            <a:r>
              <a:rPr lang="ru-RU" sz="1000" dirty="0"/>
              <a:t>. и доп. - Москва : ГЭОТАР-Медиа, 2013. - 271 с., [6] л. </a:t>
            </a:r>
            <a:r>
              <a:rPr lang="ru-RU" sz="1000" dirty="0" err="1"/>
              <a:t>цв</a:t>
            </a:r>
            <a:r>
              <a:rPr lang="ru-RU" sz="1000" dirty="0"/>
              <a:t>. ил. : рис., табл. - </a:t>
            </a:r>
            <a:r>
              <a:rPr lang="ru-RU" sz="1000" dirty="0" err="1"/>
              <a:t>Библиогр</a:t>
            </a:r>
            <a:r>
              <a:rPr lang="ru-RU" sz="1000" dirty="0"/>
              <a:t>.: с. 268-271. </a:t>
            </a:r>
          </a:p>
        </p:txBody>
      </p:sp>
      <p:pic>
        <p:nvPicPr>
          <p:cNvPr id="4098" name="Picture 2" descr="\\172.16.0.1\library\Библиотека\Гавриленко\фото\1 - 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432048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25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4320"/>
            <a:ext cx="3569600" cy="1570504"/>
          </a:xfrm>
        </p:spPr>
        <p:txBody>
          <a:bodyPr>
            <a:normAutofit/>
          </a:bodyPr>
          <a:lstStyle/>
          <a:p>
            <a:r>
              <a:rPr lang="ru-RU" sz="1000" dirty="0"/>
              <a:t>324480</a:t>
            </a:r>
            <a:br>
              <a:rPr lang="ru-RU" sz="1000" dirty="0"/>
            </a:br>
            <a:r>
              <a:rPr lang="ru-RU" sz="1000" dirty="0"/>
              <a:t>616.379-008.64-06:616.61</a:t>
            </a:r>
            <a:br>
              <a:rPr lang="ru-RU" sz="1000" dirty="0"/>
            </a:br>
            <a:r>
              <a:rPr lang="ru-RU" sz="1000" dirty="0"/>
              <a:t>Д582</a:t>
            </a:r>
            <a:br>
              <a:rPr lang="ru-RU" sz="1000" dirty="0"/>
            </a:br>
            <a:r>
              <a:rPr lang="ru-RU" sz="1000" dirty="0" err="1"/>
              <a:t>Довлатян</a:t>
            </a:r>
            <a:r>
              <a:rPr lang="ru-RU" sz="1000" dirty="0"/>
              <a:t>, Альберт </a:t>
            </a:r>
            <a:r>
              <a:rPr lang="ru-RU" sz="1000" dirty="0" err="1"/>
              <a:t>Арамович</a:t>
            </a:r>
            <a:r>
              <a:rPr lang="ru-RU" sz="1000" dirty="0"/>
              <a:t>. </a:t>
            </a:r>
            <a:br>
              <a:rPr lang="ru-RU" sz="1000" dirty="0"/>
            </a:br>
            <a:r>
              <a:rPr lang="ru-RU" sz="1000" dirty="0"/>
              <a:t>Почечные осложнения сахарного диабета : клиника, диагностика, тактика лечения : рук. для врачей / А. А. </a:t>
            </a:r>
            <a:r>
              <a:rPr lang="ru-RU" sz="1000" dirty="0" err="1"/>
              <a:t>Довлатян</a:t>
            </a:r>
            <a:r>
              <a:rPr lang="ru-RU" sz="1000" dirty="0"/>
              <a:t>. - Москва : БИНОМ, 2013. - 307 с. : рис., табл. - </a:t>
            </a:r>
            <a:r>
              <a:rPr lang="ru-RU" sz="1000" dirty="0" err="1"/>
              <a:t>Библиогр</a:t>
            </a:r>
            <a:r>
              <a:rPr lang="ru-RU" sz="1000" dirty="0"/>
              <a:t>.: с. 286-307. </a:t>
            </a:r>
          </a:p>
        </p:txBody>
      </p:sp>
      <p:pic>
        <p:nvPicPr>
          <p:cNvPr id="5122" name="Picture 2" descr="\\172.16.0.1\library\Библиотека\Гавриленко\фото\1 - 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410445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13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\\172.16.0.1\library\Библиотека\Гавриленко\simptomy-sakharnogo-diab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784887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04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74320"/>
            <a:ext cx="3497592" cy="1714520"/>
          </a:xfrm>
        </p:spPr>
        <p:txBody>
          <a:bodyPr>
            <a:normAutofit fontScale="90000"/>
          </a:bodyPr>
          <a:lstStyle/>
          <a:p>
            <a:r>
              <a:rPr lang="ru-RU" sz="900" dirty="0"/>
              <a:t>329607</a:t>
            </a:r>
            <a:br>
              <a:rPr lang="ru-RU" sz="900" dirty="0"/>
            </a:br>
            <a:r>
              <a:rPr lang="ru-RU" sz="900" dirty="0"/>
              <a:t>616.379-008.64-08(075.8)</a:t>
            </a:r>
            <a:br>
              <a:rPr lang="ru-RU" sz="900" dirty="0"/>
            </a:br>
            <a:r>
              <a:rPr lang="ru-RU" sz="900" dirty="0"/>
              <a:t>Л537</a:t>
            </a:r>
            <a:br>
              <a:rPr lang="ru-RU" sz="900" dirty="0"/>
            </a:b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>Лечение сахарного диабета : пособие для студентов учреждений высшего образования, обучающихся по специальностям 1-79 01 01 "Лечебное дело", 1-79 01 05 "Медико-психологическое дело", 1-79 01 04 "Медико-диагностическое дело", аспирантов, клинических ординаторов и врачей : рекомендовано учебно-методическим объединением по высшему медицинскому, фармацевтическому образованию / Министерство здравоохранения Республики Беларусь, Учреждение образования "Гродненский государственный медицинский университет", 1-я кафедра внутренних болезней ; [Л. В. Никонова и др.]. - Гродно : </a:t>
            </a:r>
            <a:r>
              <a:rPr lang="ru-RU" sz="900" dirty="0" err="1"/>
              <a:t>ГрГМУ</a:t>
            </a:r>
            <a:r>
              <a:rPr lang="ru-RU" sz="900" dirty="0"/>
              <a:t>, 2017. - 279 с. : рис., табл. - </a:t>
            </a:r>
            <a:r>
              <a:rPr lang="ru-RU" sz="900" dirty="0" err="1"/>
              <a:t>Библиогр</a:t>
            </a:r>
            <a:r>
              <a:rPr lang="ru-RU" sz="900" dirty="0"/>
              <a:t>.: с. 273-278. </a:t>
            </a:r>
          </a:p>
        </p:txBody>
      </p:sp>
      <p:pic>
        <p:nvPicPr>
          <p:cNvPr id="6146" name="Picture 2" descr="\\172.16.0.1\library\Библиотека\Гавриленко\фото\1 - 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417646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44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74320"/>
            <a:ext cx="3425584" cy="1143000"/>
          </a:xfrm>
        </p:spPr>
        <p:txBody>
          <a:bodyPr>
            <a:normAutofit fontScale="90000"/>
          </a:bodyPr>
          <a:lstStyle/>
          <a:p>
            <a:r>
              <a:rPr lang="ru-RU" sz="900" dirty="0"/>
              <a:t>310580</a:t>
            </a:r>
            <a:br>
              <a:rPr lang="ru-RU" sz="900" dirty="0"/>
            </a:br>
            <a:r>
              <a:rPr lang="ru-RU" sz="900" dirty="0"/>
              <a:t>616.379-008.64-089</a:t>
            </a:r>
            <a:br>
              <a:rPr lang="ru-RU" sz="900" dirty="0"/>
            </a:br>
            <a:r>
              <a:rPr lang="ru-RU" sz="900" dirty="0"/>
              <a:t>П444</a:t>
            </a:r>
            <a:br>
              <a:rPr lang="ru-RU" sz="900" dirty="0"/>
            </a:br>
            <a:r>
              <a:rPr lang="ru-RU" sz="900" dirty="0" err="1"/>
              <a:t>Подолинский</a:t>
            </a:r>
            <a:r>
              <a:rPr lang="ru-RU" sz="900" dirty="0"/>
              <a:t>, С. Г. </a:t>
            </a:r>
            <a:br>
              <a:rPr lang="ru-RU" sz="900" dirty="0"/>
            </a:br>
            <a:r>
              <a:rPr lang="ru-RU" sz="900" dirty="0"/>
              <a:t>Сахарный диабет в практике хирурга и реаниматолога : [монография] / С.Г. </a:t>
            </a:r>
            <a:r>
              <a:rPr lang="ru-RU" sz="900" dirty="0" err="1"/>
              <a:t>Подолинский</a:t>
            </a:r>
            <a:r>
              <a:rPr lang="ru-RU" sz="900" dirty="0"/>
              <a:t>, Ю. Б. Мартов, В. Ю. Мартов. - Москва : Медицинская литература, 2008. - 279 с. : ил. - </a:t>
            </a:r>
            <a:r>
              <a:rPr lang="ru-RU" sz="900" dirty="0" err="1"/>
              <a:t>Библиогр</a:t>
            </a:r>
            <a:r>
              <a:rPr lang="ru-RU" sz="900" dirty="0"/>
              <a:t>.: с. [276]-279 . </a:t>
            </a:r>
          </a:p>
        </p:txBody>
      </p:sp>
      <p:pic>
        <p:nvPicPr>
          <p:cNvPr id="7170" name="Picture 2" descr="\\172.16.0.1\library\Библиотека\Гавриленко\фото\1 - 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424847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63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74320"/>
            <a:ext cx="3353576" cy="1570504"/>
          </a:xfrm>
        </p:spPr>
        <p:txBody>
          <a:bodyPr>
            <a:normAutofit/>
          </a:bodyPr>
          <a:lstStyle/>
          <a:p>
            <a:r>
              <a:rPr lang="ru-RU" sz="900" dirty="0"/>
              <a:t>328888</a:t>
            </a:r>
            <a:br>
              <a:rPr lang="ru-RU" sz="900" dirty="0"/>
            </a:br>
            <a:r>
              <a:rPr lang="ru-RU" sz="900" dirty="0"/>
              <a:t>616.379-008.64</a:t>
            </a:r>
            <a:br>
              <a:rPr lang="ru-RU" sz="900" dirty="0"/>
            </a:br>
            <a:r>
              <a:rPr lang="ru-RU" sz="900" dirty="0"/>
              <a:t>С22</a:t>
            </a:r>
            <a:br>
              <a:rPr lang="ru-RU" sz="900" dirty="0"/>
            </a:br>
            <a:r>
              <a:rPr lang="ru-RU" sz="900" dirty="0"/>
              <a:t/>
            </a:r>
            <a:br>
              <a:rPr lang="ru-RU" sz="900" dirty="0"/>
            </a:br>
            <a:r>
              <a:rPr lang="ru-RU" sz="900" dirty="0"/>
              <a:t>Сахарный диабет: многообразие клинических форм : [монография / Дедов И. И. и др.] ; под ред. И. И. Дедова, М. В. Шестаковой ; ФГБУ "Эндокринологический науч. центр" МЗ РФ, ГБОУ ВПО "Первый МГМУ им. И. М. Сеченова" МЗ РФ . - Москва : МИА, 2016. - 218 с. : </a:t>
            </a:r>
            <a:r>
              <a:rPr lang="ru-RU" sz="900" dirty="0" err="1"/>
              <a:t>цв</a:t>
            </a:r>
            <a:r>
              <a:rPr lang="ru-RU" sz="900" dirty="0"/>
              <a:t>. ил., схемы, табл., рис. - </a:t>
            </a:r>
            <a:r>
              <a:rPr lang="ru-RU" sz="900" dirty="0" err="1"/>
              <a:t>Библиогр</a:t>
            </a:r>
            <a:r>
              <a:rPr lang="ru-RU" sz="900" dirty="0"/>
              <a:t>. в конце глав.</a:t>
            </a:r>
          </a:p>
        </p:txBody>
      </p:sp>
      <p:pic>
        <p:nvPicPr>
          <p:cNvPr id="8194" name="Picture 2" descr="\\172.16.0.1\library\Библиотека\Гавриленко\фото\1 - 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4320481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4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74320"/>
            <a:ext cx="3281568" cy="1714520"/>
          </a:xfrm>
        </p:spPr>
        <p:txBody>
          <a:bodyPr>
            <a:noAutofit/>
          </a:bodyPr>
          <a:lstStyle/>
          <a:p>
            <a:r>
              <a:rPr lang="ru-RU" sz="1400" dirty="0">
                <a:latin typeface="Arial Black" panose="020B0A04020102020204" pitchFamily="34" charset="0"/>
              </a:rPr>
              <a:t>291094</a:t>
            </a:r>
            <a:br>
              <a:rPr lang="ru-RU" sz="1400" dirty="0">
                <a:latin typeface="Arial Black" panose="020B0A04020102020204" pitchFamily="34" charset="0"/>
              </a:rPr>
            </a:br>
            <a:r>
              <a:rPr lang="ru-RU" sz="1400" dirty="0">
                <a:latin typeface="Arial Black" panose="020B0A04020102020204" pitchFamily="34" charset="0"/>
              </a:rPr>
              <a:t>616.379-008.64</a:t>
            </a:r>
            <a:br>
              <a:rPr lang="ru-RU" sz="1400" dirty="0">
                <a:latin typeface="Arial Black" panose="020B0A04020102020204" pitchFamily="34" charset="0"/>
              </a:rPr>
            </a:br>
            <a:r>
              <a:rPr lang="ru-RU" sz="1400" dirty="0">
                <a:latin typeface="Arial Black" panose="020B0A04020102020204" pitchFamily="34" charset="0"/>
              </a:rPr>
              <a:t>Т184</a:t>
            </a:r>
            <a:br>
              <a:rPr lang="ru-RU" sz="1400" dirty="0">
                <a:latin typeface="Arial Black" panose="020B0A04020102020204" pitchFamily="34" charset="0"/>
              </a:rPr>
            </a:br>
            <a:r>
              <a:rPr lang="ru-RU" sz="1400" dirty="0" err="1">
                <a:latin typeface="Arial Black" panose="020B0A04020102020204" pitchFamily="34" charset="0"/>
              </a:rPr>
              <a:t>Танненхаус</a:t>
            </a:r>
            <a:r>
              <a:rPr lang="ru-RU" sz="1400" dirty="0">
                <a:latin typeface="Arial Black" panose="020B0A04020102020204" pitchFamily="34" charset="0"/>
              </a:rPr>
              <a:t>, Нора. </a:t>
            </a:r>
            <a:br>
              <a:rPr lang="ru-RU" sz="1400" dirty="0">
                <a:latin typeface="Arial Black" panose="020B0A04020102020204" pitchFamily="34" charset="0"/>
              </a:rPr>
            </a:br>
            <a:r>
              <a:rPr lang="ru-RU" sz="1400" dirty="0">
                <a:latin typeface="Arial Black" panose="020B0A04020102020204" pitchFamily="34" charset="0"/>
              </a:rPr>
              <a:t>Как победить диабет / Н. </a:t>
            </a:r>
            <a:r>
              <a:rPr lang="ru-RU" sz="1400" dirty="0" err="1">
                <a:latin typeface="Arial Black" panose="020B0A04020102020204" pitchFamily="34" charset="0"/>
              </a:rPr>
              <a:t>Танненхаус</a:t>
            </a:r>
            <a:r>
              <a:rPr lang="ru-RU" sz="1400" dirty="0">
                <a:latin typeface="Arial Black" panose="020B0A04020102020204" pitchFamily="34" charset="0"/>
              </a:rPr>
              <a:t>; пер. с англ. </a:t>
            </a:r>
            <a:r>
              <a:rPr lang="ru-RU" sz="1400" dirty="0" err="1">
                <a:latin typeface="Arial Black" panose="020B0A04020102020204" pitchFamily="34" charset="0"/>
              </a:rPr>
              <a:t>Г.Рыбаковой</a:t>
            </a:r>
            <a:r>
              <a:rPr lang="ru-RU" sz="1400" dirty="0">
                <a:latin typeface="Arial Black" panose="020B0A04020102020204" pitchFamily="34" charset="0"/>
              </a:rPr>
              <a:t>. - Москва : КРОН-ПРЕСС, 1995. - 160 с. - (Без визита к врачу). </a:t>
            </a:r>
          </a:p>
        </p:txBody>
      </p:sp>
      <p:pic>
        <p:nvPicPr>
          <p:cNvPr id="9218" name="Picture 2" descr="\\172.16.0.1\library\Библиотека\Гавриленко\фото\1 - 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60648"/>
            <a:ext cx="432048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5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74320"/>
            <a:ext cx="3353576" cy="1786528"/>
          </a:xfrm>
        </p:spPr>
        <p:txBody>
          <a:bodyPr>
            <a:normAutofit/>
          </a:bodyPr>
          <a:lstStyle/>
          <a:p>
            <a:r>
              <a:rPr lang="ru-RU" sz="1000" dirty="0"/>
              <a:t>321767</a:t>
            </a:r>
            <a:br>
              <a:rPr lang="ru-RU" sz="1000" dirty="0"/>
            </a:br>
            <a:r>
              <a:rPr lang="ru-RU" sz="1000" dirty="0"/>
              <a:t>616.379-008.64</a:t>
            </a:r>
            <a:br>
              <a:rPr lang="ru-RU" sz="1000" dirty="0"/>
            </a:br>
            <a:r>
              <a:rPr lang="ru-RU" sz="1000" dirty="0"/>
              <a:t>А619</a:t>
            </a:r>
            <a:br>
              <a:rPr lang="ru-RU" sz="1000" dirty="0"/>
            </a:br>
            <a:r>
              <a:rPr lang="ru-RU" sz="1000" dirty="0" err="1"/>
              <a:t>Аметов</a:t>
            </a:r>
            <a:r>
              <a:rPr lang="ru-RU" sz="1000" dirty="0"/>
              <a:t>, Александр Сергеевич. </a:t>
            </a:r>
            <a:br>
              <a:rPr lang="ru-RU" sz="1000" dirty="0"/>
            </a:br>
            <a:r>
              <a:rPr lang="ru-RU" sz="1000" dirty="0"/>
              <a:t>Сахарный диабет 2 типа : проблемы и решения / А. С. </a:t>
            </a:r>
            <a:r>
              <a:rPr lang="ru-RU" sz="1000" dirty="0" err="1"/>
              <a:t>Аметов</a:t>
            </a:r>
            <a:r>
              <a:rPr lang="ru-RU" sz="1000" dirty="0"/>
              <a:t>. - 2-е изд., </a:t>
            </a:r>
            <a:r>
              <a:rPr lang="ru-RU" sz="1000" dirty="0" err="1"/>
              <a:t>перераб</a:t>
            </a:r>
            <a:r>
              <a:rPr lang="ru-RU" sz="1000" dirty="0"/>
              <a:t>. и доп. - Москва : ГЭОТАР-Медиа, 2013. - 1031 с., [26] л. </a:t>
            </a:r>
            <a:r>
              <a:rPr lang="ru-RU" sz="1000" dirty="0" err="1"/>
              <a:t>цв</a:t>
            </a:r>
            <a:r>
              <a:rPr lang="ru-RU" sz="1000" dirty="0"/>
              <a:t>. ил. : рис., табл. - </a:t>
            </a:r>
            <a:r>
              <a:rPr lang="ru-RU" sz="1000" dirty="0" err="1"/>
              <a:t>Библиогр</a:t>
            </a:r>
            <a:r>
              <a:rPr lang="ru-RU" sz="1000" dirty="0"/>
              <a:t>. в конце глав.</a:t>
            </a:r>
          </a:p>
        </p:txBody>
      </p:sp>
      <p:pic>
        <p:nvPicPr>
          <p:cNvPr id="10242" name="Picture 2" descr="\\172.16.0.1\library\Библиотека\Гавриленко\фото\1 - 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60648"/>
            <a:ext cx="424847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40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172.16.0.1\library\Библиотека\Гавриленко\slide-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703439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7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\\172.16.0.1\library\Библиотека\Гавриленко\c92228ec16f981a970e0607dafffc5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784887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14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72.16.0.1\library\Библиотека\Гавриленко\diabet-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784887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4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172.16.0.1\library\Библиотека\Гавриленко\slide_1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777686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44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172.16.0.1\library\Библиотека\Гавриленко\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777686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28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72.16.0.1\library\Библиотека\Гавриленко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777686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7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172.16.0.1\library\Библиотека\Гавриленко\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784887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30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172.16.0.1\library\Библиотека\Гавриленко\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792088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35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383</TotalTime>
  <Words>169</Words>
  <Application>Microsoft Office PowerPoint</Application>
  <PresentationFormat>Экран (4:3)</PresentationFormat>
  <Paragraphs>16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Сахарный диабет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309035 616.379-008.64 Б78 Бокарев, Игорь Николаевич.  Сахарный диабет : руководство для врачей / И. Н. Бокарев, В. К. Великов, О. И. Шубина. - Москва : МИА, 2006. - 393, [1] с. : ил. - Библиогр.: с. 387-[394].</vt:lpstr>
      <vt:lpstr>304047 616.379-008.64 Г87 Громнацкий, Николай Ильич.  Диабетология : учебное пособие / Н. И.Громнацкий ; МЗ РФ. ГОУ Всероссийский учебно-научно-методический центр по непрерывному медицинскому и фармацевтическому образованию. - М. : ГОУ ВУНМЦ МЗ РФ, 2002. - 256 с. </vt:lpstr>
      <vt:lpstr>274145 616.379-008.64-055.5/.7 Д131 Давиденкова, Евгения Федоровна.  Генетика сахарного диабета / Е. Ф. Давиденкова, И. С. Либерман. - Л. : Медицина. Ленингр. отд-ние, 1988. - 159 с. </vt:lpstr>
      <vt:lpstr>322971 616.379-008.64-053.2/.7 Д262 Дедов, Иван Иванович.  Сахарный диабет у детей и подростков : [руководство] / И. И. Дедов, Т. Л. Кураева, В. А. Петеркова. - 2-е изд., перераб. и доп. - Москва : ГЭОТАР-Медиа, 2013. - 271 с., [6] л. цв. ил. : рис., табл. - Библиогр.: с. 268-271. </vt:lpstr>
      <vt:lpstr>324480 616.379-008.64-06:616.61 Д582 Довлатян, Альберт Арамович.  Почечные осложнения сахарного диабета : клиника, диагностика, тактика лечения : рук. для врачей / А. А. Довлатян. - Москва : БИНОМ, 2013. - 307 с. : рис., табл. - Библиогр.: с. 286-307. </vt:lpstr>
      <vt:lpstr>329607 616.379-008.64-08(075.8) Л537  Лечение сахарного диабета : пособие для студентов учреждений высшего образования, обучающихся по специальностям 1-79 01 01 "Лечебное дело", 1-79 01 05 "Медико-психологическое дело", 1-79 01 04 "Медико-диагностическое дело", аспирантов, клинических ординаторов и врачей : рекомендовано учебно-методическим объединением по высшему медицинскому, фармацевтическому образованию / Министерство здравоохранения Республики Беларусь, Учреждение образования "Гродненский государственный медицинский университет", 1-я кафедра внутренних болезней ; [Л. В. Никонова и др.]. - Гродно : ГрГМУ, 2017. - 279 с. : рис., табл. - Библиогр.: с. 273-278. </vt:lpstr>
      <vt:lpstr>310580 616.379-008.64-089 П444 Подолинский, С. Г.  Сахарный диабет в практике хирурга и реаниматолога : [монография] / С.Г. Подолинский, Ю. Б. Мартов, В. Ю. Мартов. - Москва : Медицинская литература, 2008. - 279 с. : ил. - Библиогр.: с. [276]-279 . </vt:lpstr>
      <vt:lpstr>328888 616.379-008.64 С22  Сахарный диабет: многообразие клинических форм : [монография / Дедов И. И. и др.] ; под ред. И. И. Дедова, М. В. Шестаковой ; ФГБУ "Эндокринологический науч. центр" МЗ РФ, ГБОУ ВПО "Первый МГМУ им. И. М. Сеченова" МЗ РФ . - Москва : МИА, 2016. - 218 с. : цв. ил., схемы, табл., рис. - Библиогр. в конце глав.</vt:lpstr>
      <vt:lpstr>291094 616.379-008.64 Т184 Танненхаус, Нора.  Как победить диабет / Н. Танненхаус; пер. с англ. Г.Рыбаковой. - Москва : КРОН-ПРЕСС, 1995. - 160 с. - (Без визита к врачу). </vt:lpstr>
      <vt:lpstr>321767 616.379-008.64 А619 Аметов, Александр Сергеевич.  Сахарный диабет 2 типа : проблемы и решения / А. С. Аметов. - 2-е изд., перераб. и доп. - Москва : ГЭОТАР-Медиа, 2013. - 1031 с., [26] л. цв. ил. : рис., табл. - Библиогр. в конце глав.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Сахарный диабет</dc:title>
  <dc:creator>Пользователь Windows</dc:creator>
  <cp:lastModifiedBy>Administrator</cp:lastModifiedBy>
  <cp:revision>142</cp:revision>
  <dcterms:created xsi:type="dcterms:W3CDTF">2021-06-25T09:30:56Z</dcterms:created>
  <dcterms:modified xsi:type="dcterms:W3CDTF">2021-11-12T08:54:58Z</dcterms:modified>
</cp:coreProperties>
</file>