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79" r:id="rId3"/>
    <p:sldId id="282" r:id="rId4"/>
    <p:sldId id="281" r:id="rId5"/>
    <p:sldId id="280" r:id="rId6"/>
    <p:sldId id="276" r:id="rId7"/>
    <p:sldId id="272" r:id="rId8"/>
    <p:sldId id="274" r:id="rId9"/>
    <p:sldId id="271" r:id="rId10"/>
    <p:sldId id="275" r:id="rId11"/>
    <p:sldId id="277" r:id="rId12"/>
    <p:sldId id="278" r:id="rId13"/>
    <p:sldId id="270" r:id="rId14"/>
    <p:sldId id="257" r:id="rId15"/>
    <p:sldId id="258" r:id="rId16"/>
    <p:sldId id="259" r:id="rId17"/>
    <p:sldId id="260" r:id="rId18"/>
    <p:sldId id="261" r:id="rId19"/>
    <p:sldId id="262" r:id="rId20"/>
    <p:sldId id="263" r:id="rId21"/>
    <p:sldId id="264" r:id="rId22"/>
    <p:sldId id="283" r:id="rId23"/>
    <p:sldId id="265" r:id="rId24"/>
    <p:sldId id="266" r:id="rId25"/>
    <p:sldId id="284" r:id="rId26"/>
    <p:sldId id="267"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10.11.2021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621103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10.11.2021</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981461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10.11.2021</a:t>
            </a:fld>
            <a:endParaRPr lang="ru-RU"/>
          </a:p>
        </p:txBody>
      </p:sp>
      <p:sp>
        <p:nvSpPr>
          <p:cNvPr id="5" name="Footer Placeholder 4"/>
          <p:cNvSpPr>
            <a:spLocks noGrp="1"/>
          </p:cNvSpPr>
          <p:nvPr>
            <p:ph type="ftr" sz="quarter" idx="11"/>
          </p:nvPr>
        </p:nvSpPr>
        <p:spPr/>
        <p:txBody>
          <a:bodyPr/>
          <a:lstStyle/>
          <a:p>
            <a:endParaRPr lang="ru-RU"/>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19B0651-EE4F-4900-A07F-96A6BFA9D0F0}" type="slidenum">
              <a:rPr lang="ru-RU" smtClean="0"/>
              <a:t>‹#›</a:t>
            </a:fld>
            <a:endParaRPr lang="ru-RU"/>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06480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10.11.2021</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254239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10.11.2021</a:t>
            </a:fld>
            <a:endParaRPr lang="ru-RU"/>
          </a:p>
        </p:txBody>
      </p:sp>
      <p:sp>
        <p:nvSpPr>
          <p:cNvPr id="6" name="Footer Placeholder 5"/>
          <p:cNvSpPr>
            <a:spLocks noGrp="1"/>
          </p:cNvSpPr>
          <p:nvPr>
            <p:ph type="ftr" sz="quarter" idx="11"/>
          </p:nvPr>
        </p:nvSpPr>
        <p:spPr/>
        <p:txBody>
          <a:bodyPr/>
          <a:lstStyle/>
          <a:p>
            <a:endParaRPr lang="ru-RU"/>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19B0651-EE4F-4900-A07F-96A6BFA9D0F0}" type="slidenum">
              <a:rPr lang="ru-RU" smtClean="0"/>
              <a:t>‹#›</a:t>
            </a:fld>
            <a:endParaRPr lang="ru-RU"/>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08891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10.11.2021</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152649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10.11.2021</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210602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10.11.2021</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329791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10.11.2021</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23823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10.11.2021</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288008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10.11.2021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186168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10.11.2021</a:t>
            </a:fld>
            <a:endParaRPr lang="ru-RU"/>
          </a:p>
        </p:txBody>
      </p:sp>
      <p:sp>
        <p:nvSpPr>
          <p:cNvPr id="8" name="Footer Placeholder 7"/>
          <p:cNvSpPr>
            <a:spLocks noGrp="1"/>
          </p:cNvSpPr>
          <p:nvPr>
            <p:ph type="ftr" sz="quarter" idx="11"/>
          </p:nvPr>
        </p:nvSpPr>
        <p:spPr/>
        <p:txBody>
          <a:bodyPr/>
          <a:lstStyle/>
          <a:p>
            <a:endParaRPr lang="ru-RU"/>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509510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10.11.2021</a:t>
            </a:fld>
            <a:endParaRPr lang="ru-RU"/>
          </a:p>
        </p:txBody>
      </p:sp>
      <p:sp>
        <p:nvSpPr>
          <p:cNvPr id="4" name="Footer Placeholder 3"/>
          <p:cNvSpPr>
            <a:spLocks noGrp="1"/>
          </p:cNvSpPr>
          <p:nvPr>
            <p:ph type="ftr" sz="quarter" idx="11"/>
          </p:nvPr>
        </p:nvSpPr>
        <p:spPr/>
        <p:txBody>
          <a:bodyPr/>
          <a:lstStyle/>
          <a:p>
            <a:endParaRPr lang="ru-RU"/>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551325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10.11.2021</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850119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10.11.2021</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486871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10.11.2021</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455936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4C71EC6-210F-42DE-9C53-41977AD35B3D}" type="datetimeFigureOut">
              <a:rPr lang="ru-RU" smtClean="0"/>
              <a:t>10.11.2021</a:t>
            </a:fld>
            <a:endParaRPr lang="ru-RU"/>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652301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elarus.by/ru/press-center/press-release/xxvii-minskij-mezhdunarodnyj-kinofestival-lstapad-otmenen_i_0000120894.html" TargetMode="External"/><Relationship Id="rId2" Type="http://schemas.openxmlformats.org/officeDocument/2006/relationships/hyperlink" Target="https://www.belarus.by/ru/press-center/press-release/kinofestival-lstapad-projdet-pod-sloganom-magija-obraza_i_0000119917.html"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43808" y="836712"/>
            <a:ext cx="6192688" cy="1862595"/>
          </a:xfrm>
        </p:spPr>
        <p:txBody>
          <a:bodyPr>
            <a:normAutofit fontScale="90000"/>
          </a:bodyPr>
          <a:lstStyle/>
          <a:p>
            <a:r>
              <a:rPr lang="x-none" sz="3600" b="1" dirty="0"/>
              <a:t>Минский международный кинофестиваль Листопад</a:t>
            </a:r>
            <a:r>
              <a:rPr lang="x-none" sz="3600" b="1" dirty="0" smtClean="0"/>
              <a:t>.</a:t>
            </a:r>
            <a:r>
              <a:rPr lang="ru-RU" sz="3600" b="1" dirty="0" smtClean="0"/>
              <a:t/>
            </a:r>
            <a:br>
              <a:rPr lang="ru-RU" sz="3600" b="1" dirty="0" smtClean="0"/>
            </a:br>
            <a:r>
              <a:rPr lang="x-none" sz="3600" b="1" dirty="0" smtClean="0"/>
              <a:t>10</a:t>
            </a:r>
            <a:r>
              <a:rPr lang="ru-RU" sz="3600" b="1" dirty="0" smtClean="0"/>
              <a:t> лучших</a:t>
            </a:r>
            <a:r>
              <a:rPr lang="x-none" sz="3600" b="1" dirty="0" smtClean="0"/>
              <a:t> </a:t>
            </a:r>
            <a:r>
              <a:rPr lang="x-none" sz="3600" b="1" dirty="0"/>
              <a:t>белорусских фильмов. </a:t>
            </a:r>
            <a:endParaRPr lang="en-US" b="1" dirty="0"/>
          </a:p>
        </p:txBody>
      </p:sp>
      <p:sp>
        <p:nvSpPr>
          <p:cNvPr id="3" name="Подзаголовок 2"/>
          <p:cNvSpPr>
            <a:spLocks noGrp="1"/>
          </p:cNvSpPr>
          <p:nvPr>
            <p:ph type="subTitle" idx="1"/>
          </p:nvPr>
        </p:nvSpPr>
        <p:spPr/>
        <p:txBody>
          <a:bodyPr/>
          <a:lstStyle/>
          <a:p>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2996952"/>
            <a:ext cx="4104456" cy="3204356"/>
          </a:xfrm>
          <a:prstGeom prst="rect">
            <a:avLst/>
          </a:prstGeom>
        </p:spPr>
      </p:pic>
    </p:spTree>
    <p:extLst>
      <p:ext uri="{BB962C8B-B14F-4D97-AF65-F5344CB8AC3E}">
        <p14:creationId xmlns:p14="http://schemas.microsoft.com/office/powerpoint/2010/main" val="3483142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16016" y="260648"/>
            <a:ext cx="4032448" cy="5976664"/>
          </a:xfrm>
        </p:spPr>
        <p:txBody>
          <a:bodyPr>
            <a:normAutofit fontScale="85000" lnSpcReduction="10000"/>
          </a:bodyPr>
          <a:lstStyle/>
          <a:p>
            <a:r>
              <a:rPr lang="ru-RU" dirty="0" smtClean="0"/>
              <a:t>Предпочтения </a:t>
            </a:r>
            <a:r>
              <a:rPr lang="ru-RU" dirty="0"/>
              <a:t>отдаются кинофильмам, отмеченным на международных кинофестивалях и получившим высокую оценку кинематографистов и зрителей. Кроме того, пройдут показы внеконкурсной программы "Кино друзей", которую составят работы кинокомпаний - партнеров "</a:t>
            </a:r>
            <a:r>
              <a:rPr lang="ru-RU" dirty="0" err="1"/>
              <a:t>Беларусьфильма</a:t>
            </a:r>
            <a:r>
              <a:rPr lang="ru-RU" dirty="0"/>
              <a:t>", а также ретроспективные показы, посвященные 85-летию выдающегося режиссера, народного артиста СССР и БССР Виктора Турова. Особое внимание будет уделено таким датам, как 80-летие начала Великой Отечественной войны и 50-летие белорусской </a:t>
            </a:r>
            <a:r>
              <a:rPr lang="ru-RU" dirty="0" smtClean="0"/>
              <a:t>анимации.</a:t>
            </a:r>
          </a:p>
          <a:p>
            <a:r>
              <a:rPr lang="ru-RU" dirty="0" smtClean="0"/>
              <a:t>Организаторами </a:t>
            </a:r>
            <a:r>
              <a:rPr lang="ru-RU" dirty="0"/>
              <a:t>кинофестиваля выступают Министерство культуры, </a:t>
            </a:r>
            <a:r>
              <a:rPr lang="ru-RU" dirty="0" err="1"/>
              <a:t>Мингорисполком</a:t>
            </a:r>
            <a:r>
              <a:rPr lang="ru-RU" dirty="0"/>
              <a:t> при участии Национальной государственной телерадиокомпании и Белорусского союза кинематографистов.</a:t>
            </a:r>
          </a:p>
          <a:p>
            <a:pPr marL="0" indent="0">
              <a:buNone/>
            </a:pPr>
            <a:endParaRPr lang="en-US" dirty="0"/>
          </a:p>
          <a:p>
            <a:pPr marL="0" indent="0">
              <a:buNone/>
            </a:pPr>
            <a:endParaRPr lang="en-US"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402" y="620688"/>
            <a:ext cx="3785614" cy="2129408"/>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744" y="2420888"/>
            <a:ext cx="3612401" cy="2016224"/>
          </a:xfrm>
          <a:prstGeom prst="rect">
            <a:avLst/>
          </a:prstGeom>
        </p:spPr>
      </p:pic>
    </p:spTree>
    <p:extLst>
      <p:ext uri="{BB962C8B-B14F-4D97-AF65-F5344CB8AC3E}">
        <p14:creationId xmlns:p14="http://schemas.microsoft.com/office/powerpoint/2010/main" val="2383061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2652" y="548680"/>
            <a:ext cx="4108715" cy="2311152"/>
          </a:xfrm>
          <a:prstGeom prst="rect">
            <a:avLst/>
          </a:prstGeom>
        </p:spPr>
      </p:pic>
      <p:sp>
        <p:nvSpPr>
          <p:cNvPr id="3" name="Объект 2"/>
          <p:cNvSpPr>
            <a:spLocks noGrp="1"/>
          </p:cNvSpPr>
          <p:nvPr>
            <p:ph idx="1"/>
          </p:nvPr>
        </p:nvSpPr>
        <p:spPr>
          <a:xfrm>
            <a:off x="1115616" y="260648"/>
            <a:ext cx="4752528" cy="6408712"/>
          </a:xfrm>
        </p:spPr>
        <p:txBody>
          <a:bodyPr>
            <a:normAutofit fontScale="85000" lnSpcReduction="10000"/>
          </a:bodyPr>
          <a:lstStyle/>
          <a:p>
            <a:pPr marL="0" indent="0">
              <a:buNone/>
            </a:pPr>
            <a:r>
              <a:rPr lang="ru-RU" dirty="0" smtClean="0"/>
              <a:t>Генеральный директор Национальной киностудии "</a:t>
            </a:r>
            <a:r>
              <a:rPr lang="ru-RU" dirty="0" err="1" smtClean="0"/>
              <a:t>Беларусьфильм</a:t>
            </a:r>
            <a:r>
              <a:rPr lang="ru-RU" dirty="0" smtClean="0"/>
              <a:t>" </a:t>
            </a:r>
            <a:r>
              <a:rPr lang="ru-RU" b="1" dirty="0" smtClean="0"/>
              <a:t>Владимир </a:t>
            </a:r>
            <a:r>
              <a:rPr lang="ru-RU" b="1" dirty="0" err="1" smtClean="0"/>
              <a:t>Карачевский</a:t>
            </a:r>
            <a:r>
              <a:rPr lang="ru-RU" dirty="0" smtClean="0"/>
              <a:t> рассказал об особенностях организации и проведения XXVII Минского международного </a:t>
            </a:r>
            <a:r>
              <a:rPr lang="ru-RU" b="1" dirty="0" smtClean="0"/>
              <a:t>кинофестиваля "</a:t>
            </a:r>
            <a:r>
              <a:rPr lang="ru-RU" b="1" dirty="0" err="1" smtClean="0"/>
              <a:t>Лiстапад</a:t>
            </a:r>
            <a:r>
              <a:rPr lang="ru-RU" b="1" dirty="0" smtClean="0"/>
              <a:t>"</a:t>
            </a:r>
            <a:r>
              <a:rPr lang="ru-RU" dirty="0" smtClean="0"/>
              <a:t>  </a:t>
            </a:r>
          </a:p>
          <a:p>
            <a:r>
              <a:rPr lang="ru-RU" dirty="0" smtClean="0"/>
              <a:t>«Фестиваль </a:t>
            </a:r>
            <a:r>
              <a:rPr lang="ru-RU" dirty="0"/>
              <a:t>в этом году расширяет свою географию. "Мы не ограничиваем страны. Беларусь объявляет о своей открытой политике. Несмотря на санкции, мы готовы к диалогу. И кино - это то, что должно объединять людей, а не разъединять. Поэтому мы приглашаем все кинематографические организации со всего мира к сотрудничеству, приглашаем к участию частные, государственные, негосударственные компании, дистрибьюторов, </a:t>
            </a:r>
            <a:r>
              <a:rPr lang="ru-RU" dirty="0" smtClean="0"/>
              <a:t>продюсеров», </a:t>
            </a:r>
            <a:r>
              <a:rPr lang="ru-RU" dirty="0"/>
              <a:t>- подчеркнул Владимир </a:t>
            </a:r>
            <a:r>
              <a:rPr lang="ru-RU" dirty="0" err="1"/>
              <a:t>Карачевский</a:t>
            </a:r>
            <a:r>
              <a:rPr lang="ru-RU" dirty="0"/>
              <a:t>.</a:t>
            </a:r>
          </a:p>
          <a:p>
            <a:r>
              <a:rPr lang="ru-RU" dirty="0" err="1"/>
              <a:t>Гендидектор</a:t>
            </a:r>
            <a:r>
              <a:rPr lang="ru-RU" dirty="0"/>
              <a:t> рассказал, что заявки на участие в кинофестивале принимаются до 1 октября. </a:t>
            </a:r>
            <a:r>
              <a:rPr lang="ru-RU" dirty="0" smtClean="0"/>
              <a:t>Кроме </a:t>
            </a:r>
            <a:r>
              <a:rPr lang="ru-RU" dirty="0"/>
              <a:t>того, </a:t>
            </a:r>
            <a:r>
              <a:rPr lang="ru-RU" dirty="0" smtClean="0"/>
              <a:t>первыми </a:t>
            </a:r>
            <a:r>
              <a:rPr lang="ru-RU" dirty="0" err="1" smtClean="0"/>
              <a:t>отсматриваются</a:t>
            </a:r>
            <a:r>
              <a:rPr lang="ru-RU" dirty="0" smtClean="0"/>
              <a:t> </a:t>
            </a:r>
            <a:r>
              <a:rPr lang="ru-RU" dirty="0"/>
              <a:t>те фильмы, которые в последние 1,5 года становились победителями на различных фестивалях. Регламент </a:t>
            </a:r>
            <a:r>
              <a:rPr lang="ru-RU" dirty="0" smtClean="0"/>
              <a:t>можно </a:t>
            </a:r>
            <a:r>
              <a:rPr lang="ru-RU" dirty="0"/>
              <a:t>увидеть на сайте нашей киностудии, где есть раздел "</a:t>
            </a:r>
            <a:r>
              <a:rPr lang="ru-RU" dirty="0" err="1"/>
              <a:t>Лiстапад</a:t>
            </a:r>
            <a:r>
              <a:rPr lang="ru-RU" dirty="0"/>
              <a:t>", а с сентября </a:t>
            </a:r>
            <a:r>
              <a:rPr lang="ru-RU" dirty="0" smtClean="0"/>
              <a:t>начал </a:t>
            </a:r>
            <a:r>
              <a:rPr lang="ru-RU" dirty="0"/>
              <a:t>работать полноценный сайт фестиваля", - добавил он.</a:t>
            </a:r>
          </a:p>
          <a:p>
            <a:pPr marL="0" indent="0">
              <a:buNone/>
            </a:pPr>
            <a:endParaRPr lang="en-US" dirty="0"/>
          </a:p>
        </p:txBody>
      </p:sp>
    </p:spTree>
    <p:extLst>
      <p:ext uri="{BB962C8B-B14F-4D97-AF65-F5344CB8AC3E}">
        <p14:creationId xmlns:p14="http://schemas.microsoft.com/office/powerpoint/2010/main" val="3009765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34" y="250685"/>
            <a:ext cx="3920072" cy="2376264"/>
          </a:xfrm>
          <a:prstGeom prst="rect">
            <a:avLst/>
          </a:prstGeom>
        </p:spPr>
      </p:pic>
      <p:sp>
        <p:nvSpPr>
          <p:cNvPr id="3" name="Объект 2"/>
          <p:cNvSpPr>
            <a:spLocks noGrp="1"/>
          </p:cNvSpPr>
          <p:nvPr>
            <p:ph idx="1"/>
          </p:nvPr>
        </p:nvSpPr>
        <p:spPr>
          <a:xfrm>
            <a:off x="4283968" y="260648"/>
            <a:ext cx="4968552" cy="6597352"/>
          </a:xfrm>
        </p:spPr>
        <p:txBody>
          <a:bodyPr>
            <a:normAutofit fontScale="92500"/>
          </a:bodyPr>
          <a:lstStyle/>
          <a:p>
            <a:r>
              <a:rPr lang="ru-RU" dirty="0" smtClean="0">
                <a:solidFill>
                  <a:schemeClr val="tx1"/>
                </a:solidFill>
              </a:rPr>
              <a:t>"</a:t>
            </a:r>
            <a:r>
              <a:rPr lang="ru-RU" dirty="0">
                <a:solidFill>
                  <a:schemeClr val="tx1"/>
                </a:solidFill>
              </a:rPr>
              <a:t>В этом году мы предполагаем, что ряд фильмов, которые принимают участие в конкурсе, будет показан не только в столице, но и в регионах. Таким образом, мы возвращаемся к той практике, которая была до 2012 года", - отметил Владимир </a:t>
            </a:r>
            <a:r>
              <a:rPr lang="ru-RU" dirty="0" err="1">
                <a:solidFill>
                  <a:schemeClr val="tx1"/>
                </a:solidFill>
              </a:rPr>
              <a:t>Карачевский</a:t>
            </a:r>
            <a:r>
              <a:rPr lang="ru-RU" dirty="0" smtClean="0">
                <a:solidFill>
                  <a:schemeClr val="tx1"/>
                </a:solidFill>
              </a:rPr>
              <a:t>.</a:t>
            </a:r>
          </a:p>
          <a:p>
            <a:endParaRPr lang="ru-RU" dirty="0">
              <a:solidFill>
                <a:schemeClr val="tx1"/>
              </a:solidFill>
            </a:endParaRPr>
          </a:p>
          <a:p>
            <a:endParaRPr lang="ru-RU" dirty="0">
              <a:solidFill>
                <a:schemeClr val="tx1"/>
              </a:solidFill>
            </a:endParaRPr>
          </a:p>
          <a:p>
            <a:r>
              <a:rPr lang="ru-RU" dirty="0" smtClean="0">
                <a:solidFill>
                  <a:schemeClr val="tx1"/>
                </a:solidFill>
              </a:rPr>
              <a:t>"</a:t>
            </a:r>
            <a:r>
              <a:rPr lang="ru-RU" dirty="0">
                <a:solidFill>
                  <a:schemeClr val="tx1"/>
                </a:solidFill>
              </a:rPr>
              <a:t>Церемонии открытия и закрытия фестиваля, а также показы фильмов, на которых нужно большее количество зрителей, пройдут в кинотеатре "Москва". Основная программа игрового кино пройдет в кинотеатрах "Москва" и "Центральный", документального - в малом зале "Пионера" и в "Центральном", "Кино молодых" - в одном из залов кинотеатра "Беларусь". Творческие встречи, внеконкурсные показы пройдут в Доме кино", - сказал Владимир </a:t>
            </a:r>
            <a:r>
              <a:rPr lang="ru-RU" dirty="0" err="1">
                <a:solidFill>
                  <a:schemeClr val="tx1"/>
                </a:solidFill>
              </a:rPr>
              <a:t>Карачевский</a:t>
            </a:r>
            <a:r>
              <a:rPr lang="ru-RU" dirty="0">
                <a:solidFill>
                  <a:schemeClr val="tx1"/>
                </a:solidFill>
              </a:rPr>
              <a:t>.</a:t>
            </a:r>
          </a:p>
          <a:p>
            <a:pPr marL="0" indent="0">
              <a:buNone/>
            </a:pPr>
            <a:endParaRPr lang="en-US" dirty="0">
              <a:solidFill>
                <a:schemeClr val="tx1"/>
              </a:solidFill>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34" y="3068960"/>
            <a:ext cx="3949234" cy="2615952"/>
          </a:xfrm>
          <a:prstGeom prst="rect">
            <a:avLst/>
          </a:prstGeom>
        </p:spPr>
      </p:pic>
    </p:spTree>
    <p:extLst>
      <p:ext uri="{BB962C8B-B14F-4D97-AF65-F5344CB8AC3E}">
        <p14:creationId xmlns:p14="http://schemas.microsoft.com/office/powerpoint/2010/main" val="1686878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45119" y="1700808"/>
            <a:ext cx="6491377" cy="3308946"/>
          </a:xfrm>
        </p:spPr>
        <p:txBody>
          <a:bodyPr>
            <a:normAutofit/>
          </a:bodyPr>
          <a:lstStyle/>
          <a:p>
            <a:r>
              <a:rPr lang="ru-RU" dirty="0" smtClean="0"/>
              <a:t>Мы подготовили список 10 лучших белорусских фильмов, которые точно достойны вашего внимания</a:t>
            </a:r>
            <a:endParaRPr lang="en-US" dirty="0"/>
          </a:p>
        </p:txBody>
      </p:sp>
    </p:spTree>
    <p:extLst>
      <p:ext uri="{BB962C8B-B14F-4D97-AF65-F5344CB8AC3E}">
        <p14:creationId xmlns:p14="http://schemas.microsoft.com/office/powerpoint/2010/main" val="1441962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7" y="44624"/>
            <a:ext cx="8138864" cy="1860376"/>
          </a:xfrm>
        </p:spPr>
        <p:txBody>
          <a:bodyPr>
            <a:normAutofit/>
          </a:bodyPr>
          <a:lstStyle/>
          <a:p>
            <a:r>
              <a:rPr lang="ru-RU" b="1" cap="all" dirty="0" smtClean="0"/>
              <a:t>«</a:t>
            </a:r>
            <a:r>
              <a:rPr lang="ru-RU" b="1" cap="all" dirty="0"/>
              <a:t>ДЕВОЧКА ИЩЕТ ОТЦА», 1959 Г.</a:t>
            </a:r>
            <a:endParaRPr lang="en-US" dirty="0"/>
          </a:p>
        </p:txBody>
      </p:sp>
      <p:sp>
        <p:nvSpPr>
          <p:cNvPr id="3" name="Объект 2"/>
          <p:cNvSpPr>
            <a:spLocks noGrp="1"/>
          </p:cNvSpPr>
          <p:nvPr>
            <p:ph idx="1"/>
          </p:nvPr>
        </p:nvSpPr>
        <p:spPr>
          <a:xfrm>
            <a:off x="1907704" y="3129136"/>
            <a:ext cx="7056783" cy="3396208"/>
          </a:xfrm>
        </p:spPr>
        <p:txBody>
          <a:bodyPr>
            <a:normAutofit fontScale="92500" lnSpcReduction="10000"/>
          </a:bodyPr>
          <a:lstStyle/>
          <a:p>
            <a:pPr marL="0" indent="0">
              <a:buNone/>
            </a:pPr>
            <a:r>
              <a:rPr lang="ru-RU" sz="1800" dirty="0"/>
              <a:t>Детскую приключенческую ленту «Девочка ищет отца» снимали </a:t>
            </a:r>
            <a:r>
              <a:rPr lang="ru-RU" dirty="0" smtClean="0"/>
              <a:t>более</a:t>
            </a:r>
            <a:r>
              <a:rPr lang="ru-RU" sz="1800" dirty="0" smtClean="0"/>
              <a:t> </a:t>
            </a:r>
            <a:r>
              <a:rPr lang="ru-RU" sz="1800" dirty="0"/>
              <a:t>60 лет назад, когда белорусы еще не были избалованы фильмами, поэтому для многих она стала одним из ярких детских воспоминаний. Да и картина режиссера Льва Голуба получилась настолько качественной и увлекательной, что получила множество наград, была продана для коммерческого проката в 83 страны и до сих пор считается географическим лидером белорусского кино</a:t>
            </a:r>
            <a:r>
              <a:rPr lang="ru-RU" sz="1800" dirty="0" smtClean="0"/>
              <a:t>.</a:t>
            </a:r>
          </a:p>
          <a:p>
            <a:pPr marL="0" indent="0">
              <a:buNone/>
            </a:pPr>
            <a:r>
              <a:rPr lang="ru-RU" sz="1800" dirty="0"/>
              <a:t>По сюжету лесник спасает из-под бомбежки четырехлетнюю девочку, а потом узнает, что это дочка известного партизанского командира батьки </a:t>
            </a:r>
            <a:r>
              <a:rPr lang="ru-RU" sz="1800" dirty="0" err="1"/>
              <a:t>Панаса</a:t>
            </a:r>
            <a:r>
              <a:rPr lang="ru-RU" sz="1800" dirty="0"/>
              <a:t>, за которой гоняется гестапо. Маленькой Леночке и внуку лесника Янке придется многое пережить, пока девочка будет искать отца.</a:t>
            </a:r>
            <a:endParaRPr lang="en-US" sz="11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680864"/>
            <a:ext cx="3825425" cy="2448272"/>
          </a:xfrm>
          <a:prstGeom prst="rect">
            <a:avLst/>
          </a:prstGeom>
        </p:spPr>
      </p:pic>
    </p:spTree>
    <p:extLst>
      <p:ext uri="{BB962C8B-B14F-4D97-AF65-F5344CB8AC3E}">
        <p14:creationId xmlns:p14="http://schemas.microsoft.com/office/powerpoint/2010/main" val="3396007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5201" y="260648"/>
            <a:ext cx="6589199" cy="936104"/>
          </a:xfrm>
        </p:spPr>
        <p:txBody>
          <a:bodyPr>
            <a:normAutofit/>
          </a:bodyPr>
          <a:lstStyle/>
          <a:p>
            <a:r>
              <a:rPr lang="ru-RU" b="1" cap="all" dirty="0"/>
              <a:t>«ЧЕРЕЗ КЛАДБИЩЕ», 1964 </a:t>
            </a:r>
            <a:r>
              <a:rPr lang="ru-RU" b="1" cap="all" dirty="0" smtClean="0"/>
              <a:t>Г.</a:t>
            </a:r>
            <a:endParaRPr lang="en-US" dirty="0"/>
          </a:p>
        </p:txBody>
      </p:sp>
      <p:sp>
        <p:nvSpPr>
          <p:cNvPr id="3" name="Объект 2"/>
          <p:cNvSpPr>
            <a:spLocks noGrp="1"/>
          </p:cNvSpPr>
          <p:nvPr>
            <p:ph idx="1"/>
          </p:nvPr>
        </p:nvSpPr>
        <p:spPr>
          <a:xfrm>
            <a:off x="1331640" y="1052736"/>
            <a:ext cx="7560839" cy="2349442"/>
          </a:xfrm>
        </p:spPr>
        <p:txBody>
          <a:bodyPr>
            <a:normAutofit fontScale="92500" lnSpcReduction="20000"/>
          </a:bodyPr>
          <a:lstStyle/>
          <a:p>
            <a:pPr marL="0" indent="0">
              <a:buNone/>
            </a:pPr>
            <a:r>
              <a:rPr lang="ru-RU" dirty="0"/>
              <a:t>Эту военную ленту ЮНЕСКО включила в список 100 наиболее значимых фильмов о Второй мировой войне. Действие происходит в 1942 году. Группа белорусских партизан должна подорвать немецкие военные эшелоны. Молодого парня </a:t>
            </a:r>
            <a:r>
              <a:rPr lang="ru-RU" dirty="0" err="1"/>
              <a:t>Михася</a:t>
            </a:r>
            <a:r>
              <a:rPr lang="ru-RU" dirty="0"/>
              <a:t> отправляют на смертельно опасное задание, он должен принести снаряды из сторожки механика, но сталкивается с немцами. Фильм снимался в 1960-х годах, и на волне «оттепели» авторы одними из первых в советском кино представили шок и разочарование людей, увидевших реальную войну. Ведь настоящая жизнь сильно отличалась от военной пропаганды. </a:t>
            </a:r>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3284984"/>
            <a:ext cx="4572000" cy="3429000"/>
          </a:xfrm>
          <a:prstGeom prst="rect">
            <a:avLst/>
          </a:prstGeom>
        </p:spPr>
      </p:pic>
    </p:spTree>
    <p:extLst>
      <p:ext uri="{BB962C8B-B14F-4D97-AF65-F5344CB8AC3E}">
        <p14:creationId xmlns:p14="http://schemas.microsoft.com/office/powerpoint/2010/main" val="83417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5201" y="304800"/>
            <a:ext cx="3418887" cy="1600200"/>
          </a:xfrm>
        </p:spPr>
        <p:txBody>
          <a:bodyPr>
            <a:normAutofit fontScale="90000"/>
          </a:bodyPr>
          <a:lstStyle/>
          <a:p>
            <a:r>
              <a:rPr lang="ru-RU" b="1" cap="all" dirty="0"/>
              <a:t>«АЛЬПИЙСКАЯ БАЛЛАДА», 1965 Г.</a:t>
            </a:r>
            <a:endParaRPr lang="en-US" dirty="0"/>
          </a:p>
        </p:txBody>
      </p:sp>
      <p:sp>
        <p:nvSpPr>
          <p:cNvPr id="3" name="Объект 2"/>
          <p:cNvSpPr>
            <a:spLocks noGrp="1"/>
          </p:cNvSpPr>
          <p:nvPr>
            <p:ph idx="1"/>
          </p:nvPr>
        </p:nvSpPr>
        <p:spPr>
          <a:xfrm>
            <a:off x="1331641" y="1988840"/>
            <a:ext cx="5256584" cy="4680520"/>
          </a:xfrm>
        </p:spPr>
        <p:txBody>
          <a:bodyPr>
            <a:normAutofit fontScale="92500" lnSpcReduction="20000"/>
          </a:bodyPr>
          <a:lstStyle/>
          <a:p>
            <a:pPr marL="0" indent="0">
              <a:buNone/>
            </a:pPr>
            <a:r>
              <a:rPr lang="ru-RU" dirty="0"/>
              <a:t>Фильм по одному из самых известных произведений </a:t>
            </a:r>
            <a:r>
              <a:rPr lang="ru-RU" dirty="0" smtClean="0"/>
              <a:t>Василия Быкова. </a:t>
            </a:r>
            <a:r>
              <a:rPr lang="ru-RU" dirty="0"/>
              <a:t>Советский солдат Иван сбегает из лагеря военнопленных, расположенного в итальянских Альпах. Он случайно встречает итальянку Джулию, которой также удалось убежать. Вместе они скрываются в горах от преследования, напуганные, страдающие от голода, но... влюбляясь и наслаждаясь невероятной красотой вокруг. Эти три дня вместили в себя, кажется, целую вечность</a:t>
            </a:r>
            <a:r>
              <a:rPr lang="ru-RU" dirty="0" smtClean="0"/>
              <a:t>.</a:t>
            </a:r>
            <a:r>
              <a:rPr lang="ru-RU" dirty="0"/>
              <a:t> Повестью был заинтересован известный итальянский режиссер, он даже пытался получить права на постановку фильма. В Риме успели выбрать актеров на роли Ивана и Джулии. Но сценарий достался Борису Степанову, который выбрал для съемок горы в Карачаево-Черкесии и снял очень трогательный фильм, который даже в 2003 году, в век совершенно другого кино, отобрали для ретроспективного показа в Каннах.  </a:t>
            </a:r>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0"/>
            <a:ext cx="2619375" cy="3429000"/>
          </a:xfrm>
          <a:prstGeom prst="rect">
            <a:avLst/>
          </a:prstGeom>
        </p:spPr>
      </p:pic>
    </p:spTree>
    <p:extLst>
      <p:ext uri="{BB962C8B-B14F-4D97-AF65-F5344CB8AC3E}">
        <p14:creationId xmlns:p14="http://schemas.microsoft.com/office/powerpoint/2010/main" val="391565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cap="all" dirty="0"/>
              <a:t>«ВЕНОК СОНЕТОВ», 1976 Г.</a:t>
            </a:r>
            <a:endParaRPr lang="en-US" dirty="0"/>
          </a:p>
        </p:txBody>
      </p:sp>
      <p:sp>
        <p:nvSpPr>
          <p:cNvPr id="3" name="Объект 2"/>
          <p:cNvSpPr>
            <a:spLocks noGrp="1"/>
          </p:cNvSpPr>
          <p:nvPr>
            <p:ph idx="1"/>
          </p:nvPr>
        </p:nvSpPr>
        <p:spPr>
          <a:xfrm>
            <a:off x="3923928" y="1626642"/>
            <a:ext cx="4610472" cy="4284580"/>
          </a:xfrm>
        </p:spPr>
        <p:txBody>
          <a:bodyPr>
            <a:normAutofit/>
          </a:bodyPr>
          <a:lstStyle/>
          <a:p>
            <a:pPr marL="0" indent="0">
              <a:buNone/>
            </a:pPr>
            <a:r>
              <a:rPr lang="ru-RU" dirty="0"/>
              <a:t>История о двух юношах, которые не слушают взрослых и рвутся на фронт. Они сбегают из музыкального училища и очень скоро понимают, что война – это не просто игра в героев. И хоть действие происходит в самом конце войны, юноши еще успеют встретиться с фашистами</a:t>
            </a:r>
            <a:r>
              <a:rPr lang="ru-RU" dirty="0" smtClean="0"/>
              <a:t>.</a:t>
            </a:r>
            <a:r>
              <a:rPr lang="ru-RU" dirty="0"/>
              <a:t> Картину снял в 1976 году режиссер Валерий Рубинчик. Стихи, которые звучат в ленте, написала и исполнила Белла Ахмадулина.</a:t>
            </a:r>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451" y="1556792"/>
            <a:ext cx="2857500" cy="4286250"/>
          </a:xfrm>
          <a:prstGeom prst="rect">
            <a:avLst/>
          </a:prstGeom>
        </p:spPr>
      </p:pic>
    </p:spTree>
    <p:extLst>
      <p:ext uri="{BB962C8B-B14F-4D97-AF65-F5344CB8AC3E}">
        <p14:creationId xmlns:p14="http://schemas.microsoft.com/office/powerpoint/2010/main" val="2105400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5976" y="332656"/>
            <a:ext cx="4536504" cy="1572344"/>
          </a:xfrm>
        </p:spPr>
        <p:txBody>
          <a:bodyPr>
            <a:normAutofit fontScale="90000"/>
          </a:bodyPr>
          <a:lstStyle/>
          <a:p>
            <a:r>
              <a:rPr lang="ru-RU" b="1" cap="all" dirty="0"/>
              <a:t>«ДИКАЯ ОХОТА КОРОЛЯ СТАХА», 1979 Г.</a:t>
            </a:r>
            <a:endParaRPr lang="en-US" dirty="0"/>
          </a:p>
        </p:txBody>
      </p:sp>
      <p:sp>
        <p:nvSpPr>
          <p:cNvPr id="3" name="Объект 2"/>
          <p:cNvSpPr>
            <a:spLocks noGrp="1"/>
          </p:cNvSpPr>
          <p:nvPr>
            <p:ph idx="1"/>
          </p:nvPr>
        </p:nvSpPr>
        <p:spPr>
          <a:xfrm>
            <a:off x="4355976" y="1844824"/>
            <a:ext cx="4178424" cy="4066398"/>
          </a:xfrm>
        </p:spPr>
        <p:txBody>
          <a:bodyPr>
            <a:normAutofit fontScale="85000" lnSpcReduction="10000"/>
          </a:bodyPr>
          <a:lstStyle/>
          <a:p>
            <a:pPr marL="0" indent="0">
              <a:buNone/>
            </a:pPr>
            <a:r>
              <a:rPr lang="ru-RU" dirty="0">
                <a:solidFill>
                  <a:schemeClr val="tx1"/>
                </a:solidFill>
              </a:rPr>
              <a:t>Книга </a:t>
            </a:r>
            <a:r>
              <a:rPr lang="ru-RU" dirty="0">
                <a:solidFill>
                  <a:schemeClr val="tx1"/>
                </a:solidFill>
              </a:rPr>
              <a:t>В</a:t>
            </a:r>
            <a:r>
              <a:rPr lang="ru-RU" dirty="0" smtClean="0">
                <a:solidFill>
                  <a:schemeClr val="tx1"/>
                </a:solidFill>
              </a:rPr>
              <a:t>ладимир Короткевич</a:t>
            </a:r>
            <a:r>
              <a:rPr lang="ru-RU" dirty="0">
                <a:solidFill>
                  <a:schemeClr val="tx1"/>
                </a:solidFill>
              </a:rPr>
              <a:t> «Дикая </a:t>
            </a:r>
            <a:r>
              <a:rPr lang="ru-RU" dirty="0"/>
              <a:t>охота короля </a:t>
            </a:r>
            <a:r>
              <a:rPr lang="ru-RU" dirty="0" err="1"/>
              <a:t>Стаха</a:t>
            </a:r>
            <a:r>
              <a:rPr lang="ru-RU" dirty="0"/>
              <a:t>» определенно входит в список обязательных для прочтения произведений белорусской литературы. Фильм хоть и сильно отличается от книги по сюжету, заслуживает не меньшего внимания. Тем более что это первый белорусский мистический триллер. Молодой этнограф приезжает на Полесье, чтобы изучать местные предания. Он селится в небольшом, но старинном поместье, где живет последняя представительница рода Надежда Яновская. Вскоре юноша узнает старинную местную легенду о дикой охоте короля </a:t>
            </a:r>
            <a:r>
              <a:rPr lang="ru-RU" dirty="0" err="1"/>
              <a:t>Стаха</a:t>
            </a:r>
            <a:r>
              <a:rPr lang="ru-RU" dirty="0"/>
              <a:t>, а потом и сам становится свидетелем пугающих мистических событий.</a:t>
            </a:r>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266737" cy="6858000"/>
          </a:xfrm>
          <a:prstGeom prst="rect">
            <a:avLst/>
          </a:prstGeom>
        </p:spPr>
      </p:pic>
    </p:spTree>
    <p:extLst>
      <p:ext uri="{BB962C8B-B14F-4D97-AF65-F5344CB8AC3E}">
        <p14:creationId xmlns:p14="http://schemas.microsoft.com/office/powerpoint/2010/main" val="591226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5201" y="332656"/>
            <a:ext cx="3130855" cy="1572344"/>
          </a:xfrm>
        </p:spPr>
        <p:txBody>
          <a:bodyPr>
            <a:normAutofit fontScale="90000"/>
          </a:bodyPr>
          <a:lstStyle/>
          <a:p>
            <a:r>
              <a:rPr lang="ru-RU" b="1" cap="all" dirty="0" smtClean="0"/>
              <a:t>«ЛЮДИ </a:t>
            </a:r>
            <a:r>
              <a:rPr lang="ru-RU" b="1" cap="all" dirty="0"/>
              <a:t>НА БОЛОТЕ», 1981 Г.</a:t>
            </a:r>
            <a:endParaRPr lang="en-US" dirty="0"/>
          </a:p>
        </p:txBody>
      </p:sp>
      <p:sp>
        <p:nvSpPr>
          <p:cNvPr id="3" name="Объект 2"/>
          <p:cNvSpPr>
            <a:spLocks noGrp="1"/>
          </p:cNvSpPr>
          <p:nvPr>
            <p:ph idx="1"/>
          </p:nvPr>
        </p:nvSpPr>
        <p:spPr>
          <a:xfrm>
            <a:off x="1331640" y="1988840"/>
            <a:ext cx="3906768" cy="4536504"/>
          </a:xfrm>
        </p:spPr>
        <p:txBody>
          <a:bodyPr>
            <a:normAutofit fontScale="85000" lnSpcReduction="10000"/>
          </a:bodyPr>
          <a:lstStyle/>
          <a:p>
            <a:pPr marL="0" indent="0">
              <a:buNone/>
            </a:pPr>
            <a:r>
              <a:rPr lang="ru-RU" dirty="0"/>
              <a:t>Еще одна экранизация известного белорусского романа. Причем не просто фильм, а небольшой сериал. В глухой </a:t>
            </a:r>
            <a:r>
              <a:rPr lang="ru-RU" dirty="0" err="1"/>
              <a:t>полесской</a:t>
            </a:r>
            <a:r>
              <a:rPr lang="ru-RU" dirty="0"/>
              <a:t> деревне Курени, куда из-за болот практически невозможно добраться, жители решают проложить через топкие места гать к новой жизни. А на фоне социальных перемен разыгрываются истории двух главных героев, так хорошо знакомых белорусам из книги, Василя и Ганны. Особенным этот фильм делает </a:t>
            </a:r>
            <a:r>
              <a:rPr lang="ru-RU" dirty="0" err="1"/>
              <a:t>полесский</a:t>
            </a:r>
            <a:r>
              <a:rPr lang="ru-RU" dirty="0"/>
              <a:t> говор. И смотреть картину лучше в изначальном техническом качестве, тогда будет проще понять, почему в свое время на «Люди на болоте» сходили больше 4 миллионов человек. </a:t>
            </a:r>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4690" y="620688"/>
            <a:ext cx="3810000" cy="5724525"/>
          </a:xfrm>
          <a:prstGeom prst="rect">
            <a:avLst/>
          </a:prstGeom>
        </p:spPr>
      </p:pic>
    </p:spTree>
    <p:extLst>
      <p:ext uri="{BB962C8B-B14F-4D97-AF65-F5344CB8AC3E}">
        <p14:creationId xmlns:p14="http://schemas.microsoft.com/office/powerpoint/2010/main" val="2080431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03648" y="692696"/>
            <a:ext cx="7560840" cy="5218526"/>
          </a:xfrm>
        </p:spPr>
        <p:txBody>
          <a:bodyPr>
            <a:normAutofit/>
          </a:bodyPr>
          <a:lstStyle/>
          <a:p>
            <a:pPr marL="0" indent="0">
              <a:buNone/>
            </a:pPr>
            <a:r>
              <a:rPr lang="ru-RU" sz="3600" b="1" dirty="0"/>
              <a:t>Минский международный кинофестиваль "</a:t>
            </a:r>
            <a:r>
              <a:rPr lang="ru-RU" sz="3600" b="1" dirty="0" err="1"/>
              <a:t>Лістапад</a:t>
            </a:r>
            <a:r>
              <a:rPr lang="ru-RU" sz="3600" b="1" dirty="0"/>
              <a:t>" </a:t>
            </a:r>
            <a:r>
              <a:rPr lang="ru-RU" sz="3600" dirty="0"/>
              <a:t>–</a:t>
            </a:r>
            <a:r>
              <a:rPr lang="ru-RU" sz="3600" b="1" dirty="0"/>
              <a:t> крупнейший кинофорум, на который каждый год в Беларуси собираются известные режиссеры, актеры, любители искусства </a:t>
            </a:r>
            <a:r>
              <a:rPr lang="ru-RU" sz="3600" b="1" dirty="0" smtClean="0"/>
              <a:t>кинематографа. </a:t>
            </a:r>
            <a:endParaRPr lang="en-US" sz="3600" dirty="0"/>
          </a:p>
        </p:txBody>
      </p:sp>
    </p:spTree>
    <p:extLst>
      <p:ext uri="{BB962C8B-B14F-4D97-AF65-F5344CB8AC3E}">
        <p14:creationId xmlns:p14="http://schemas.microsoft.com/office/powerpoint/2010/main" val="310388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cap="all" dirty="0"/>
              <a:t>«ЧУЖАЯ ВОТЧИНА», 1982 Г.</a:t>
            </a:r>
            <a:endParaRPr lang="en-US" dirty="0"/>
          </a:p>
        </p:txBody>
      </p:sp>
      <p:sp>
        <p:nvSpPr>
          <p:cNvPr id="3" name="Объект 2"/>
          <p:cNvSpPr>
            <a:spLocks noGrp="1"/>
          </p:cNvSpPr>
          <p:nvPr>
            <p:ph idx="1"/>
          </p:nvPr>
        </p:nvSpPr>
        <p:spPr>
          <a:xfrm>
            <a:off x="4211960" y="1905000"/>
            <a:ext cx="4752528" cy="4006222"/>
          </a:xfrm>
        </p:spPr>
        <p:txBody>
          <a:bodyPr>
            <a:normAutofit fontScale="92500" lnSpcReduction="20000"/>
          </a:bodyPr>
          <a:lstStyle/>
          <a:p>
            <a:pPr marL="0" indent="0">
              <a:buNone/>
            </a:pPr>
            <a:r>
              <a:rPr lang="ru-RU" dirty="0"/>
              <a:t>В свое время фильм провалился в прокате, но тем не менее он до сих пор считается одной из лучших лент «</a:t>
            </a:r>
            <a:r>
              <a:rPr lang="ru-RU" dirty="0" err="1"/>
              <a:t>Беларусьфильма</a:t>
            </a:r>
            <a:r>
              <a:rPr lang="ru-RU" dirty="0"/>
              <a:t>». Белорусский арт-</a:t>
            </a:r>
            <a:r>
              <a:rPr lang="ru-RU" dirty="0" err="1"/>
              <a:t>хаус</a:t>
            </a:r>
            <a:r>
              <a:rPr lang="ru-RU" dirty="0"/>
              <a:t> 35-летней давности, где в центре внимания история беременной женщины, которая хочет заполучить себе дом, чтобы жить там с любимым, и ее брата, молодого белорусского поэта, который не может реализоваться при польской власти (действие происходит на территории Западной Беларуси, находившейся в составе Польши</a:t>
            </a:r>
            <a:r>
              <a:rPr lang="ru-RU" dirty="0" smtClean="0"/>
              <a:t>).</a:t>
            </a:r>
            <a:r>
              <a:rPr lang="ru-RU" dirty="0"/>
              <a:t> Одна из основных проблем, которую затрагивают авторы, – как белорусу сохранить свое «я», свои голос, песню, язык в условиях внешних неблагоприятных обстоятельств. </a:t>
            </a:r>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264555"/>
            <a:ext cx="3810000" cy="28575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114" y="4762500"/>
            <a:ext cx="2562340" cy="2026710"/>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501008"/>
            <a:ext cx="2304256" cy="1728192"/>
          </a:xfrm>
          <a:prstGeom prst="rect">
            <a:avLst/>
          </a:prstGeom>
        </p:spPr>
      </p:pic>
    </p:spTree>
    <p:extLst>
      <p:ext uri="{BB962C8B-B14F-4D97-AF65-F5344CB8AC3E}">
        <p14:creationId xmlns:p14="http://schemas.microsoft.com/office/powerpoint/2010/main" val="449613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6016" y="332656"/>
            <a:ext cx="3960440" cy="1572344"/>
          </a:xfrm>
        </p:spPr>
        <p:txBody>
          <a:bodyPr/>
          <a:lstStyle/>
          <a:p>
            <a:r>
              <a:rPr lang="ru-RU" b="1" cap="all" dirty="0"/>
              <a:t>«БЕЛЫЕ РОСЫ», 1983 Г.</a:t>
            </a:r>
            <a:endParaRPr lang="en-US" dirty="0"/>
          </a:p>
        </p:txBody>
      </p:sp>
      <p:sp>
        <p:nvSpPr>
          <p:cNvPr id="3" name="Объект 2"/>
          <p:cNvSpPr>
            <a:spLocks noGrp="1"/>
          </p:cNvSpPr>
          <p:nvPr>
            <p:ph idx="1"/>
          </p:nvPr>
        </p:nvSpPr>
        <p:spPr>
          <a:xfrm>
            <a:off x="4572000" y="1700808"/>
            <a:ext cx="4464496" cy="4896544"/>
          </a:xfrm>
        </p:spPr>
        <p:txBody>
          <a:bodyPr>
            <a:normAutofit/>
          </a:bodyPr>
          <a:lstStyle/>
          <a:p>
            <a:pPr marL="0" indent="0" fontAlgn="base">
              <a:buNone/>
            </a:pPr>
            <a:r>
              <a:rPr lang="ru-RU" dirty="0"/>
              <a:t>Представлять «Белые Росы» нет нужды, это, безусловно, один из самых известных фильмов, поставленных на «</a:t>
            </a:r>
            <a:r>
              <a:rPr lang="ru-RU" dirty="0" err="1"/>
              <a:t>Беларусьфильме</a:t>
            </a:r>
            <a:r>
              <a:rPr lang="ru-RU" dirty="0"/>
              <a:t>». Разве что не все белорусы знают, что снимали его  в Гродно, а </a:t>
            </a:r>
            <a:r>
              <a:rPr lang="ru-RU" dirty="0" err="1"/>
              <a:t>срежиссировал</a:t>
            </a:r>
            <a:r>
              <a:rPr lang="ru-RU" dirty="0"/>
              <a:t> ленту белорус Игорь Добролюбов. Фильм вышел в канун перестройки, и в нем уже нет советской пропаганды, а есть незатейливая история старого </a:t>
            </a:r>
            <a:r>
              <a:rPr lang="ru-RU" dirty="0" err="1"/>
              <a:t>Федоса</a:t>
            </a:r>
            <a:r>
              <a:rPr lang="ru-RU" dirty="0"/>
              <a:t> и трех его сыновей. «Белые Росы» многие жители Советского Союза пересмотрели по 20 раз, да и сейчас, спустя несколько десятков лет, его нередко крутят по телевидению. </a:t>
            </a:r>
          </a:p>
          <a:p>
            <a:pPr marL="0" indent="0">
              <a:buNone/>
            </a:pPr>
            <a:endParaRPr lang="ru-RU" b="1" cap="all" dirty="0" smtClean="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 y="332656"/>
            <a:ext cx="4469130" cy="6048672"/>
          </a:xfrm>
          <a:prstGeom prst="rect">
            <a:avLst/>
          </a:prstGeom>
        </p:spPr>
      </p:pic>
    </p:spTree>
    <p:extLst>
      <p:ext uri="{BB962C8B-B14F-4D97-AF65-F5344CB8AC3E}">
        <p14:creationId xmlns:p14="http://schemas.microsoft.com/office/powerpoint/2010/main" val="3475696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1" y="404664"/>
            <a:ext cx="6842720" cy="1728192"/>
          </a:xfrm>
        </p:spPr>
        <p:txBody>
          <a:bodyPr>
            <a:noAutofit/>
          </a:bodyPr>
          <a:lstStyle/>
          <a:p>
            <a:r>
              <a:rPr lang="ru-RU" sz="1400" dirty="0"/>
              <a:t>На месте, где проходили съемки киноленты, установлены деревянные фигуры главных героев Федора </a:t>
            </a:r>
            <a:r>
              <a:rPr lang="ru-RU" sz="1400" dirty="0" err="1"/>
              <a:t>Ходаса</a:t>
            </a:r>
            <a:r>
              <a:rPr lang="ru-RU" sz="1400" dirty="0"/>
              <a:t>, его соседа Тимофея и собаки по кличке Валет. На их создание автору проекта понадобилось более трех месяцев. Композицию расположили рядом с колодцем, который тоже фигурировал в фильме. Автор скульптур отобразил сцену, когда главные герои «лечились» тещиной настойкой.</a:t>
            </a:r>
            <a:endParaRPr lang="en-US" sz="14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143989"/>
            <a:ext cx="6915601" cy="4392488"/>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2996952"/>
            <a:ext cx="5098779" cy="2808312"/>
          </a:xfrm>
          <a:prstGeom prst="rect">
            <a:avLst/>
          </a:prstGeom>
        </p:spPr>
      </p:pic>
    </p:spTree>
    <p:extLst>
      <p:ext uri="{BB962C8B-B14F-4D97-AF65-F5344CB8AC3E}">
        <p14:creationId xmlns:p14="http://schemas.microsoft.com/office/powerpoint/2010/main" val="1668885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5976" y="692696"/>
            <a:ext cx="4178424" cy="1212304"/>
          </a:xfrm>
        </p:spPr>
        <p:txBody>
          <a:bodyPr/>
          <a:lstStyle/>
          <a:p>
            <a:r>
              <a:rPr lang="ru-RU" b="1" cap="all" dirty="0" smtClean="0"/>
              <a:t>1985 </a:t>
            </a:r>
            <a:r>
              <a:rPr lang="ru-RU" b="1" cap="all" dirty="0"/>
              <a:t>Г. </a:t>
            </a:r>
            <a:endParaRPr lang="en-US" dirty="0"/>
          </a:p>
        </p:txBody>
      </p:sp>
      <p:sp>
        <p:nvSpPr>
          <p:cNvPr id="3" name="Объект 2"/>
          <p:cNvSpPr>
            <a:spLocks noGrp="1"/>
          </p:cNvSpPr>
          <p:nvPr>
            <p:ph idx="1"/>
          </p:nvPr>
        </p:nvSpPr>
        <p:spPr>
          <a:xfrm>
            <a:off x="4499992" y="1484784"/>
            <a:ext cx="4248472" cy="4426438"/>
          </a:xfrm>
        </p:spPr>
        <p:txBody>
          <a:bodyPr>
            <a:normAutofit fontScale="77500" lnSpcReduction="20000"/>
          </a:bodyPr>
          <a:lstStyle/>
          <a:p>
            <a:pPr marL="0" indent="0">
              <a:buNone/>
            </a:pPr>
            <a:r>
              <a:rPr lang="ru-RU" dirty="0"/>
              <a:t>Антивоенный фильм об ужасах фашистских карательных акций в истории деревенского подростка Флеры, который за два дня из веселого мальчика превращается в седого старика. </a:t>
            </a:r>
            <a:r>
              <a:rPr lang="ru-RU" dirty="0" smtClean="0"/>
              <a:t>Кинорежиссер </a:t>
            </a:r>
            <a:r>
              <a:rPr lang="ru-RU" dirty="0"/>
              <a:t>Элем Климов понимал, что фильм получится жестким, и его вряд ли будут смотреть, но считал, что должен отснять картину, чтобы показать настоящую войну и таким образом призывать к миру в будущем. Команда боролась за фильм 8 лет: сценарий долго отказывались утверждать, в какой-то момент съемки были остановлены. Но в итоге Климову удалось снять фильм, причем он не допустил ни одной цензурной правки, а согласился лишь поменять название</a:t>
            </a:r>
            <a:r>
              <a:rPr lang="ru-RU" dirty="0" smtClean="0"/>
              <a:t>. </a:t>
            </a:r>
            <a:r>
              <a:rPr lang="ru-RU" dirty="0"/>
              <a:t>Картина вышла к 40-летию Победы в Великой Отечественной войне и получила такой резонанс, которого никто не ожидал. Она побывала на множестве международных фестивалей, была переведена на многие языки. В итоге «Иди и смотри» посмотрели больше 30 миллионов человек. </a:t>
            </a:r>
            <a:endParaRPr lang="ru-RU" dirty="0" smtClean="0"/>
          </a:p>
          <a:p>
            <a:pPr marL="0" indent="0">
              <a:buNone/>
            </a:pPr>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76672"/>
            <a:ext cx="4104456" cy="6120680"/>
          </a:xfrm>
          <a:prstGeom prst="rect">
            <a:avLst/>
          </a:prstGeom>
        </p:spPr>
      </p:pic>
    </p:spTree>
    <p:extLst>
      <p:ext uri="{BB962C8B-B14F-4D97-AF65-F5344CB8AC3E}">
        <p14:creationId xmlns:p14="http://schemas.microsoft.com/office/powerpoint/2010/main" val="197277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968740"/>
            <a:ext cx="3463213" cy="2659140"/>
          </a:xfrm>
          <a:prstGeom prst="rect">
            <a:avLst/>
          </a:prstGeom>
        </p:spPr>
      </p:pic>
      <p:sp>
        <p:nvSpPr>
          <p:cNvPr id="2" name="Заголовок 1"/>
          <p:cNvSpPr>
            <a:spLocks noGrp="1"/>
          </p:cNvSpPr>
          <p:nvPr>
            <p:ph type="title"/>
          </p:nvPr>
        </p:nvSpPr>
        <p:spPr/>
        <p:txBody>
          <a:bodyPr>
            <a:normAutofit/>
          </a:bodyPr>
          <a:lstStyle/>
          <a:p>
            <a:r>
              <a:rPr lang="ru-RU" b="1" cap="all" dirty="0"/>
              <a:t>«МЕНЯ ЗОВУТ АРЛЕКИНО», 1988 Г.</a:t>
            </a:r>
            <a:endParaRPr lang="en-US" dirty="0"/>
          </a:p>
        </p:txBody>
      </p:sp>
      <p:sp>
        <p:nvSpPr>
          <p:cNvPr id="3" name="Объект 2"/>
          <p:cNvSpPr>
            <a:spLocks noGrp="1"/>
          </p:cNvSpPr>
          <p:nvPr>
            <p:ph idx="1"/>
          </p:nvPr>
        </p:nvSpPr>
        <p:spPr>
          <a:xfrm>
            <a:off x="3707904" y="1340768"/>
            <a:ext cx="5256584" cy="4570454"/>
          </a:xfrm>
        </p:spPr>
        <p:txBody>
          <a:bodyPr>
            <a:normAutofit lnSpcReduction="10000"/>
          </a:bodyPr>
          <a:lstStyle/>
          <a:p>
            <a:pPr marL="0" indent="0">
              <a:buNone/>
            </a:pPr>
            <a:r>
              <a:rPr lang="ru-RU" dirty="0"/>
              <a:t>Самый кассовый фильм за историю белорусского кино, ставший во второй половине 1980-х гг. настоящим общественным явлением. На территории всего огромного Советского Союза не было газеты или журнала, где бы не появились отзывы на эту ленту. За первые 15 месяцев проката фильм посмотрели почти 42 миллиона человек</a:t>
            </a:r>
            <a:r>
              <a:rPr lang="ru-RU" dirty="0" smtClean="0"/>
              <a:t>. </a:t>
            </a:r>
            <a:r>
              <a:rPr lang="ru-RU" dirty="0"/>
              <a:t>Криминальная драма Валерия </a:t>
            </a:r>
            <a:r>
              <a:rPr lang="ru-RU" dirty="0" err="1"/>
              <a:t>Рыбарева</a:t>
            </a:r>
            <a:r>
              <a:rPr lang="ru-RU" dirty="0"/>
              <a:t> одной из первых в советском кино правдиво показала молодежные проблемы середины 1980-х. В центре сюжета – молодой парень с прозвищем «</a:t>
            </a:r>
            <a:r>
              <a:rPr lang="ru-RU" dirty="0" err="1"/>
              <a:t>Арлекино</a:t>
            </a:r>
            <a:r>
              <a:rPr lang="ru-RU" dirty="0"/>
              <a:t>». Он лидер группы молодых людей, которые называют себя «волками», ищут острых ощущений и противостоят другим группировкам. </a:t>
            </a:r>
            <a:r>
              <a:rPr lang="ru-RU" dirty="0" err="1"/>
              <a:t>Cъемки</a:t>
            </a:r>
            <a:r>
              <a:rPr lang="ru-RU" dirty="0"/>
              <a:t> фильма проходили в Гродно</a:t>
            </a:r>
            <a:r>
              <a:rPr lang="ru-RU" dirty="0" smtClean="0"/>
              <a:t>.</a:t>
            </a:r>
          </a:p>
          <a:p>
            <a:pPr marL="0" indent="0">
              <a:buNone/>
            </a:pPr>
            <a:endParaRPr lang="en-US" dirty="0"/>
          </a:p>
        </p:txBody>
      </p:sp>
    </p:spTree>
    <p:extLst>
      <p:ext uri="{BB962C8B-B14F-4D97-AF65-F5344CB8AC3E}">
        <p14:creationId xmlns:p14="http://schemas.microsoft.com/office/powerpoint/2010/main" val="8961121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7" y="222633"/>
            <a:ext cx="6840760" cy="1334159"/>
          </a:xfrm>
        </p:spPr>
        <p:txBody>
          <a:bodyPr>
            <a:noAutofit/>
          </a:bodyPr>
          <a:lstStyle/>
          <a:p>
            <a:r>
              <a:rPr lang="ru-RU" sz="2400" dirty="0" smtClean="0"/>
              <a:t>«Когда </a:t>
            </a:r>
            <a:r>
              <a:rPr lang="ru-RU" sz="2400" dirty="0"/>
              <a:t>фильм снят в знакомом для меня месте, смотреть становиться еще </a:t>
            </a:r>
            <a:r>
              <a:rPr lang="ru-RU" sz="2400" dirty="0" smtClean="0"/>
              <a:t>интересней».</a:t>
            </a:r>
            <a:endParaRPr lang="en-US" sz="24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219" y="1389331"/>
            <a:ext cx="3528392" cy="2715208"/>
          </a:xfr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1335" y="1196752"/>
            <a:ext cx="3068638" cy="2281808"/>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2613" y="4116832"/>
            <a:ext cx="3272161" cy="2518030"/>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4293096"/>
            <a:ext cx="3277825" cy="2522389"/>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4986" y="1745349"/>
            <a:ext cx="2286349" cy="3284984"/>
          </a:xfrm>
          <a:prstGeom prst="rect">
            <a:avLst/>
          </a:prstGeom>
        </p:spPr>
      </p:pic>
    </p:spTree>
    <p:extLst>
      <p:ext uri="{BB962C8B-B14F-4D97-AF65-F5344CB8AC3E}">
        <p14:creationId xmlns:p14="http://schemas.microsoft.com/office/powerpoint/2010/main" val="6457520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3808" y="2852936"/>
            <a:ext cx="6192688" cy="1944216"/>
          </a:xfrm>
        </p:spPr>
        <p:txBody>
          <a:bodyPr>
            <a:normAutofit/>
          </a:bodyPr>
          <a:lstStyle/>
          <a:p>
            <a:r>
              <a:rPr lang="ru-RU" dirty="0" smtClean="0"/>
              <a:t>Спасибо за внимание </a:t>
            </a:r>
            <a:br>
              <a:rPr lang="ru-RU" dirty="0" smtClean="0"/>
            </a:br>
            <a:r>
              <a:rPr lang="ru-RU" dirty="0" smtClean="0"/>
              <a:t>и хорошего просмотра!</a:t>
            </a:r>
            <a:endParaRPr lang="en-US" dirty="0"/>
          </a:p>
        </p:txBody>
      </p:sp>
    </p:spTree>
    <p:extLst>
      <p:ext uri="{BB962C8B-B14F-4D97-AF65-F5344CB8AC3E}">
        <p14:creationId xmlns:p14="http://schemas.microsoft.com/office/powerpoint/2010/main" val="492324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Немного истории </a:t>
            </a:r>
            <a:r>
              <a:rPr lang="ru-RU" b="1" dirty="0"/>
              <a:t>фестиваля</a:t>
            </a:r>
            <a:br>
              <a:rPr lang="ru-RU" b="1" dirty="0"/>
            </a:br>
            <a:endParaRPr lang="en-US" dirty="0"/>
          </a:p>
        </p:txBody>
      </p:sp>
      <p:sp>
        <p:nvSpPr>
          <p:cNvPr id="3" name="Объект 2"/>
          <p:cNvSpPr>
            <a:spLocks noGrp="1"/>
          </p:cNvSpPr>
          <p:nvPr>
            <p:ph idx="1"/>
          </p:nvPr>
        </p:nvSpPr>
        <p:spPr>
          <a:xfrm>
            <a:off x="1547665" y="1556792"/>
            <a:ext cx="6986736" cy="4354430"/>
          </a:xfrm>
        </p:spPr>
        <p:txBody>
          <a:bodyPr>
            <a:normAutofit fontScale="92500" lnSpcReduction="10000"/>
          </a:bodyPr>
          <a:lstStyle/>
          <a:p>
            <a:r>
              <a:rPr lang="ru-RU" b="1" dirty="0"/>
              <a:t>Первый кинофорум "</a:t>
            </a:r>
            <a:r>
              <a:rPr lang="ru-RU" b="1" dirty="0" err="1"/>
              <a:t>Лістапад</a:t>
            </a:r>
            <a:r>
              <a:rPr lang="ru-RU" b="1" dirty="0"/>
              <a:t>"</a:t>
            </a:r>
            <a:r>
              <a:rPr lang="ru-RU" dirty="0"/>
              <a:t> прошел в Минске в 1994 году, и до 2002 года носил название Международный кинофестиваль стран СНГ и стран Балтии. Свой вердикт  выносили три жюри: кинематографистов, журналистов и зрителей. Самую высокую оценку на дебютном фестивале в 1994 году получил фильм "Анна. С 6 до 18" Никиты Михалкова.</a:t>
            </a:r>
          </a:p>
          <a:p>
            <a:r>
              <a:rPr lang="ru-RU" dirty="0"/>
              <a:t>В 1996 году </a:t>
            </a:r>
            <a:r>
              <a:rPr lang="ru-RU" b="1" dirty="0"/>
              <a:t>главной наградой кинофестиваля</a:t>
            </a:r>
            <a:r>
              <a:rPr lang="ru-RU" dirty="0"/>
              <a:t> стал приз зрительских симпатий, но с 2010 года победителей вновь определяет профессиональное жюри.</a:t>
            </a:r>
          </a:p>
          <a:p>
            <a:r>
              <a:rPr lang="ru-RU" dirty="0"/>
              <a:t>В 2001 году впервые торжественное </a:t>
            </a:r>
            <a:r>
              <a:rPr lang="ru-RU" b="1" dirty="0"/>
              <a:t>открытие "</a:t>
            </a:r>
            <a:r>
              <a:rPr lang="ru-RU" b="1" dirty="0" err="1"/>
              <a:t>Лiстапада</a:t>
            </a:r>
            <a:r>
              <a:rPr lang="ru-RU" b="1" dirty="0"/>
              <a:t>"</a:t>
            </a:r>
            <a:r>
              <a:rPr lang="ru-RU" dirty="0"/>
              <a:t> прошло на главной концертной площадке страны – во </a:t>
            </a:r>
            <a:r>
              <a:rPr lang="ru-RU" b="1" dirty="0"/>
              <a:t>Дворце Республики</a:t>
            </a:r>
            <a:r>
              <a:rPr lang="ru-RU" dirty="0"/>
              <a:t>, что впоследствии стало доброй традицией.</a:t>
            </a:r>
          </a:p>
          <a:p>
            <a:r>
              <a:rPr lang="ru-RU" dirty="0"/>
              <a:t>В 2009 году впервые на открытие и закрытие фестиваля продавались билеты.</a:t>
            </a:r>
          </a:p>
          <a:p>
            <a:pPr marL="0" indent="0">
              <a:buNone/>
            </a:pPr>
            <a:endParaRPr lang="en-US" dirty="0"/>
          </a:p>
        </p:txBody>
      </p:sp>
    </p:spTree>
    <p:extLst>
      <p:ext uri="{BB962C8B-B14F-4D97-AF65-F5344CB8AC3E}">
        <p14:creationId xmlns:p14="http://schemas.microsoft.com/office/powerpoint/2010/main" val="343379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7" y="260648"/>
            <a:ext cx="5040559" cy="6264696"/>
          </a:xfrm>
        </p:spPr>
        <p:txBody>
          <a:bodyPr>
            <a:normAutofit fontScale="85000" lnSpcReduction="10000"/>
          </a:bodyPr>
          <a:lstStyle/>
          <a:p>
            <a:r>
              <a:rPr lang="ru-RU" dirty="0"/>
              <a:t>В 2011 году ММКФ впервые прошел в новом статусе. </a:t>
            </a:r>
            <a:r>
              <a:rPr lang="ru-RU" b="1" dirty="0"/>
              <a:t>Международная федерация ассоциаций кинопродюсеров FIAPF</a:t>
            </a:r>
            <a:r>
              <a:rPr lang="ru-RU" dirty="0"/>
              <a:t> предоставила "</a:t>
            </a:r>
            <a:r>
              <a:rPr lang="ru-RU" dirty="0" err="1"/>
              <a:t>Лістападу</a:t>
            </a:r>
            <a:r>
              <a:rPr lang="ru-RU" dirty="0"/>
              <a:t>" временную аккредитацию FIAPF.</a:t>
            </a:r>
          </a:p>
          <a:p>
            <a:r>
              <a:rPr lang="ru-RU" dirty="0"/>
              <a:t>В </a:t>
            </a:r>
            <a:r>
              <a:rPr lang="ru-RU" b="1" dirty="0"/>
              <a:t>2013 году</a:t>
            </a:r>
            <a:r>
              <a:rPr lang="ru-RU" dirty="0"/>
              <a:t> по истечении испытательного срока </a:t>
            </a:r>
            <a:r>
              <a:rPr lang="ru-RU" b="1" dirty="0"/>
              <a:t>Минский международный кинофестиваль "</a:t>
            </a:r>
            <a:r>
              <a:rPr lang="ru-RU" b="1" dirty="0" err="1"/>
              <a:t>Лістапад</a:t>
            </a:r>
            <a:r>
              <a:rPr lang="ru-RU" b="1" dirty="0"/>
              <a:t>"</a:t>
            </a:r>
            <a:r>
              <a:rPr lang="ru-RU" dirty="0"/>
              <a:t> получил постоянную аккредитацию Международной федерации ассоциаций кинопродюсеров (FIAPF) в знак признания высокого качества организации. Фестиваль пополнил список </a:t>
            </a:r>
            <a:r>
              <a:rPr lang="ru-RU" b="1" dirty="0"/>
              <a:t>самых престижных кинофорумов мира</a:t>
            </a:r>
            <a:r>
              <a:rPr lang="ru-RU" dirty="0"/>
              <a:t>, в числе которых – всемирно известные </a:t>
            </a:r>
            <a:r>
              <a:rPr lang="ru-RU" b="1" dirty="0"/>
              <a:t>Берлинский, Венецианский, Каннский, </a:t>
            </a:r>
            <a:r>
              <a:rPr lang="ru-RU" b="1" dirty="0" err="1"/>
              <a:t>Монреальский</a:t>
            </a:r>
            <a:r>
              <a:rPr lang="ru-RU" b="1" dirty="0"/>
              <a:t> и Московский фестивали</a:t>
            </a:r>
            <a:r>
              <a:rPr lang="ru-RU" dirty="0"/>
              <a:t>. С 2017 года на минском фестивале появилась новая номинация, победитель которой получает приз </a:t>
            </a:r>
            <a:r>
              <a:rPr lang="ru-RU" b="1" dirty="0"/>
              <a:t>Международной федерации кинокритиков (FIPRESCI)</a:t>
            </a:r>
            <a:r>
              <a:rPr lang="ru-RU" dirty="0"/>
              <a:t>.</a:t>
            </a:r>
          </a:p>
          <a:p>
            <a:r>
              <a:rPr lang="ru-RU" dirty="0"/>
              <a:t>Ежегодно кинофорум посещают более 40 000 зрителей и множество звёздных гостей со всего мира. Среди них были </a:t>
            </a:r>
            <a:r>
              <a:rPr lang="ru-RU" b="1" dirty="0"/>
              <a:t>Фани </a:t>
            </a:r>
            <a:r>
              <a:rPr lang="ru-RU" b="1" dirty="0" err="1"/>
              <a:t>Ардан</a:t>
            </a:r>
            <a:r>
              <a:rPr lang="ru-RU" b="1" dirty="0"/>
              <a:t>, Клер Дени, Андрей Звягинцев, Эмир </a:t>
            </a:r>
            <a:r>
              <a:rPr lang="ru-RU" b="1" dirty="0" err="1"/>
              <a:t>Кустурица</a:t>
            </a:r>
            <a:r>
              <a:rPr lang="ru-RU" b="1" dirty="0"/>
              <a:t>, </a:t>
            </a:r>
            <a:r>
              <a:rPr lang="ru-RU" b="1" dirty="0" err="1"/>
              <a:t>Кшиштоф</a:t>
            </a:r>
            <a:r>
              <a:rPr lang="ru-RU" b="1" dirty="0"/>
              <a:t> Занусси, </a:t>
            </a:r>
            <a:r>
              <a:rPr lang="ru-RU" b="1" dirty="0" err="1"/>
              <a:t>Брийянте</a:t>
            </a:r>
            <a:r>
              <a:rPr lang="ru-RU" b="1" dirty="0"/>
              <a:t> Мендоса, Дени Коте, Сергей </a:t>
            </a:r>
            <a:r>
              <a:rPr lang="ru-RU" b="1" dirty="0" err="1"/>
              <a:t>Лозница</a:t>
            </a:r>
            <a:r>
              <a:rPr lang="ru-RU" dirty="0"/>
              <a:t>...</a:t>
            </a:r>
          </a:p>
          <a:p>
            <a:pPr marL="0" indent="0">
              <a:buNone/>
            </a:pPr>
            <a:endParaRPr lang="en-US"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4272" y="116632"/>
            <a:ext cx="2628756" cy="175338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1628800"/>
            <a:ext cx="2958455" cy="1970205"/>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9093" y="3113169"/>
            <a:ext cx="2952630" cy="1969404"/>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68" y="4842162"/>
            <a:ext cx="2225981" cy="1558187"/>
          </a:xfrm>
          <a:prstGeom prst="rect">
            <a:avLst/>
          </a:prstGeom>
        </p:spPr>
      </p:pic>
    </p:spTree>
    <p:extLst>
      <p:ext uri="{BB962C8B-B14F-4D97-AF65-F5344CB8AC3E}">
        <p14:creationId xmlns:p14="http://schemas.microsoft.com/office/powerpoint/2010/main" val="370646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860032" y="188640"/>
            <a:ext cx="3960440" cy="2952328"/>
          </a:xfrm>
        </p:spPr>
        <p:txBody>
          <a:bodyPr>
            <a:normAutofit fontScale="85000" lnSpcReduction="20000"/>
          </a:bodyPr>
          <a:lstStyle/>
          <a:p>
            <a:r>
              <a:rPr lang="ru-RU" dirty="0"/>
              <a:t>На </a:t>
            </a:r>
            <a:r>
              <a:rPr lang="ru-RU" b="1" dirty="0"/>
              <a:t>ММКФ "</a:t>
            </a:r>
            <a:r>
              <a:rPr lang="ru-RU" b="1" dirty="0" err="1"/>
              <a:t>Лістапад</a:t>
            </a:r>
            <a:r>
              <a:rPr lang="ru-RU" b="1" dirty="0"/>
              <a:t>"</a:t>
            </a:r>
            <a:r>
              <a:rPr lang="ru-RU" dirty="0"/>
              <a:t> работает шесть составов международного жюри, каждое из которых определяет победителей и вручает призы в номинациях. Самые почетные награды фестиваля – гран-при </a:t>
            </a:r>
            <a:r>
              <a:rPr lang="ru-RU" b="1" dirty="0"/>
              <a:t>"Золото </a:t>
            </a:r>
            <a:r>
              <a:rPr lang="ru-RU" b="1" dirty="0" err="1"/>
              <a:t>Лiстапада</a:t>
            </a:r>
            <a:r>
              <a:rPr lang="ru-RU" b="1" dirty="0"/>
              <a:t>"</a:t>
            </a:r>
            <a:r>
              <a:rPr lang="ru-RU" dirty="0"/>
              <a:t> ("За лучший фильм"), </a:t>
            </a:r>
            <a:r>
              <a:rPr lang="ru-RU" b="1" dirty="0"/>
              <a:t>"Серебро </a:t>
            </a:r>
            <a:r>
              <a:rPr lang="ru-RU" b="1" dirty="0" err="1"/>
              <a:t>Лiстапада</a:t>
            </a:r>
            <a:r>
              <a:rPr lang="ru-RU" b="1" dirty="0"/>
              <a:t>"</a:t>
            </a:r>
            <a:r>
              <a:rPr lang="ru-RU" dirty="0"/>
              <a:t> ("Фильм как явление искусства", присуждает Международное жюри </a:t>
            </a:r>
            <a:r>
              <a:rPr lang="ru-RU" dirty="0" err="1"/>
              <a:t>кинопрессы</a:t>
            </a:r>
            <a:r>
              <a:rPr lang="ru-RU" dirty="0"/>
              <a:t>), </a:t>
            </a:r>
            <a:r>
              <a:rPr lang="ru-RU" b="1" dirty="0"/>
              <a:t>"Бронза </a:t>
            </a:r>
            <a:r>
              <a:rPr lang="ru-RU" b="1" dirty="0" err="1"/>
              <a:t>Лiстапада</a:t>
            </a:r>
            <a:r>
              <a:rPr lang="ru-RU" b="1" dirty="0"/>
              <a:t>"</a:t>
            </a:r>
            <a:r>
              <a:rPr lang="ru-RU" dirty="0"/>
              <a:t> (приз зрительских симпатий за лучший игровой фильм</a:t>
            </a:r>
            <a:r>
              <a:rPr lang="ru-RU" dirty="0" smtClean="0"/>
              <a:t>).</a:t>
            </a:r>
            <a:endParaRPr lang="ru-RU" dirty="0"/>
          </a:p>
        </p:txBody>
      </p:sp>
      <p:sp>
        <p:nvSpPr>
          <p:cNvPr id="4" name="Прямоугольник 3"/>
          <p:cNvSpPr/>
          <p:nvPr/>
        </p:nvSpPr>
        <p:spPr>
          <a:xfrm>
            <a:off x="971600" y="3356993"/>
            <a:ext cx="4138463" cy="2862322"/>
          </a:xfrm>
          <a:prstGeom prst="rect">
            <a:avLst/>
          </a:prstGeom>
        </p:spPr>
        <p:txBody>
          <a:bodyPr wrap="square">
            <a:spAutoFit/>
          </a:bodyPr>
          <a:lstStyle/>
          <a:p>
            <a:r>
              <a:rPr lang="ru-RU" dirty="0"/>
              <a:t>Престижные награды вручаются в конкурсах документального кино, конкурсе фильмов для детской и юношеской аудитории </a:t>
            </a:r>
            <a:r>
              <a:rPr lang="ru-RU" b="1" dirty="0"/>
              <a:t>"</a:t>
            </a:r>
            <a:r>
              <a:rPr lang="ru-RU" b="1" dirty="0" err="1"/>
              <a:t>Лiстападзiк</a:t>
            </a:r>
            <a:r>
              <a:rPr lang="ru-RU" b="1" dirty="0" smtClean="0"/>
              <a:t>"</a:t>
            </a:r>
            <a:r>
              <a:rPr lang="ru-RU" dirty="0" smtClean="0"/>
              <a:t>.</a:t>
            </a:r>
          </a:p>
          <a:p>
            <a:endParaRPr lang="ru-RU" dirty="0"/>
          </a:p>
          <a:p>
            <a:r>
              <a:rPr lang="ru-RU" dirty="0"/>
              <a:t>Учрежден также Приз </a:t>
            </a:r>
            <a:r>
              <a:rPr lang="ru-RU" b="1" dirty="0"/>
              <a:t>Президента Республики Беларусь</a:t>
            </a:r>
            <a:r>
              <a:rPr lang="ru-RU" dirty="0"/>
              <a:t> А.Г. Лукашенко </a:t>
            </a:r>
            <a:r>
              <a:rPr lang="ru-RU" b="1" dirty="0"/>
              <a:t>"За гуманизм и духовность в кино"</a:t>
            </a:r>
            <a:r>
              <a:rPr lang="ru-RU" dirty="0"/>
              <a:t>.</a:t>
            </a: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835" y="447419"/>
            <a:ext cx="4032448" cy="2693549"/>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610" y="3717032"/>
            <a:ext cx="3639890" cy="2426593"/>
          </a:xfrm>
          <a:prstGeom prst="rect">
            <a:avLst/>
          </a:prstGeom>
        </p:spPr>
      </p:pic>
    </p:spTree>
    <p:extLst>
      <p:ext uri="{BB962C8B-B14F-4D97-AF65-F5344CB8AC3E}">
        <p14:creationId xmlns:p14="http://schemas.microsoft.com/office/powerpoint/2010/main" val="1612300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Минский международный кинофестиваль "Лістапад"-</a:t>
            </a:r>
            <a:r>
              <a:rPr lang="ru-RU" b="1" dirty="0" smtClean="0"/>
              <a:t>2020</a:t>
            </a:r>
            <a:br>
              <a:rPr lang="ru-RU" b="1" dirty="0" smtClean="0"/>
            </a:br>
            <a:r>
              <a:rPr lang="ru-RU" b="1" dirty="0"/>
              <a:t/>
            </a:r>
            <a:br>
              <a:rPr lang="ru-RU" b="1" dirty="0"/>
            </a:br>
            <a:r>
              <a:rPr lang="ru-RU" b="1" dirty="0"/>
              <a:t/>
            </a:r>
            <a:br>
              <a:rPr lang="ru-RU" b="1" dirty="0"/>
            </a:br>
            <a:endParaRPr lang="en-US" dirty="0"/>
          </a:p>
        </p:txBody>
      </p:sp>
      <p:sp>
        <p:nvSpPr>
          <p:cNvPr id="3" name="Объект 2"/>
          <p:cNvSpPr>
            <a:spLocks noGrp="1"/>
          </p:cNvSpPr>
          <p:nvPr>
            <p:ph idx="1"/>
          </p:nvPr>
        </p:nvSpPr>
        <p:spPr/>
        <p:txBody>
          <a:bodyPr/>
          <a:lstStyle/>
          <a:p>
            <a:pPr marL="0" indent="0">
              <a:buNone/>
            </a:pPr>
            <a:r>
              <a:rPr lang="ru-RU" b="1" dirty="0"/>
              <a:t>XXVII Минский международный кинофестиваль "</a:t>
            </a:r>
            <a:r>
              <a:rPr lang="ru-RU" b="1" dirty="0" err="1"/>
              <a:t>Лістапад</a:t>
            </a:r>
            <a:r>
              <a:rPr lang="ru-RU" b="1" dirty="0"/>
              <a:t>"</a:t>
            </a:r>
            <a:r>
              <a:rPr lang="ru-RU" dirty="0"/>
              <a:t> должен был состояться с 6 по 13 ноября под слоганом </a:t>
            </a:r>
            <a:r>
              <a:rPr lang="ru-RU" b="1" u="sng" dirty="0">
                <a:hlinkClick r:id="rId2"/>
              </a:rPr>
              <a:t>"Магия образа"</a:t>
            </a:r>
            <a:r>
              <a:rPr lang="ru-RU" dirty="0"/>
              <a:t>, обращенным к уникальной природе кино. Однако форум </a:t>
            </a:r>
            <a:r>
              <a:rPr lang="ru-RU" b="1" u="sng" dirty="0">
                <a:hlinkClick r:id="rId3"/>
              </a:rPr>
              <a:t>отменен</a:t>
            </a:r>
            <a:r>
              <a:rPr lang="ru-RU" dirty="0"/>
              <a:t>. "В связи с неблагоприятной эпидемиологической ситуацией оргкомитетом принято решение об отмене в 2020 году всех мероприятий XXVII Минского международного кинофестиваля "</a:t>
            </a:r>
            <a:r>
              <a:rPr lang="ru-RU" dirty="0" err="1"/>
              <a:t>Лістапад</a:t>
            </a:r>
            <a:r>
              <a:rPr lang="ru-RU" dirty="0"/>
              <a:t>", – говорится в сообщении.</a:t>
            </a:r>
            <a:endParaRPr lang="en-US" dirty="0"/>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81128"/>
            <a:ext cx="9144000" cy="2276871"/>
          </a:xfrm>
          <a:prstGeom prst="rect">
            <a:avLst/>
          </a:prstGeom>
        </p:spPr>
      </p:pic>
    </p:spTree>
    <p:extLst>
      <p:ext uri="{BB962C8B-B14F-4D97-AF65-F5344CB8AC3E}">
        <p14:creationId xmlns:p14="http://schemas.microsoft.com/office/powerpoint/2010/main" val="3418707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5201" y="624110"/>
            <a:ext cx="6589199" cy="860674"/>
          </a:xfrm>
        </p:spPr>
        <p:txBody>
          <a:bodyPr>
            <a:normAutofit fontScale="90000"/>
          </a:bodyPr>
          <a:lstStyle/>
          <a:p>
            <a:r>
              <a:rPr lang="ru-RU" dirty="0" smtClean="0"/>
              <a:t>Фестиваль в 2021году</a:t>
            </a:r>
            <a:br>
              <a:rPr lang="ru-RU" dirty="0" smtClean="0"/>
            </a:br>
            <a:endParaRPr lang="en-US" dirty="0"/>
          </a:p>
        </p:txBody>
      </p:sp>
      <p:sp>
        <p:nvSpPr>
          <p:cNvPr id="3" name="Объект 2"/>
          <p:cNvSpPr>
            <a:spLocks noGrp="1"/>
          </p:cNvSpPr>
          <p:nvPr>
            <p:ph idx="1"/>
          </p:nvPr>
        </p:nvSpPr>
        <p:spPr>
          <a:xfrm>
            <a:off x="899592" y="1268760"/>
            <a:ext cx="7168049" cy="4570454"/>
          </a:xfrm>
        </p:spPr>
        <p:txBody>
          <a:bodyPr>
            <a:normAutofit/>
          </a:bodyPr>
          <a:lstStyle/>
          <a:p>
            <a:pPr marL="0" indent="0">
              <a:buNone/>
            </a:pPr>
            <a:r>
              <a:rPr lang="ru-RU" dirty="0" smtClean="0"/>
              <a:t>Национальная</a:t>
            </a:r>
            <a:r>
              <a:rPr lang="ru-RU" dirty="0"/>
              <a:t> </a:t>
            </a:r>
            <a:r>
              <a:rPr lang="ru-RU" b="1" dirty="0"/>
              <a:t>киностудия "</a:t>
            </a:r>
            <a:r>
              <a:rPr lang="ru-RU" b="1" dirty="0" err="1"/>
              <a:t>Беларусьфильм</a:t>
            </a:r>
            <a:r>
              <a:rPr lang="ru-RU" b="1" dirty="0"/>
              <a:t>"</a:t>
            </a:r>
            <a:r>
              <a:rPr lang="ru-RU" dirty="0"/>
              <a:t> </a:t>
            </a:r>
            <a:r>
              <a:rPr lang="ru-RU" dirty="0" smtClean="0"/>
              <a:t>занимается </a:t>
            </a:r>
            <a:r>
              <a:rPr lang="ru-RU" dirty="0"/>
              <a:t>организацией XXVII Минского международного </a:t>
            </a:r>
            <a:r>
              <a:rPr lang="ru-RU" b="1" dirty="0"/>
              <a:t>кинофестиваля "</a:t>
            </a:r>
            <a:r>
              <a:rPr lang="ru-RU" b="1" dirty="0" err="1"/>
              <a:t>Лістапад</a:t>
            </a:r>
            <a:r>
              <a:rPr lang="ru-RU" b="1" dirty="0"/>
              <a:t>"</a:t>
            </a:r>
            <a:r>
              <a:rPr lang="ru-RU" dirty="0"/>
              <a:t>. </a:t>
            </a:r>
            <a:endParaRPr lang="ru-RU" dirty="0" smtClean="0"/>
          </a:p>
          <a:p>
            <a:pPr marL="0" indent="0">
              <a:buNone/>
            </a:pPr>
            <a:r>
              <a:rPr lang="ru-RU" dirty="0" smtClean="0"/>
              <a:t>"Важный </a:t>
            </a:r>
            <a:r>
              <a:rPr lang="ru-RU" dirty="0"/>
              <a:t>момент, что в этом году Национальная киностудия "</a:t>
            </a:r>
            <a:r>
              <a:rPr lang="ru-RU" dirty="0" err="1"/>
              <a:t>Беларусьфильм</a:t>
            </a:r>
            <a:r>
              <a:rPr lang="ru-RU" dirty="0"/>
              <a:t>" по решению Министерства культуры будет заниматься организацией Минского международного кинофестиваля "</a:t>
            </a:r>
            <a:r>
              <a:rPr lang="ru-RU" dirty="0" err="1"/>
              <a:t>Лістапад</a:t>
            </a:r>
            <a:r>
              <a:rPr lang="ru-RU" dirty="0"/>
              <a:t>". Фестиваль пройдет в 27-й раз. В прошлом году он не </a:t>
            </a:r>
            <a:r>
              <a:rPr lang="ru-RU" dirty="0" smtClean="0"/>
              <a:t>состоялся. Мы </a:t>
            </a:r>
            <a:r>
              <a:rPr lang="ru-RU" dirty="0"/>
              <a:t>с уважением относимся к предыдущей команде и не хотим потерять достигнутое. Тем не менее будут дополнительные креативные решения, новые имена, фильмы".</a:t>
            </a:r>
          </a:p>
          <a:p>
            <a:pPr marL="0" indent="0">
              <a:buNone/>
            </a:pPr>
            <a:endParaRPr lang="en-US" dirty="0"/>
          </a:p>
        </p:txBody>
      </p:sp>
    </p:spTree>
    <p:extLst>
      <p:ext uri="{BB962C8B-B14F-4D97-AF65-F5344CB8AC3E}">
        <p14:creationId xmlns:p14="http://schemas.microsoft.com/office/powerpoint/2010/main" val="2433047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16016" y="404664"/>
            <a:ext cx="4320480" cy="3240360"/>
          </a:xfrm>
        </p:spPr>
        <p:txBody>
          <a:bodyPr/>
          <a:lstStyle/>
          <a:p>
            <a:pPr marL="0" indent="0">
              <a:buNone/>
            </a:pPr>
            <a:r>
              <a:rPr lang="ru-RU" dirty="0"/>
              <a:t>Организаторы "</a:t>
            </a:r>
            <a:r>
              <a:rPr lang="ru-RU" dirty="0" err="1"/>
              <a:t>Лістапада</a:t>
            </a:r>
            <a:r>
              <a:rPr lang="ru-RU" dirty="0"/>
              <a:t>" смотрят на предстоящее событие с оптимизмом. </a:t>
            </a:r>
            <a:r>
              <a:rPr lang="ru-RU" dirty="0" smtClean="0"/>
              <a:t>Некоторые </a:t>
            </a:r>
            <a:r>
              <a:rPr lang="ru-RU" dirty="0"/>
              <a:t>говорят, что фестиваль пропадает. Но нет, наоборот, он получил новую волну своего развития.</a:t>
            </a:r>
          </a:p>
          <a:p>
            <a:pPr marL="0" indent="0">
              <a:buNone/>
            </a:pPr>
            <a:endParaRPr lang="en-US" dirty="0"/>
          </a:p>
        </p:txBody>
      </p:sp>
      <p:sp>
        <p:nvSpPr>
          <p:cNvPr id="10" name="Прямоугольник 9"/>
          <p:cNvSpPr/>
          <p:nvPr/>
        </p:nvSpPr>
        <p:spPr>
          <a:xfrm>
            <a:off x="4743064" y="2132856"/>
            <a:ext cx="3816424" cy="1754326"/>
          </a:xfrm>
          <a:prstGeom prst="rect">
            <a:avLst/>
          </a:prstGeom>
        </p:spPr>
        <p:txBody>
          <a:bodyPr wrap="square">
            <a:spAutoFit/>
          </a:bodyPr>
          <a:lstStyle/>
          <a:p>
            <a:r>
              <a:rPr lang="ru-RU" dirty="0" smtClean="0"/>
              <a:t>Начиная </a:t>
            </a:r>
            <a:r>
              <a:rPr lang="ru-RU" dirty="0"/>
              <a:t>со смены команды. </a:t>
            </a:r>
            <a:r>
              <a:rPr lang="ru-RU" dirty="0" smtClean="0"/>
              <a:t>Сменит </a:t>
            </a:r>
            <a:r>
              <a:rPr lang="ru-RU" dirty="0"/>
              <a:t>«</a:t>
            </a:r>
            <a:r>
              <a:rPr lang="ru-RU" dirty="0" err="1"/>
              <a:t>Лiстапад</a:t>
            </a:r>
            <a:r>
              <a:rPr lang="ru-RU" dirty="0"/>
              <a:t>» и свой привычный слоган и логотип. В конкурсе молодежных кинолент не будет ограничений по жанрам.</a:t>
            </a:r>
            <a:endParaRPr lang="en-US" dirty="0"/>
          </a:p>
        </p:txBody>
      </p:sp>
      <p:sp>
        <p:nvSpPr>
          <p:cNvPr id="11" name="Прямоугольник 10"/>
          <p:cNvSpPr/>
          <p:nvPr/>
        </p:nvSpPr>
        <p:spPr>
          <a:xfrm>
            <a:off x="4744734" y="4077072"/>
            <a:ext cx="4291762" cy="1754326"/>
          </a:xfrm>
          <a:prstGeom prst="rect">
            <a:avLst/>
          </a:prstGeom>
        </p:spPr>
        <p:txBody>
          <a:bodyPr wrap="square">
            <a:spAutoFit/>
          </a:bodyPr>
          <a:lstStyle/>
          <a:p>
            <a:r>
              <a:rPr lang="ru-RU" dirty="0" smtClean="0"/>
              <a:t>Дирекция </a:t>
            </a:r>
            <a:r>
              <a:rPr lang="ru-RU" dirty="0"/>
              <a:t>фестиваля получила 273 заявки из 54 стран. Среди них как давние друзья и </a:t>
            </a:r>
            <a:r>
              <a:rPr lang="ru-RU" dirty="0" err="1"/>
              <a:t>кинопартнеры</a:t>
            </a:r>
            <a:r>
              <a:rPr lang="ru-RU" dirty="0"/>
              <a:t> Беларуси, так и страны Западной и Центральной Европы, Латинской Америки и даже Азии</a:t>
            </a:r>
            <a:r>
              <a:rPr lang="ru-RU" dirty="0" smtClean="0"/>
              <a:t>.</a:t>
            </a:r>
            <a:endParaRPr lang="ru-RU" dirty="0"/>
          </a:p>
        </p:txBody>
      </p:sp>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44624"/>
            <a:ext cx="3168352" cy="3168352"/>
          </a:xfrm>
          <a:prstGeom prst="rect">
            <a:avLst/>
          </a:prstGeom>
        </p:spPr>
      </p:pic>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110307"/>
            <a:ext cx="4081636" cy="2721091"/>
          </a:xfrm>
          <a:prstGeom prst="rect">
            <a:avLst/>
          </a:prstGeom>
        </p:spPr>
      </p:pic>
    </p:spTree>
    <p:extLst>
      <p:ext uri="{BB962C8B-B14F-4D97-AF65-F5344CB8AC3E}">
        <p14:creationId xmlns:p14="http://schemas.microsoft.com/office/powerpoint/2010/main" val="3704999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47665" y="404664"/>
            <a:ext cx="6986736" cy="5506558"/>
          </a:xfrm>
        </p:spPr>
        <p:txBody>
          <a:bodyPr>
            <a:normAutofit/>
          </a:bodyPr>
          <a:lstStyle/>
          <a:p>
            <a:r>
              <a:rPr lang="ru-RU" b="1" dirty="0" smtClean="0"/>
              <a:t>Кинофестиваль </a:t>
            </a:r>
            <a:r>
              <a:rPr lang="ru-RU" b="1" dirty="0"/>
              <a:t>"</a:t>
            </a:r>
            <a:r>
              <a:rPr lang="ru-RU" b="1" dirty="0" err="1"/>
              <a:t>Лiстапад</a:t>
            </a:r>
            <a:r>
              <a:rPr lang="ru-RU" b="1" dirty="0"/>
              <a:t>"</a:t>
            </a:r>
            <a:r>
              <a:rPr lang="ru-RU" dirty="0"/>
              <a:t> пройдет </a:t>
            </a:r>
            <a:r>
              <a:rPr lang="ru-RU" b="1" dirty="0"/>
              <a:t>с 20 по 26 ноября</a:t>
            </a:r>
            <a:r>
              <a:rPr lang="ru-RU" dirty="0"/>
              <a:t>, сообщила БЕЛТА пресс-секретарь Национальной киностудии "</a:t>
            </a:r>
            <a:r>
              <a:rPr lang="ru-RU" dirty="0" err="1" smtClean="0"/>
              <a:t>Беларусьфильм</a:t>
            </a:r>
            <a:r>
              <a:rPr lang="ru-RU" dirty="0" smtClean="0"/>
              <a:t>«</a:t>
            </a:r>
          </a:p>
          <a:p>
            <a:r>
              <a:rPr lang="ru-RU" dirty="0" smtClean="0"/>
              <a:t>Кинофестиваль</a:t>
            </a:r>
            <a:r>
              <a:rPr lang="ru-RU" dirty="0"/>
              <a:t>, продолжая многолетнюю историю кинофорума, постарается в этом году представить лучшие достижения мирового кинематографа. </a:t>
            </a:r>
            <a:r>
              <a:rPr lang="ru-RU" dirty="0" smtClean="0"/>
              <a:t>Он </a:t>
            </a:r>
            <a:r>
              <a:rPr lang="ru-RU" dirty="0"/>
              <a:t>ставит своей целью знакомство белорусского зрителя с самыми интересными и значимыми работами зарубежных кинематографистов, включение белорусской кинематографической индустрии в современные мировые процессы, содействие профессиональному росту белорусских </a:t>
            </a:r>
            <a:r>
              <a:rPr lang="ru-RU" dirty="0" smtClean="0"/>
              <a:t>кинематографистов </a:t>
            </a:r>
            <a:endParaRPr lang="ru-RU" dirty="0"/>
          </a:p>
          <a:p>
            <a:r>
              <a:rPr lang="ru-RU" dirty="0"/>
              <a:t>В этом году основная конкурсная программа включает: основные конкурсы игрового и документального кино, конкурс молодежного кино "Кино молодых", конкурс фильмов для детской и юношеской аудитории "</a:t>
            </a:r>
            <a:r>
              <a:rPr lang="ru-RU" dirty="0" err="1"/>
              <a:t>Лiстападзiк</a:t>
            </a:r>
            <a:r>
              <a:rPr lang="ru-RU" dirty="0" smtClean="0"/>
              <a:t>".</a:t>
            </a:r>
            <a:endParaRPr lang="ru-RU" dirty="0"/>
          </a:p>
        </p:txBody>
      </p:sp>
    </p:spTree>
    <p:extLst>
      <p:ext uri="{BB962C8B-B14F-4D97-AF65-F5344CB8AC3E}">
        <p14:creationId xmlns:p14="http://schemas.microsoft.com/office/powerpoint/2010/main" val="952168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299</TotalTime>
  <Words>1244</Words>
  <Application>Microsoft Office PowerPoint</Application>
  <PresentationFormat>Экран (4:3)</PresentationFormat>
  <Paragraphs>59</Paragraphs>
  <Slides>26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26</vt:i4>
      </vt:variant>
    </vt:vector>
  </HeadingPairs>
  <TitlesOfParts>
    <vt:vector size="30" baseType="lpstr">
      <vt:lpstr>Arial</vt:lpstr>
      <vt:lpstr>Century Gothic</vt:lpstr>
      <vt:lpstr>Wingdings 3</vt:lpstr>
      <vt:lpstr>Легкий дым</vt:lpstr>
      <vt:lpstr>Минский международный кинофестиваль Листопад. 10 лучших белорусских фильмов. </vt:lpstr>
      <vt:lpstr>Презентация PowerPoint</vt:lpstr>
      <vt:lpstr>Немного истории фестиваля </vt:lpstr>
      <vt:lpstr>Презентация PowerPoint</vt:lpstr>
      <vt:lpstr>Презентация PowerPoint</vt:lpstr>
      <vt:lpstr>Минский международный кинофестиваль "Лістапад"-2020   </vt:lpstr>
      <vt:lpstr>Фестиваль в 2021году </vt:lpstr>
      <vt:lpstr>Презентация PowerPoint</vt:lpstr>
      <vt:lpstr>Презентация PowerPoint</vt:lpstr>
      <vt:lpstr>Презентация PowerPoint</vt:lpstr>
      <vt:lpstr>Презентация PowerPoint</vt:lpstr>
      <vt:lpstr>Презентация PowerPoint</vt:lpstr>
      <vt:lpstr>Мы подготовили список 10 лучших белорусских фильмов, которые точно достойны вашего внимания</vt:lpstr>
      <vt:lpstr>«ДЕВОЧКА ИЩЕТ ОТЦА», 1959 Г.</vt:lpstr>
      <vt:lpstr>«ЧЕРЕЗ КЛАДБИЩЕ», 1964 Г.</vt:lpstr>
      <vt:lpstr>«АЛЬПИЙСКАЯ БАЛЛАДА», 1965 Г.</vt:lpstr>
      <vt:lpstr>«ВЕНОК СОНЕТОВ», 1976 Г.</vt:lpstr>
      <vt:lpstr>«ДИКАЯ ОХОТА КОРОЛЯ СТАХА», 1979 Г.</vt:lpstr>
      <vt:lpstr>«ЛЮДИ НА БОЛОТЕ», 1981 Г.</vt:lpstr>
      <vt:lpstr>«ЧУЖАЯ ВОТЧИНА», 1982 Г.</vt:lpstr>
      <vt:lpstr>«БЕЛЫЕ РОСЫ», 1983 Г.</vt:lpstr>
      <vt:lpstr>На месте, где проходили съемки киноленты, установлены деревянные фигуры главных героев Федора Ходаса, его соседа Тимофея и собаки по кличке Валет. На их создание автору проекта понадобилось более трех месяцев. Композицию расположили рядом с колодцем, который тоже фигурировал в фильме. Автор скульптур отобразил сцену, когда главные герои «лечились» тещиной настойкой.</vt:lpstr>
      <vt:lpstr>1985 Г. </vt:lpstr>
      <vt:lpstr>«МЕНЯ ЗОВУТ АРЛЕКИНО», 1988 Г.</vt:lpstr>
      <vt:lpstr>«Когда фильм снят в знакомом для меня месте, смотреть становиться еще интересней».</vt:lpstr>
      <vt:lpstr>Спасибо за внимание  и хорошего просмотра!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20</cp:revision>
  <dcterms:created xsi:type="dcterms:W3CDTF">2021-02-19T12:47:03Z</dcterms:created>
  <dcterms:modified xsi:type="dcterms:W3CDTF">2021-11-10T12:37:24Z</dcterms:modified>
</cp:coreProperties>
</file>