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8" r:id="rId3"/>
    <p:sldId id="257" r:id="rId4"/>
    <p:sldId id="260" r:id="rId5"/>
    <p:sldId id="262" r:id="rId6"/>
    <p:sldId id="261" r:id="rId7"/>
    <p:sldId id="263" r:id="rId8"/>
    <p:sldId id="277" r:id="rId9"/>
    <p:sldId id="264" r:id="rId10"/>
    <p:sldId id="278" r:id="rId11"/>
    <p:sldId id="267" r:id="rId12"/>
    <p:sldId id="279" r:id="rId13"/>
    <p:sldId id="268" r:id="rId14"/>
    <p:sldId id="280" r:id="rId15"/>
    <p:sldId id="271" r:id="rId16"/>
    <p:sldId id="274" r:id="rId17"/>
    <p:sldId id="273" r:id="rId18"/>
    <p:sldId id="270" r:id="rId19"/>
    <p:sldId id="269" r:id="rId20"/>
    <p:sldId id="266" r:id="rId21"/>
    <p:sldId id="26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E94211E-51A7-452E-ACAA-9440CDA51CE1}"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D31D5-78D7-41C2-BE8D-F4AD97B9E676}" type="slidenum">
              <a:rPr lang="en-US" smtClean="0"/>
              <a:t>‹#›</a:t>
            </a:fld>
            <a:endParaRPr lang="en-US"/>
          </a:p>
        </p:txBody>
      </p:sp>
    </p:spTree>
    <p:extLst>
      <p:ext uri="{BB962C8B-B14F-4D97-AF65-F5344CB8AC3E}">
        <p14:creationId xmlns:p14="http://schemas.microsoft.com/office/powerpoint/2010/main" val="876871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94211E-51A7-452E-ACAA-9440CDA51CE1}"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D31D5-78D7-41C2-BE8D-F4AD97B9E676}" type="slidenum">
              <a:rPr lang="en-US" smtClean="0"/>
              <a:t>‹#›</a:t>
            </a:fld>
            <a:endParaRPr lang="en-US"/>
          </a:p>
        </p:txBody>
      </p:sp>
    </p:spTree>
    <p:extLst>
      <p:ext uri="{BB962C8B-B14F-4D97-AF65-F5344CB8AC3E}">
        <p14:creationId xmlns:p14="http://schemas.microsoft.com/office/powerpoint/2010/main" val="2216332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CE94211E-51A7-452E-ACAA-9440CDA51CE1}"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D31D5-78D7-41C2-BE8D-F4AD97B9E676}" type="slidenum">
              <a:rPr lang="en-US" smtClean="0"/>
              <a:t>‹#›</a:t>
            </a:fld>
            <a:endParaRPr lang="en-US"/>
          </a:p>
        </p:txBody>
      </p:sp>
    </p:spTree>
    <p:extLst>
      <p:ext uri="{BB962C8B-B14F-4D97-AF65-F5344CB8AC3E}">
        <p14:creationId xmlns:p14="http://schemas.microsoft.com/office/powerpoint/2010/main" val="2038554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CE94211E-51A7-452E-ACAA-9440CDA51CE1}"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D31D5-78D7-41C2-BE8D-F4AD97B9E67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55147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4211E-51A7-452E-ACAA-9440CDA51CE1}"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D31D5-78D7-41C2-BE8D-F4AD97B9E676}" type="slidenum">
              <a:rPr lang="en-US" smtClean="0"/>
              <a:t>‹#›</a:t>
            </a:fld>
            <a:endParaRPr lang="en-US"/>
          </a:p>
        </p:txBody>
      </p:sp>
    </p:spTree>
    <p:extLst>
      <p:ext uri="{BB962C8B-B14F-4D97-AF65-F5344CB8AC3E}">
        <p14:creationId xmlns:p14="http://schemas.microsoft.com/office/powerpoint/2010/main" val="1350933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94211E-51A7-452E-ACAA-9440CDA51CE1}" type="datetimeFigureOut">
              <a:rPr lang="en-US" smtClean="0"/>
              <a:t>10/11/2021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D31D5-78D7-41C2-BE8D-F4AD97B9E676}" type="slidenum">
              <a:rPr lang="en-US" smtClean="0"/>
              <a:t>‹#›</a:t>
            </a:fld>
            <a:endParaRPr lang="en-US"/>
          </a:p>
        </p:txBody>
      </p:sp>
    </p:spTree>
    <p:extLst>
      <p:ext uri="{BB962C8B-B14F-4D97-AF65-F5344CB8AC3E}">
        <p14:creationId xmlns:p14="http://schemas.microsoft.com/office/powerpoint/2010/main" val="4224944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94211E-51A7-452E-ACAA-9440CDA51CE1}" type="datetimeFigureOut">
              <a:rPr lang="en-US" smtClean="0"/>
              <a:t>10/11/2021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D31D5-78D7-41C2-BE8D-F4AD97B9E676}" type="slidenum">
              <a:rPr lang="en-US" smtClean="0"/>
              <a:t>‹#›</a:t>
            </a:fld>
            <a:endParaRPr lang="en-US"/>
          </a:p>
        </p:txBody>
      </p:sp>
    </p:spTree>
    <p:extLst>
      <p:ext uri="{BB962C8B-B14F-4D97-AF65-F5344CB8AC3E}">
        <p14:creationId xmlns:p14="http://schemas.microsoft.com/office/powerpoint/2010/main" val="572326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4211E-51A7-452E-ACAA-9440CDA51CE1}"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D31D5-78D7-41C2-BE8D-F4AD97B9E676}" type="slidenum">
              <a:rPr lang="en-US" smtClean="0"/>
              <a:t>‹#›</a:t>
            </a:fld>
            <a:endParaRPr lang="en-US"/>
          </a:p>
        </p:txBody>
      </p:sp>
    </p:spTree>
    <p:extLst>
      <p:ext uri="{BB962C8B-B14F-4D97-AF65-F5344CB8AC3E}">
        <p14:creationId xmlns:p14="http://schemas.microsoft.com/office/powerpoint/2010/main" val="2032075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4211E-51A7-452E-ACAA-9440CDA51CE1}"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D31D5-78D7-41C2-BE8D-F4AD97B9E676}" type="slidenum">
              <a:rPr lang="en-US" smtClean="0"/>
              <a:t>‹#›</a:t>
            </a:fld>
            <a:endParaRPr lang="en-US"/>
          </a:p>
        </p:txBody>
      </p:sp>
    </p:spTree>
    <p:extLst>
      <p:ext uri="{BB962C8B-B14F-4D97-AF65-F5344CB8AC3E}">
        <p14:creationId xmlns:p14="http://schemas.microsoft.com/office/powerpoint/2010/main" val="1435699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CE94211E-51A7-452E-ACAA-9440CDA51CE1}"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D31D5-78D7-41C2-BE8D-F4AD97B9E676}" type="slidenum">
              <a:rPr lang="en-US" smtClean="0"/>
              <a:t>‹#›</a:t>
            </a:fld>
            <a:endParaRPr lang="en-US"/>
          </a:p>
        </p:txBody>
      </p:sp>
    </p:spTree>
    <p:extLst>
      <p:ext uri="{BB962C8B-B14F-4D97-AF65-F5344CB8AC3E}">
        <p14:creationId xmlns:p14="http://schemas.microsoft.com/office/powerpoint/2010/main" val="3156651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4211E-51A7-452E-ACAA-9440CDA51CE1}"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D31D5-78D7-41C2-BE8D-F4AD97B9E676}" type="slidenum">
              <a:rPr lang="en-US" smtClean="0"/>
              <a:t>‹#›</a:t>
            </a:fld>
            <a:endParaRPr lang="en-US"/>
          </a:p>
        </p:txBody>
      </p:sp>
    </p:spTree>
    <p:extLst>
      <p:ext uri="{BB962C8B-B14F-4D97-AF65-F5344CB8AC3E}">
        <p14:creationId xmlns:p14="http://schemas.microsoft.com/office/powerpoint/2010/main" val="2415483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E94211E-51A7-452E-ACAA-9440CDA51CE1}"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D31D5-78D7-41C2-BE8D-F4AD97B9E676}" type="slidenum">
              <a:rPr lang="en-US" smtClean="0"/>
              <a:t>‹#›</a:t>
            </a:fld>
            <a:endParaRPr lang="en-US"/>
          </a:p>
        </p:txBody>
      </p:sp>
    </p:spTree>
    <p:extLst>
      <p:ext uri="{BB962C8B-B14F-4D97-AF65-F5344CB8AC3E}">
        <p14:creationId xmlns:p14="http://schemas.microsoft.com/office/powerpoint/2010/main" val="4281005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E94211E-51A7-452E-ACAA-9440CDA51CE1}" type="datetimeFigureOut">
              <a:rPr lang="en-US" smtClean="0"/>
              <a:t>10/11/2021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FD31D5-78D7-41C2-BE8D-F4AD97B9E676}" type="slidenum">
              <a:rPr lang="en-US" smtClean="0"/>
              <a:t>‹#›</a:t>
            </a:fld>
            <a:endParaRPr lang="en-US"/>
          </a:p>
        </p:txBody>
      </p:sp>
    </p:spTree>
    <p:extLst>
      <p:ext uri="{BB962C8B-B14F-4D97-AF65-F5344CB8AC3E}">
        <p14:creationId xmlns:p14="http://schemas.microsoft.com/office/powerpoint/2010/main" val="92858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CE94211E-51A7-452E-ACAA-9440CDA51CE1}" type="datetimeFigureOut">
              <a:rPr lang="en-US" smtClean="0"/>
              <a:t>10/11/2021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BFD31D5-78D7-41C2-BE8D-F4AD97B9E676}" type="slidenum">
              <a:rPr lang="en-US" smtClean="0"/>
              <a:t>‹#›</a:t>
            </a:fld>
            <a:endParaRPr lang="en-US"/>
          </a:p>
        </p:txBody>
      </p:sp>
    </p:spTree>
    <p:extLst>
      <p:ext uri="{BB962C8B-B14F-4D97-AF65-F5344CB8AC3E}">
        <p14:creationId xmlns:p14="http://schemas.microsoft.com/office/powerpoint/2010/main" val="2298784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E94211E-51A7-452E-ACAA-9440CDA51CE1}" type="datetimeFigureOut">
              <a:rPr lang="en-US" smtClean="0"/>
              <a:t>10/11/2021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BFD31D5-78D7-41C2-BE8D-F4AD97B9E676}" type="slidenum">
              <a:rPr lang="en-US" smtClean="0"/>
              <a:t>‹#›</a:t>
            </a:fld>
            <a:endParaRPr lang="en-US"/>
          </a:p>
        </p:txBody>
      </p:sp>
    </p:spTree>
    <p:extLst>
      <p:ext uri="{BB962C8B-B14F-4D97-AF65-F5344CB8AC3E}">
        <p14:creationId xmlns:p14="http://schemas.microsoft.com/office/powerpoint/2010/main" val="3531309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CE94211E-51A7-452E-ACAA-9440CDA51CE1}" type="datetimeFigureOut">
              <a:rPr lang="en-US" smtClean="0"/>
              <a:t>10/11/2021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BFD31D5-78D7-41C2-BE8D-F4AD97B9E676}" type="slidenum">
              <a:rPr lang="en-US" smtClean="0"/>
              <a:t>‹#›</a:t>
            </a:fld>
            <a:endParaRPr lang="en-US"/>
          </a:p>
        </p:txBody>
      </p:sp>
    </p:spTree>
    <p:extLst>
      <p:ext uri="{BB962C8B-B14F-4D97-AF65-F5344CB8AC3E}">
        <p14:creationId xmlns:p14="http://schemas.microsoft.com/office/powerpoint/2010/main" val="2509253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94211E-51A7-452E-ACAA-9440CDA51CE1}"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D31D5-78D7-41C2-BE8D-F4AD97B9E676}" type="slidenum">
              <a:rPr lang="en-US" smtClean="0"/>
              <a:t>‹#›</a:t>
            </a:fld>
            <a:endParaRPr lang="en-US"/>
          </a:p>
        </p:txBody>
      </p:sp>
    </p:spTree>
    <p:extLst>
      <p:ext uri="{BB962C8B-B14F-4D97-AF65-F5344CB8AC3E}">
        <p14:creationId xmlns:p14="http://schemas.microsoft.com/office/powerpoint/2010/main" val="824250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E94211E-51A7-452E-ACAA-9440CDA51CE1}" type="datetimeFigureOut">
              <a:rPr lang="en-US" smtClean="0"/>
              <a:t>10/11/2021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BFD31D5-78D7-41C2-BE8D-F4AD97B9E676}" type="slidenum">
              <a:rPr lang="en-US" smtClean="0"/>
              <a:t>‹#›</a:t>
            </a:fld>
            <a:endParaRPr lang="en-US"/>
          </a:p>
        </p:txBody>
      </p:sp>
    </p:spTree>
    <p:extLst>
      <p:ext uri="{BB962C8B-B14F-4D97-AF65-F5344CB8AC3E}">
        <p14:creationId xmlns:p14="http://schemas.microsoft.com/office/powerpoint/2010/main" val="1644807615"/>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dirty="0"/>
              <a:t>E</a:t>
            </a:r>
            <a:r>
              <a:rPr lang="en-US" dirty="0" smtClean="0"/>
              <a:t>ducation </a:t>
            </a:r>
            <a:r>
              <a:rPr lang="en-US" dirty="0"/>
              <a:t>is the key to the </a:t>
            </a:r>
            <a:r>
              <a:rPr lang="en-US" dirty="0" smtClean="0"/>
              <a:t>success</a:t>
            </a:r>
            <a:endParaRPr lang="en-US" dirty="0"/>
          </a:p>
        </p:txBody>
      </p:sp>
      <p:sp>
        <p:nvSpPr>
          <p:cNvPr id="3" name="Подзаголовок 2"/>
          <p:cNvSpPr>
            <a:spLocks noGrp="1"/>
          </p:cNvSpPr>
          <p:nvPr>
            <p:ph type="subTitle" idx="1"/>
          </p:nvPr>
        </p:nvSpPr>
        <p:spPr/>
        <p:txBody>
          <a:bodyPr/>
          <a:lstStyle/>
          <a:p>
            <a:r>
              <a:rPr lang="en-US" dirty="0" smtClean="0"/>
              <a:t>(free </a:t>
            </a:r>
            <a:r>
              <a:rPr lang="en-US" dirty="0"/>
              <a:t>online resources for self-education)</a:t>
            </a:r>
            <a:br>
              <a:rPr lang="en-US" dirty="0"/>
            </a:br>
            <a:endParaRPr lang="en-US" dirty="0"/>
          </a:p>
        </p:txBody>
      </p:sp>
    </p:spTree>
    <p:extLst>
      <p:ext uri="{BB962C8B-B14F-4D97-AF65-F5344CB8AC3E}">
        <p14:creationId xmlns:p14="http://schemas.microsoft.com/office/powerpoint/2010/main" val="3691032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978768" y="1292469"/>
            <a:ext cx="5600701" cy="5808783"/>
          </a:xfrm>
        </p:spPr>
        <p:txBody>
          <a:bodyPr/>
          <a:lstStyle/>
          <a:p>
            <a:pPr marL="0" indent="0" fontAlgn="base">
              <a:buNone/>
            </a:pPr>
            <a:r>
              <a:rPr lang="en-US" sz="2400" b="1" dirty="0"/>
              <a:t>Some individual courses on their e-learning platform include:</a:t>
            </a:r>
            <a:endParaRPr lang="en-US" sz="2400" dirty="0"/>
          </a:p>
          <a:p>
            <a:pPr fontAlgn="base"/>
            <a:r>
              <a:rPr lang="en-US" sz="2400" dirty="0"/>
              <a:t>University Governance and Academic Leadership</a:t>
            </a:r>
          </a:p>
          <a:p>
            <a:pPr fontAlgn="base"/>
            <a:r>
              <a:rPr lang="en-US" sz="2400" dirty="0"/>
              <a:t>Safe and Resilient Schools: Threat Assessment and School Safety</a:t>
            </a:r>
          </a:p>
          <a:p>
            <a:pPr fontAlgn="base"/>
            <a:r>
              <a:rPr lang="en-US" sz="2400" dirty="0"/>
              <a:t>Writing In The Disciplines Professional Development Course</a:t>
            </a:r>
          </a:p>
          <a:p>
            <a:pPr marL="0" indent="0">
              <a:buNone/>
            </a:pPr>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34" y="1190865"/>
            <a:ext cx="5442211" cy="4313120"/>
          </a:xfrm>
          <a:prstGeom prst="rect">
            <a:avLst/>
          </a:prstGeom>
        </p:spPr>
      </p:pic>
    </p:spTree>
    <p:extLst>
      <p:ext uri="{BB962C8B-B14F-4D97-AF65-F5344CB8AC3E}">
        <p14:creationId xmlns:p14="http://schemas.microsoft.com/office/powerpoint/2010/main" val="2421364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a:t/>
            </a:r>
            <a:br>
              <a:rPr lang="en-US" b="1" dirty="0"/>
            </a:br>
            <a:endParaRPr lang="en-US" dirty="0"/>
          </a:p>
        </p:txBody>
      </p:sp>
      <p:sp>
        <p:nvSpPr>
          <p:cNvPr id="3" name="Объект 2"/>
          <p:cNvSpPr>
            <a:spLocks noGrp="1"/>
          </p:cNvSpPr>
          <p:nvPr>
            <p:ph idx="1"/>
          </p:nvPr>
        </p:nvSpPr>
        <p:spPr>
          <a:xfrm>
            <a:off x="6286500" y="3086100"/>
            <a:ext cx="5776546" cy="3648807"/>
          </a:xfrm>
        </p:spPr>
        <p:txBody>
          <a:bodyPr>
            <a:normAutofit/>
          </a:bodyPr>
          <a:lstStyle/>
          <a:p>
            <a:pPr marL="0" indent="0" fontAlgn="base">
              <a:buNone/>
            </a:pPr>
            <a:r>
              <a:rPr lang="en-US" sz="2400" dirty="0"/>
              <a:t>From TED, the founders of the world-famous TED conferences and TED talks, comes </a:t>
            </a:r>
            <a:r>
              <a:rPr lang="en-US" sz="2400" dirty="0" err="1"/>
              <a:t>TEDEd</a:t>
            </a:r>
            <a:r>
              <a:rPr lang="en-US" sz="2400" dirty="0"/>
              <a:t>, an initiative that aims to encourage and enable young people to learn interesting topics online for free. Unlike most other MOOCs on this list, the topics here are more everyday and conversational.</a:t>
            </a:r>
          </a:p>
          <a:p>
            <a:pPr marL="0" indent="0">
              <a:buNone/>
            </a:pPr>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181" y="237618"/>
            <a:ext cx="5631623" cy="3231259"/>
          </a:xfrm>
          <a:prstGeom prst="rect">
            <a:avLst/>
          </a:prstGeom>
        </p:spPr>
      </p:pic>
    </p:spTree>
    <p:extLst>
      <p:ext uri="{BB962C8B-B14F-4D97-AF65-F5344CB8AC3E}">
        <p14:creationId xmlns:p14="http://schemas.microsoft.com/office/powerpoint/2010/main" val="2070784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6186" y="184638"/>
            <a:ext cx="8405445" cy="3209193"/>
          </a:xfrm>
        </p:spPr>
        <p:txBody>
          <a:bodyPr/>
          <a:lstStyle/>
          <a:p>
            <a:pPr marL="0" indent="0" fontAlgn="base">
              <a:buNone/>
            </a:pPr>
            <a:r>
              <a:rPr lang="en-US" b="1" dirty="0">
                <a:solidFill>
                  <a:srgbClr val="FF0000"/>
                </a:solidFill>
              </a:rPr>
              <a:t>Some options on their online learning platform include:</a:t>
            </a:r>
            <a:endParaRPr lang="en-US" dirty="0">
              <a:solidFill>
                <a:srgbClr val="FF0000"/>
              </a:solidFill>
            </a:endParaRPr>
          </a:p>
          <a:p>
            <a:pPr marL="0" indent="0" fontAlgn="base">
              <a:buNone/>
            </a:pPr>
            <a:r>
              <a:rPr lang="en-US" dirty="0"/>
              <a:t>How One Scientist Took On the Chemical Industry</a:t>
            </a:r>
          </a:p>
          <a:p>
            <a:pPr marL="0" indent="0" fontAlgn="base">
              <a:buNone/>
            </a:pPr>
            <a:r>
              <a:rPr lang="en-US" dirty="0"/>
              <a:t>How Can We Solve the Antibiotic Resistance Crisis?</a:t>
            </a:r>
          </a:p>
          <a:p>
            <a:pPr marL="0" indent="0" fontAlgn="base">
              <a:buNone/>
            </a:pPr>
            <a:r>
              <a:rPr lang="en-US" dirty="0"/>
              <a:t>Why Isn’t the Netherlands Underwater?</a:t>
            </a:r>
          </a:p>
          <a:p>
            <a:pPr marL="0" indent="0" fontAlgn="base">
              <a:buNone/>
            </a:pPr>
            <a:r>
              <a:rPr lang="en-US" dirty="0"/>
              <a:t>What It’s Like to Be a Muslim in America – Dalia </a:t>
            </a:r>
            <a:r>
              <a:rPr lang="en-US" dirty="0" err="1"/>
              <a:t>Mogahed</a:t>
            </a:r>
            <a:endParaRPr lang="en-US" dirty="0"/>
          </a:p>
          <a:p>
            <a:pPr marL="0" indent="0">
              <a:buNone/>
            </a:pPr>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224" y="2572483"/>
            <a:ext cx="7676784" cy="3845902"/>
          </a:xfrm>
          <a:prstGeom prst="rect">
            <a:avLst/>
          </a:prstGeom>
        </p:spPr>
      </p:pic>
    </p:spTree>
    <p:extLst>
      <p:ext uri="{BB962C8B-B14F-4D97-AF65-F5344CB8AC3E}">
        <p14:creationId xmlns:p14="http://schemas.microsoft.com/office/powerpoint/2010/main" val="3642772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err="1"/>
              <a:t>Kadenze</a:t>
            </a:r>
            <a:r>
              <a:rPr lang="en-US" b="1" dirty="0"/>
              <a:t/>
            </a:r>
            <a:br>
              <a:rPr lang="en-US" b="1" dirty="0"/>
            </a:br>
            <a:endParaRPr lang="en-US" dirty="0"/>
          </a:p>
        </p:txBody>
      </p:sp>
      <p:sp>
        <p:nvSpPr>
          <p:cNvPr id="3" name="Объект 2"/>
          <p:cNvSpPr>
            <a:spLocks noGrp="1"/>
          </p:cNvSpPr>
          <p:nvPr>
            <p:ph idx="1"/>
          </p:nvPr>
        </p:nvSpPr>
        <p:spPr>
          <a:xfrm>
            <a:off x="1103312" y="1222132"/>
            <a:ext cx="9315573" cy="5026268"/>
          </a:xfrm>
        </p:spPr>
        <p:txBody>
          <a:bodyPr>
            <a:normAutofit/>
          </a:bodyPr>
          <a:lstStyle/>
          <a:p>
            <a:pPr marL="0" indent="0" fontAlgn="base">
              <a:buNone/>
            </a:pPr>
            <a:r>
              <a:rPr lang="en-US" dirty="0" err="1"/>
              <a:t>Kadenze</a:t>
            </a:r>
            <a:r>
              <a:rPr lang="en-US" dirty="0"/>
              <a:t> bills itself as “the future of STEAM education,” and they collaborate with leading institutions around the world to offer courses in science, technology, engineering, art, design, music, and math. Their partners include Princeton University, </a:t>
            </a:r>
            <a:r>
              <a:rPr lang="en-US" dirty="0" err="1"/>
              <a:t>Berklee</a:t>
            </a:r>
            <a:r>
              <a:rPr lang="en-US" dirty="0"/>
              <a:t>, Paris College of Art, </a:t>
            </a:r>
            <a:r>
              <a:rPr lang="en-US" dirty="0" err="1"/>
              <a:t>Calarts</a:t>
            </a:r>
            <a:r>
              <a:rPr lang="en-US" dirty="0"/>
              <a:t>, and RISD</a:t>
            </a:r>
            <a:r>
              <a:rPr lang="en-US" dirty="0" smtClean="0"/>
              <a:t>.</a:t>
            </a:r>
          </a:p>
          <a:p>
            <a:pPr marL="0" indent="0" fontAlgn="base">
              <a:buNone/>
            </a:pPr>
            <a:endParaRPr lang="en-US" dirty="0"/>
          </a:p>
          <a:p>
            <a:pPr marL="0" indent="0" fontAlgn="base">
              <a:buNone/>
            </a:pPr>
            <a:r>
              <a:rPr lang="en-US" b="1" dirty="0"/>
              <a:t>Some options on their online learning platform include:</a:t>
            </a:r>
            <a:endParaRPr lang="en-US" dirty="0"/>
          </a:p>
          <a:p>
            <a:pPr fontAlgn="base"/>
            <a:r>
              <a:rPr lang="en-US" dirty="0"/>
              <a:t>Introducing Entrepreneurship for Musicians</a:t>
            </a:r>
          </a:p>
          <a:p>
            <a:pPr fontAlgn="base"/>
            <a:r>
              <a:rPr lang="en-US" dirty="0"/>
              <a:t>Harnessing the Power of the Team: Teacher, Child, and Parent in Beginning Piano Study</a:t>
            </a:r>
          </a:p>
          <a:p>
            <a:pPr fontAlgn="base"/>
            <a:r>
              <a:rPr lang="en-US" dirty="0"/>
              <a:t>Introduction to 3D Modeling and Animation with Maya: Tradition Meets Technology</a:t>
            </a:r>
          </a:p>
          <a:p>
            <a:pPr fontAlgn="base"/>
            <a:r>
              <a:rPr lang="en-US" dirty="0"/>
              <a:t>Charting the Avant </a:t>
            </a:r>
            <a:r>
              <a:rPr lang="en-US" dirty="0" err="1"/>
              <a:t>Garde</a:t>
            </a:r>
            <a:r>
              <a:rPr lang="en-US" dirty="0"/>
              <a:t>: From Romanticism to Utopic Abstraction</a:t>
            </a:r>
          </a:p>
          <a:p>
            <a:pPr marL="0" indent="0">
              <a:buNone/>
            </a:pPr>
            <a:endParaRPr lang="en-US" dirty="0"/>
          </a:p>
        </p:txBody>
      </p:sp>
    </p:spTree>
    <p:extLst>
      <p:ext uri="{BB962C8B-B14F-4D97-AF65-F5344CB8AC3E}">
        <p14:creationId xmlns:p14="http://schemas.microsoft.com/office/powerpoint/2010/main" val="1744463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762165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69477" y="2769578"/>
            <a:ext cx="9961685" cy="3886200"/>
          </a:xfrm>
        </p:spPr>
        <p:txBody>
          <a:bodyPr>
            <a:normAutofit/>
          </a:bodyPr>
          <a:lstStyle/>
          <a:p>
            <a:pPr marL="0" indent="0">
              <a:buNone/>
            </a:pPr>
            <a:r>
              <a:rPr lang="en-US" dirty="0"/>
              <a:t> </a:t>
            </a:r>
            <a:r>
              <a:rPr lang="en-US" dirty="0" smtClean="0"/>
              <a:t>It </a:t>
            </a:r>
            <a:r>
              <a:rPr lang="en-US" dirty="0"/>
              <a:t>hosts online university-level courses in a wide range of disciplines to a worldwide student body, including some courses at no charge. It also conducts research into learning based on how people use its platform. </a:t>
            </a:r>
            <a:r>
              <a:rPr lang="en-US" dirty="0" err="1"/>
              <a:t>edX</a:t>
            </a:r>
            <a:r>
              <a:rPr lang="en-US" dirty="0"/>
              <a:t> is a nonprofit organization and runs on the free Open </a:t>
            </a:r>
            <a:r>
              <a:rPr lang="en-US" dirty="0" err="1"/>
              <a:t>edX</a:t>
            </a:r>
            <a:r>
              <a:rPr lang="en-US" dirty="0"/>
              <a:t> open-source software platform. More than 150 schools, nonprofit organizations, and corporations offer or plan to offer courses on the </a:t>
            </a:r>
            <a:r>
              <a:rPr lang="en-US" dirty="0" err="1"/>
              <a:t>edX</a:t>
            </a:r>
            <a:r>
              <a:rPr lang="en-US" dirty="0"/>
              <a:t> website</a:t>
            </a:r>
            <a:r>
              <a:rPr lang="en-US" dirty="0" smtClean="0"/>
              <a:t>. </a:t>
            </a:r>
            <a:r>
              <a:rPr lang="en-US" dirty="0"/>
              <a:t>As of 20 July 2020, there are 3,000 courses available for its 33 million registered students.</a:t>
            </a:r>
          </a:p>
        </p:txBody>
      </p:sp>
      <p:sp>
        <p:nvSpPr>
          <p:cNvPr id="4" name="Прямоугольник 3"/>
          <p:cNvSpPr/>
          <p:nvPr/>
        </p:nvSpPr>
        <p:spPr>
          <a:xfrm>
            <a:off x="395654" y="597877"/>
            <a:ext cx="6057900" cy="1015663"/>
          </a:xfrm>
          <a:prstGeom prst="rect">
            <a:avLst/>
          </a:prstGeom>
        </p:spPr>
        <p:txBody>
          <a:bodyPr wrap="square">
            <a:spAutoFit/>
          </a:bodyPr>
          <a:lstStyle/>
          <a:p>
            <a:r>
              <a:rPr lang="en-US" sz="2000" dirty="0"/>
              <a:t>EDX is an American massive open online course (MOOC) provider created by Harvard and Massachusetts Institute of Technology (MIT).</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3991" y="273213"/>
            <a:ext cx="4658931" cy="2434818"/>
          </a:xfrm>
          <a:prstGeom prst="rect">
            <a:avLst/>
          </a:prstGeom>
        </p:spPr>
      </p:pic>
    </p:spTree>
    <p:extLst>
      <p:ext uri="{BB962C8B-B14F-4D97-AF65-F5344CB8AC3E}">
        <p14:creationId xmlns:p14="http://schemas.microsoft.com/office/powerpoint/2010/main" val="1078453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p:txBody>
          <a:bodyPr/>
          <a:lstStyle/>
          <a:p>
            <a:r>
              <a:rPr lang="en-US" b="1" dirty="0" smtClean="0"/>
              <a:t>ART</a:t>
            </a:r>
            <a:endParaRPr lang="en-US" b="1" dirty="0"/>
          </a:p>
        </p:txBody>
      </p:sp>
      <p:sp>
        <p:nvSpPr>
          <p:cNvPr id="3" name="Объект 2"/>
          <p:cNvSpPr>
            <a:spLocks noGrp="1"/>
          </p:cNvSpPr>
          <p:nvPr>
            <p:ph idx="1"/>
          </p:nvPr>
        </p:nvSpPr>
        <p:spPr>
          <a:xfrm>
            <a:off x="1103312" y="1160586"/>
            <a:ext cx="3978641" cy="4932483"/>
          </a:xfrm>
        </p:spPr>
        <p:txBody>
          <a:bodyPr/>
          <a:lstStyle/>
          <a:p>
            <a:pPr marL="0" indent="0">
              <a:buNone/>
            </a:pPr>
            <a:r>
              <a:rPr lang="en-US" sz="3200" b="1" dirty="0" err="1" smtClean="0"/>
              <a:t>Drawspace</a:t>
            </a:r>
            <a:r>
              <a:rPr lang="en-US" sz="2800" dirty="0" smtClean="0"/>
              <a:t> </a:t>
            </a:r>
            <a:r>
              <a:rPr lang="en-US" sz="2800" dirty="0"/>
              <a:t>is one of the largest and most popular drawing training sites. You just choose a picture and you are shown step by step how to draw it</a:t>
            </a:r>
            <a:r>
              <a:rPr lang="en-US" sz="2800" dirty="0" smtClean="0"/>
              <a:t>.</a:t>
            </a:r>
          </a:p>
          <a:p>
            <a:pPr marL="0" indent="0">
              <a:buNone/>
            </a:pPr>
            <a:endParaRPr lang="en-US" dirty="0"/>
          </a:p>
          <a:p>
            <a:pPr marL="0" indent="0">
              <a:buNone/>
            </a:pPr>
            <a:endParaRPr lang="en-US" dirty="0"/>
          </a:p>
          <a:p>
            <a:pPr marL="0" indent="0">
              <a:buNone/>
            </a:pPr>
            <a:endParaRPr lang="en-US" b="1" dirty="0" smtClean="0"/>
          </a:p>
          <a:p>
            <a:pPr marL="0" indent="0">
              <a:buNone/>
            </a:pPr>
            <a:endParaRPr lang="en-US" b="1" dirty="0"/>
          </a:p>
          <a:p>
            <a:pPr marL="0" indent="0">
              <a:buNone/>
            </a:pPr>
            <a:endParaRPr lang="en-US" dirty="0"/>
          </a:p>
          <a:p>
            <a:pPr marL="0" indent="0">
              <a:buNone/>
            </a:pPr>
            <a:endParaRPr lang="en-US" dirty="0"/>
          </a:p>
        </p:txBody>
      </p:sp>
      <p:sp>
        <p:nvSpPr>
          <p:cNvPr id="4" name="Прямоугольник 3"/>
          <p:cNvSpPr/>
          <p:nvPr/>
        </p:nvSpPr>
        <p:spPr>
          <a:xfrm>
            <a:off x="7921868" y="1090136"/>
            <a:ext cx="3851032" cy="3847207"/>
          </a:xfrm>
          <a:prstGeom prst="rect">
            <a:avLst/>
          </a:prstGeom>
        </p:spPr>
        <p:txBody>
          <a:bodyPr wrap="square">
            <a:spAutoFit/>
          </a:bodyPr>
          <a:lstStyle/>
          <a:p>
            <a:r>
              <a:rPr lang="en-US" sz="2800" b="1" dirty="0"/>
              <a:t>Cambridge in Color </a:t>
            </a:r>
            <a:r>
              <a:rPr lang="en-US" sz="2400" dirty="0"/>
              <a:t>is a website that helps photographers improve their skills. Here you can learn how to shoot and process digital photos using visual examples, as well as read tips for shooting specific subjects.</a:t>
            </a:r>
          </a:p>
        </p:txBody>
      </p:sp>
    </p:spTree>
    <p:extLst>
      <p:ext uri="{BB962C8B-B14F-4D97-AF65-F5344CB8AC3E}">
        <p14:creationId xmlns:p14="http://schemas.microsoft.com/office/powerpoint/2010/main" val="2631334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For </a:t>
            </a:r>
            <a:r>
              <a:rPr lang="en-US" b="1" dirty="0"/>
              <a:t>learning foreign languages</a:t>
            </a:r>
          </a:p>
        </p:txBody>
      </p:sp>
      <p:sp>
        <p:nvSpPr>
          <p:cNvPr id="3" name="Объект 2"/>
          <p:cNvSpPr>
            <a:spLocks noGrp="1"/>
          </p:cNvSpPr>
          <p:nvPr>
            <p:ph idx="1"/>
          </p:nvPr>
        </p:nvSpPr>
        <p:spPr>
          <a:xfrm>
            <a:off x="536331" y="1397977"/>
            <a:ext cx="10360266" cy="4756637"/>
          </a:xfrm>
        </p:spPr>
        <p:txBody>
          <a:bodyPr>
            <a:noAutofit/>
          </a:bodyPr>
          <a:lstStyle/>
          <a:p>
            <a:pPr marL="0" indent="0">
              <a:buNone/>
            </a:pPr>
            <a:r>
              <a:rPr lang="en-US" sz="2400" b="1" dirty="0" err="1" smtClean="0"/>
              <a:t>Duolingo</a:t>
            </a:r>
            <a:endParaRPr lang="ru-RU" sz="2400" b="1" dirty="0" smtClean="0"/>
          </a:p>
          <a:p>
            <a:pPr marL="0" indent="0">
              <a:buNone/>
            </a:pPr>
            <a:r>
              <a:rPr lang="en-US" sz="2000" dirty="0" smtClean="0"/>
              <a:t>Language </a:t>
            </a:r>
            <a:r>
              <a:rPr lang="en-US" sz="2000" dirty="0"/>
              <a:t>of instruction: Russian</a:t>
            </a:r>
            <a:r>
              <a:rPr lang="en-US" sz="2000" dirty="0" smtClean="0"/>
              <a:t>.</a:t>
            </a:r>
            <a:endParaRPr lang="ru-RU" sz="2000" dirty="0" smtClean="0"/>
          </a:p>
          <a:p>
            <a:pPr marL="0" indent="0">
              <a:buNone/>
            </a:pPr>
            <a:r>
              <a:rPr lang="en-US" sz="2000" dirty="0" smtClean="0"/>
              <a:t>Popular </a:t>
            </a:r>
            <a:r>
              <a:rPr lang="en-US" sz="2000" dirty="0"/>
              <a:t>language resource. The platform has a user-friendly interface; the complexity and frequency of tasks depends on your language level, and there are also reminders so that you don't miss a lesson - it's convenient</a:t>
            </a:r>
            <a:r>
              <a:rPr lang="en-US" sz="2000" dirty="0" smtClean="0"/>
              <a:t>!</a:t>
            </a:r>
          </a:p>
          <a:p>
            <a:pPr marL="0" indent="0">
              <a:buNone/>
            </a:pPr>
            <a:endParaRPr lang="en-US" dirty="0"/>
          </a:p>
          <a:p>
            <a:pPr marL="0" indent="0">
              <a:buNone/>
            </a:pPr>
            <a:endParaRPr lang="ru-RU" sz="2000" dirty="0" smtClean="0"/>
          </a:p>
          <a:p>
            <a:pPr marL="0" indent="0">
              <a:buNone/>
            </a:pPr>
            <a:r>
              <a:rPr lang="en-US" sz="2400" b="1" dirty="0" err="1" smtClean="0"/>
              <a:t>Livemocha</a:t>
            </a:r>
            <a:endParaRPr lang="ru-RU" sz="2400" b="1" dirty="0" smtClean="0"/>
          </a:p>
          <a:p>
            <a:pPr marL="0" indent="0">
              <a:buNone/>
            </a:pPr>
            <a:r>
              <a:rPr lang="en-US" sz="2000" dirty="0" smtClean="0"/>
              <a:t>English </a:t>
            </a:r>
            <a:r>
              <a:rPr lang="en-US" sz="2000" dirty="0"/>
              <a:t>language</a:t>
            </a:r>
            <a:r>
              <a:rPr lang="en-US" sz="2000" dirty="0" smtClean="0"/>
              <a:t>.</a:t>
            </a:r>
            <a:endParaRPr lang="ru-RU" sz="2000" dirty="0" smtClean="0"/>
          </a:p>
          <a:p>
            <a:pPr marL="0" indent="0">
              <a:buNone/>
            </a:pPr>
            <a:r>
              <a:rPr lang="en-US" sz="2000" dirty="0" smtClean="0"/>
              <a:t>A </a:t>
            </a:r>
            <a:r>
              <a:rPr lang="en-US" sz="2000" dirty="0"/>
              <a:t>resource where you can teach someone your native language in exchange for being taught some foreign language too. Maybe you can make friends all over the world.</a:t>
            </a:r>
          </a:p>
        </p:txBody>
      </p:sp>
    </p:spTree>
    <p:extLst>
      <p:ext uri="{BB962C8B-B14F-4D97-AF65-F5344CB8AC3E}">
        <p14:creationId xmlns:p14="http://schemas.microsoft.com/office/powerpoint/2010/main" val="2578965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20970" y="580292"/>
            <a:ext cx="8000999" cy="5668107"/>
          </a:xfrm>
        </p:spPr>
        <p:txBody>
          <a:bodyPr>
            <a:normAutofit/>
          </a:bodyPr>
          <a:lstStyle/>
          <a:p>
            <a:r>
              <a:rPr lang="en-US" sz="2400" b="1" dirty="0" smtClean="0"/>
              <a:t>Live </a:t>
            </a:r>
            <a:r>
              <a:rPr lang="en-US" sz="2400" b="1" dirty="0"/>
              <a:t>Lingua Project. </a:t>
            </a:r>
          </a:p>
          <a:p>
            <a:r>
              <a:rPr lang="en-US" sz="2400" b="1" dirty="0"/>
              <a:t>MIT </a:t>
            </a:r>
            <a:r>
              <a:rPr lang="en-US" sz="2400" b="1" dirty="0" err="1"/>
              <a:t>OpenCourseWare</a:t>
            </a:r>
            <a:r>
              <a:rPr lang="en-US" sz="2400" b="1" dirty="0"/>
              <a:t>. </a:t>
            </a:r>
          </a:p>
          <a:p>
            <a:r>
              <a:rPr lang="en-US" sz="2400" b="1" dirty="0"/>
              <a:t>Internet Polyglot. </a:t>
            </a:r>
          </a:p>
          <a:p>
            <a:r>
              <a:rPr lang="en-US" sz="2400" b="1" dirty="0"/>
              <a:t>The Open University </a:t>
            </a:r>
            <a:r>
              <a:rPr lang="en-US" sz="2400" b="1" dirty="0" err="1"/>
              <a:t>LeaningSpace</a:t>
            </a:r>
            <a:r>
              <a:rPr lang="en-US" sz="2400" b="1" dirty="0"/>
              <a:t>. </a:t>
            </a:r>
          </a:p>
          <a:p>
            <a:r>
              <a:rPr lang="en-US" sz="2400" b="1" dirty="0"/>
              <a:t>Language learning podcasts. </a:t>
            </a:r>
          </a:p>
          <a:p>
            <a:r>
              <a:rPr lang="en-US" sz="2400" b="1" dirty="0"/>
              <a:t>Madinah Arabic Language Course. </a:t>
            </a:r>
          </a:p>
          <a:p>
            <a:r>
              <a:rPr lang="en-US" sz="2400" b="1" dirty="0"/>
              <a:t>BBC Languages. </a:t>
            </a:r>
          </a:p>
          <a:p>
            <a:pPr marL="0" indent="0">
              <a:buNone/>
            </a:pPr>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3554" y="580292"/>
            <a:ext cx="5427785" cy="5427785"/>
          </a:xfrm>
          <a:prstGeom prst="rect">
            <a:avLst/>
          </a:prstGeom>
        </p:spPr>
      </p:pic>
    </p:spTree>
    <p:extLst>
      <p:ext uri="{BB962C8B-B14F-4D97-AF65-F5344CB8AC3E}">
        <p14:creationId xmlns:p14="http://schemas.microsoft.com/office/powerpoint/2010/main" val="2566255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T</a:t>
            </a:r>
            <a:r>
              <a:rPr lang="en-US" b="1" dirty="0" err="1" smtClean="0"/>
              <a:t>henewboston</a:t>
            </a:r>
            <a:endParaRPr lang="en-US" b="1" dirty="0"/>
          </a:p>
        </p:txBody>
      </p:sp>
      <p:sp>
        <p:nvSpPr>
          <p:cNvPr id="3" name="Объект 2"/>
          <p:cNvSpPr>
            <a:spLocks noGrp="1"/>
          </p:cNvSpPr>
          <p:nvPr>
            <p:ph idx="1"/>
          </p:nvPr>
        </p:nvSpPr>
        <p:spPr>
          <a:xfrm>
            <a:off x="931986" y="1433146"/>
            <a:ext cx="8924191" cy="3121269"/>
          </a:xfrm>
        </p:spPr>
        <p:txBody>
          <a:bodyPr>
            <a:normAutofit/>
          </a:bodyPr>
          <a:lstStyle/>
          <a:p>
            <a:pPr marL="0" indent="0">
              <a:buNone/>
            </a:pPr>
            <a:r>
              <a:rPr lang="en-US" sz="2400" dirty="0"/>
              <a:t>English language</a:t>
            </a:r>
            <a:r>
              <a:rPr lang="en-US" sz="2400" dirty="0" smtClean="0"/>
              <a:t>.</a:t>
            </a:r>
          </a:p>
          <a:p>
            <a:pPr marL="0" indent="0">
              <a:buNone/>
            </a:pPr>
            <a:r>
              <a:rPr lang="en-US" sz="2400" dirty="0" smtClean="0"/>
              <a:t>YouTube </a:t>
            </a:r>
            <a:r>
              <a:rPr lang="en-US" sz="2400" dirty="0"/>
              <a:t>channel with video tutorials on learning React, </a:t>
            </a:r>
            <a:r>
              <a:rPr lang="en-US" sz="2400" dirty="0" smtClean="0"/>
              <a:t>Django, </a:t>
            </a:r>
            <a:r>
              <a:rPr lang="en-US" sz="2400" dirty="0"/>
              <a:t>Python, Java, PHP for beginners and advanced developers.</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9083" y="2931868"/>
            <a:ext cx="5962650" cy="3667125"/>
          </a:xfrm>
          <a:prstGeom prst="rect">
            <a:avLst/>
          </a:prstGeom>
        </p:spPr>
      </p:pic>
    </p:spTree>
    <p:extLst>
      <p:ext uri="{BB962C8B-B14F-4D97-AF65-F5344CB8AC3E}">
        <p14:creationId xmlns:p14="http://schemas.microsoft.com/office/powerpoint/2010/main" val="985732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12277" y="923192"/>
            <a:ext cx="8765931" cy="5325207"/>
          </a:xfrm>
        </p:spPr>
        <p:txBody>
          <a:bodyPr/>
          <a:lstStyle/>
          <a:p>
            <a:pPr marL="0" indent="0">
              <a:buNone/>
            </a:pPr>
            <a:r>
              <a:rPr lang="en-US" sz="2800" dirty="0"/>
              <a:t>Civil rights activist Martin Luther King, Jr. once said, “The function of education is to teach one to think intensively and to think critically. Intelligence plus character — that is the goal of true education.” </a:t>
            </a:r>
            <a:endParaRPr lang="ru-RU" sz="2800" dirty="0" smtClean="0"/>
          </a:p>
          <a:p>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738" y="3462702"/>
            <a:ext cx="6761285" cy="3042138"/>
          </a:xfrm>
          <a:prstGeom prst="rect">
            <a:avLst/>
          </a:prstGeom>
        </p:spPr>
      </p:pic>
    </p:spTree>
    <p:extLst>
      <p:ext uri="{BB962C8B-B14F-4D97-AF65-F5344CB8AC3E}">
        <p14:creationId xmlns:p14="http://schemas.microsoft.com/office/powerpoint/2010/main" val="1110302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3312" y="492370"/>
            <a:ext cx="8946541" cy="5756030"/>
          </a:xfrm>
        </p:spPr>
        <p:txBody>
          <a:bodyPr>
            <a:normAutofit/>
          </a:bodyPr>
          <a:lstStyle/>
          <a:p>
            <a:pPr marL="0" indent="0">
              <a:buNone/>
            </a:pPr>
            <a:r>
              <a:rPr lang="en-US" sz="4400" b="1" dirty="0" smtClean="0"/>
              <a:t>Eventually</a:t>
            </a:r>
            <a:endParaRPr lang="ru-RU" sz="4400" b="1" dirty="0" smtClean="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2551" y="1839263"/>
            <a:ext cx="7838465" cy="4409137"/>
          </a:xfrm>
          <a:prstGeom prst="rect">
            <a:avLst/>
          </a:prstGeom>
        </p:spPr>
      </p:pic>
    </p:spTree>
    <p:extLst>
      <p:ext uri="{BB962C8B-B14F-4D97-AF65-F5344CB8AC3E}">
        <p14:creationId xmlns:p14="http://schemas.microsoft.com/office/powerpoint/2010/main" val="2532165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6524" y="342900"/>
            <a:ext cx="5618284" cy="5905499"/>
          </a:xfrm>
        </p:spPr>
        <p:txBody>
          <a:bodyPr>
            <a:normAutofit/>
          </a:bodyPr>
          <a:lstStyle/>
          <a:p>
            <a:pPr marL="0" indent="0">
              <a:buNone/>
            </a:pPr>
            <a:r>
              <a:rPr lang="en-US" sz="4000" dirty="0"/>
              <a:t>There is an old saying, </a:t>
            </a:r>
            <a:r>
              <a:rPr lang="en-US" sz="4000" b="1" dirty="0"/>
              <a:t>“If you give a man a fish you feed him for a day; teach a man how to fish and you feed him for a lifetime.” </a:t>
            </a:r>
            <a:r>
              <a:rPr lang="en-US" sz="4000" dirty="0"/>
              <a:t>That is where</a:t>
            </a:r>
            <a:r>
              <a:rPr lang="en-US" sz="4000" b="1" dirty="0"/>
              <a:t> education </a:t>
            </a:r>
            <a:r>
              <a:rPr lang="en-US" sz="4000" dirty="0"/>
              <a:t>makes a difference.</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4808" y="1652954"/>
            <a:ext cx="5618286" cy="3745524"/>
          </a:xfrm>
          <a:prstGeom prst="rect">
            <a:avLst/>
          </a:prstGeom>
        </p:spPr>
      </p:pic>
    </p:spTree>
    <p:extLst>
      <p:ext uri="{BB962C8B-B14F-4D97-AF65-F5344CB8AC3E}">
        <p14:creationId xmlns:p14="http://schemas.microsoft.com/office/powerpoint/2010/main" val="353063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83578" y="879232"/>
            <a:ext cx="9566276" cy="5369168"/>
          </a:xfrm>
        </p:spPr>
        <p:txBody>
          <a:bodyPr>
            <a:normAutofit/>
          </a:bodyPr>
          <a:lstStyle/>
          <a:p>
            <a:pPr marL="0" indent="0">
              <a:buNone/>
            </a:pPr>
            <a:r>
              <a:rPr lang="en-US" sz="2800" b="1" dirty="0" smtClean="0"/>
              <a:t>Make </a:t>
            </a:r>
            <a:r>
              <a:rPr lang="en-US" sz="2800" b="1" dirty="0"/>
              <a:t>the most of the </a:t>
            </a:r>
            <a:r>
              <a:rPr lang="en-US" sz="2800" b="1" dirty="0" smtClean="0"/>
              <a:t>opportunities.</a:t>
            </a:r>
          </a:p>
          <a:p>
            <a:pPr marL="0" indent="0">
              <a:buNone/>
            </a:pPr>
            <a:r>
              <a:rPr lang="en-US" sz="2800" b="1" dirty="0" smtClean="0"/>
              <a:t>Develop yourself </a:t>
            </a:r>
            <a:r>
              <a:rPr lang="en-US" sz="2800" b="1" dirty="0"/>
              <a:t>and your skills and improve the quality of your </a:t>
            </a:r>
            <a:r>
              <a:rPr lang="en-US" sz="2800" b="1" dirty="0" smtClean="0"/>
              <a:t>life.</a:t>
            </a:r>
            <a:endParaRPr lang="en-US" sz="2800" b="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363" y="2563324"/>
            <a:ext cx="7239000" cy="3876675"/>
          </a:xfrm>
          <a:prstGeom prst="rect">
            <a:avLst/>
          </a:prstGeom>
        </p:spPr>
      </p:pic>
    </p:spTree>
    <p:extLst>
      <p:ext uri="{BB962C8B-B14F-4D97-AF65-F5344CB8AC3E}">
        <p14:creationId xmlns:p14="http://schemas.microsoft.com/office/powerpoint/2010/main" val="3020656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3" name="Объект 2"/>
          <p:cNvSpPr>
            <a:spLocks noGrp="1"/>
          </p:cNvSpPr>
          <p:nvPr>
            <p:ph idx="1"/>
          </p:nvPr>
        </p:nvSpPr>
        <p:spPr>
          <a:xfrm>
            <a:off x="96715" y="677008"/>
            <a:ext cx="3604847" cy="5571391"/>
          </a:xfrm>
        </p:spPr>
        <p:txBody>
          <a:bodyPr/>
          <a:lstStyle/>
          <a:p>
            <a:pPr marL="0" indent="0">
              <a:buNone/>
            </a:pPr>
            <a:r>
              <a:rPr lang="en-US" sz="2400" dirty="0"/>
              <a:t>Education is a process of imparting skills, knowledge, values in a formal setting and then evaluating students’ knowledge to check their progress. This is done in order to find a suitable job and make a successful career</a:t>
            </a:r>
            <a:r>
              <a:rPr lang="en-US" sz="2400" dirty="0" smtClean="0"/>
              <a:t>.</a:t>
            </a:r>
            <a:endParaRPr lang="ru-RU" sz="2400" dirty="0" smtClean="0"/>
          </a:p>
          <a:p>
            <a:pPr marL="0" indent="0">
              <a:buNone/>
            </a:pPr>
            <a:endParaRPr lang="ru-RU" dirty="0"/>
          </a:p>
          <a:p>
            <a:pPr marL="0" indent="0">
              <a:buNone/>
            </a:pPr>
            <a:endParaRPr lang="ru-RU" dirty="0" smtClean="0"/>
          </a:p>
          <a:p>
            <a:endParaRPr lang="en-US" dirty="0"/>
          </a:p>
        </p:txBody>
      </p:sp>
      <p:sp>
        <p:nvSpPr>
          <p:cNvPr id="7" name="Прямоугольник 6"/>
          <p:cNvSpPr/>
          <p:nvPr/>
        </p:nvSpPr>
        <p:spPr>
          <a:xfrm>
            <a:off x="8721969" y="1138535"/>
            <a:ext cx="3470032" cy="3970318"/>
          </a:xfrm>
          <a:prstGeom prst="rect">
            <a:avLst/>
          </a:prstGeom>
        </p:spPr>
        <p:txBody>
          <a:bodyPr wrap="square">
            <a:spAutoFit/>
          </a:bodyPr>
          <a:lstStyle/>
          <a:p>
            <a:r>
              <a:rPr lang="en-US" sz="2800" dirty="0"/>
              <a:t>There are many fantastic reasons that education is good for us — and many ways in which it can be the key to professional success.</a:t>
            </a:r>
            <a:endParaRPr lang="ru-RU" sz="2800" dirty="0"/>
          </a:p>
        </p:txBody>
      </p:sp>
    </p:spTree>
    <p:extLst>
      <p:ext uri="{BB962C8B-B14F-4D97-AF65-F5344CB8AC3E}">
        <p14:creationId xmlns:p14="http://schemas.microsoft.com/office/powerpoint/2010/main" val="3363384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Education helps you channel your energy</a:t>
            </a:r>
          </a:p>
        </p:txBody>
      </p:sp>
      <p:sp>
        <p:nvSpPr>
          <p:cNvPr id="3" name="Объект 2"/>
          <p:cNvSpPr>
            <a:spLocks noGrp="1"/>
          </p:cNvSpPr>
          <p:nvPr>
            <p:ph idx="1"/>
          </p:nvPr>
        </p:nvSpPr>
        <p:spPr>
          <a:xfrm>
            <a:off x="5011614" y="1538654"/>
            <a:ext cx="6937131" cy="4709746"/>
          </a:xfrm>
        </p:spPr>
        <p:txBody>
          <a:bodyPr>
            <a:normAutofit/>
          </a:bodyPr>
          <a:lstStyle/>
          <a:p>
            <a:pPr marL="0" indent="0">
              <a:buNone/>
            </a:pPr>
            <a:r>
              <a:rPr lang="en-US" sz="2800" dirty="0"/>
              <a:t>E</a:t>
            </a:r>
            <a:r>
              <a:rPr lang="en-US" sz="2800" dirty="0" smtClean="0"/>
              <a:t>ducation </a:t>
            </a:r>
            <a:r>
              <a:rPr lang="en-US" sz="2800" dirty="0"/>
              <a:t>is important because it helps us develop a unique perspective of looking at life. Education is not limited up to your academia but also cover every other aspect of your lives. Being good in academics doesn’t make your literate but being a good person is what makes you </a:t>
            </a:r>
            <a:r>
              <a:rPr lang="en-US" sz="2800" dirty="0" smtClean="0"/>
              <a:t>literate.</a:t>
            </a:r>
            <a:endParaRPr lang="en-US" sz="28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623" y="1978269"/>
            <a:ext cx="4489938" cy="4489938"/>
          </a:xfrm>
          <a:prstGeom prst="rect">
            <a:avLst/>
          </a:prstGeom>
        </p:spPr>
      </p:pic>
    </p:spTree>
    <p:extLst>
      <p:ext uri="{BB962C8B-B14F-4D97-AF65-F5344CB8AC3E}">
        <p14:creationId xmlns:p14="http://schemas.microsoft.com/office/powerpoint/2010/main" val="2479517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4" y="0"/>
            <a:ext cx="12203724" cy="6858000"/>
          </a:xfrm>
          <a:prstGeom prst="rect">
            <a:avLst/>
          </a:prstGeom>
        </p:spPr>
      </p:pic>
      <p:sp>
        <p:nvSpPr>
          <p:cNvPr id="2" name="Заголовок 1"/>
          <p:cNvSpPr>
            <a:spLocks noGrp="1"/>
          </p:cNvSpPr>
          <p:nvPr>
            <p:ph type="title"/>
          </p:nvPr>
        </p:nvSpPr>
        <p:spPr>
          <a:xfrm>
            <a:off x="9618785" y="342900"/>
            <a:ext cx="2409092" cy="5776545"/>
          </a:xfrm>
        </p:spPr>
        <p:txBody>
          <a:bodyPr>
            <a:noAutofit/>
          </a:bodyPr>
          <a:lstStyle/>
          <a:p>
            <a:r>
              <a:rPr lang="en-US" sz="2400" dirty="0">
                <a:solidFill>
                  <a:schemeClr val="bg2">
                    <a:lumMod val="60000"/>
                    <a:lumOff val="40000"/>
                  </a:schemeClr>
                </a:solidFill>
              </a:rPr>
              <a:t>The </a:t>
            </a:r>
            <a:r>
              <a:rPr lang="en-US" sz="2400" b="1" dirty="0">
                <a:solidFill>
                  <a:schemeClr val="bg2">
                    <a:lumMod val="60000"/>
                    <a:lumOff val="40000"/>
                  </a:schemeClr>
                </a:solidFill>
              </a:rPr>
              <a:t>more knowledge </a:t>
            </a:r>
            <a:r>
              <a:rPr lang="en-US" sz="2400" dirty="0">
                <a:solidFill>
                  <a:schemeClr val="bg2">
                    <a:lumMod val="60000"/>
                    <a:lumOff val="40000"/>
                  </a:schemeClr>
                </a:solidFill>
              </a:rPr>
              <a:t>you gain the </a:t>
            </a:r>
            <a:r>
              <a:rPr lang="en-US" sz="2400" b="1" dirty="0">
                <a:solidFill>
                  <a:schemeClr val="bg2">
                    <a:lumMod val="60000"/>
                    <a:lumOff val="40000"/>
                  </a:schemeClr>
                </a:solidFill>
              </a:rPr>
              <a:t>more opportunities</a:t>
            </a:r>
            <a:r>
              <a:rPr lang="en-US" sz="2400" dirty="0">
                <a:solidFill>
                  <a:schemeClr val="bg2">
                    <a:lumMod val="60000"/>
                    <a:lumOff val="40000"/>
                  </a:schemeClr>
                </a:solidFill>
              </a:rPr>
              <a:t> will open up to allow individuals to achieve better possibilities in career and personal growth.</a:t>
            </a:r>
          </a:p>
        </p:txBody>
      </p:sp>
      <p:sp>
        <p:nvSpPr>
          <p:cNvPr id="3" name="Объект 2"/>
          <p:cNvSpPr>
            <a:spLocks noGrp="1"/>
          </p:cNvSpPr>
          <p:nvPr>
            <p:ph idx="1"/>
          </p:nvPr>
        </p:nvSpPr>
        <p:spPr>
          <a:xfrm>
            <a:off x="79130" y="175846"/>
            <a:ext cx="4246685" cy="6257192"/>
          </a:xfrm>
        </p:spPr>
        <p:txBody>
          <a:bodyPr>
            <a:normAutofit/>
          </a:bodyPr>
          <a:lstStyle/>
          <a:p>
            <a:pPr marL="0" indent="0">
              <a:buNone/>
            </a:pPr>
            <a:r>
              <a:rPr lang="en-US" sz="2800" dirty="0">
                <a:solidFill>
                  <a:schemeClr val="bg2">
                    <a:lumMod val="60000"/>
                    <a:lumOff val="40000"/>
                  </a:schemeClr>
                </a:solidFill>
              </a:rPr>
              <a:t>To survive in this growing and this competitive world, education is something that needs to be addressed and that needs to be </a:t>
            </a:r>
            <a:r>
              <a:rPr lang="en-US" sz="2800" dirty="0">
                <a:solidFill>
                  <a:schemeClr val="bg2">
                    <a:lumMod val="75000"/>
                  </a:schemeClr>
                </a:solidFill>
              </a:rPr>
              <a:t>handled</a:t>
            </a:r>
            <a:r>
              <a:rPr lang="en-US" sz="2800" dirty="0"/>
              <a:t> </a:t>
            </a:r>
            <a:r>
              <a:rPr lang="en-US" sz="2800" dirty="0">
                <a:solidFill>
                  <a:schemeClr val="bg2">
                    <a:lumMod val="60000"/>
                    <a:lumOff val="40000"/>
                  </a:schemeClr>
                </a:solidFill>
              </a:rPr>
              <a:t>carefully. It develops the personality of the people, provides physical and mental standard and transforms people’s living status.</a:t>
            </a:r>
          </a:p>
        </p:txBody>
      </p:sp>
    </p:spTree>
    <p:extLst>
      <p:ext uri="{BB962C8B-B14F-4D97-AF65-F5344CB8AC3E}">
        <p14:creationId xmlns:p14="http://schemas.microsoft.com/office/powerpoint/2010/main" val="861923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We </a:t>
            </a:r>
            <a:r>
              <a:rPr lang="en-US" b="1" dirty="0"/>
              <a:t>live in the internet age</a:t>
            </a:r>
          </a:p>
        </p:txBody>
      </p:sp>
      <p:sp>
        <p:nvSpPr>
          <p:cNvPr id="3" name="Объект 2"/>
          <p:cNvSpPr>
            <a:spLocks noGrp="1"/>
          </p:cNvSpPr>
          <p:nvPr>
            <p:ph idx="1"/>
          </p:nvPr>
        </p:nvSpPr>
        <p:spPr>
          <a:xfrm>
            <a:off x="386861" y="1573824"/>
            <a:ext cx="4695093" cy="4859214"/>
          </a:xfrm>
        </p:spPr>
        <p:txBody>
          <a:bodyPr>
            <a:normAutofit/>
          </a:bodyPr>
          <a:lstStyle/>
          <a:p>
            <a:pPr marL="0" indent="0">
              <a:buNone/>
            </a:pPr>
            <a:r>
              <a:rPr lang="en-US" sz="2400" dirty="0" smtClean="0"/>
              <a:t>Nowadays </a:t>
            </a:r>
            <a:r>
              <a:rPr lang="en-US" sz="2400" dirty="0"/>
              <a:t>people have a lot of opportunities to learn something new every day.an incredible amount of information is available to you thanks to the internet</a:t>
            </a:r>
            <a:r>
              <a:rPr lang="en-US" sz="2400" dirty="0" smtClean="0"/>
              <a:t>. </a:t>
            </a:r>
            <a:r>
              <a:rPr lang="en-US" sz="2400" dirty="0"/>
              <a:t>W</a:t>
            </a:r>
            <a:r>
              <a:rPr lang="en-US" sz="2400" dirty="0" smtClean="0"/>
              <a:t>e </a:t>
            </a:r>
            <a:r>
              <a:rPr lang="en-US" sz="2400" dirty="0"/>
              <a:t>have prepared a list of useful platforms for you to learn something online for </a:t>
            </a:r>
            <a:r>
              <a:rPr lang="en-US" sz="2400" dirty="0" smtClean="0"/>
              <a:t>free</a:t>
            </a:r>
            <a:r>
              <a:rPr lang="ru-RU" sz="2400" dirty="0" smtClean="0"/>
              <a:t> (</a:t>
            </a:r>
            <a:r>
              <a:rPr lang="ru-RU" sz="2400" dirty="0"/>
              <a:t>е</a:t>
            </a:r>
            <a:r>
              <a:rPr lang="en-US" sz="2400" dirty="0" err="1" smtClean="0"/>
              <a:t>ng&amp;rus</a:t>
            </a:r>
            <a:r>
              <a:rPr lang="ru-RU" sz="2400" dirty="0" smtClean="0"/>
              <a:t>)</a:t>
            </a:r>
            <a:r>
              <a:rPr lang="en-US" sz="2400" dirty="0" smtClean="0"/>
              <a:t>.</a:t>
            </a:r>
            <a:endParaRPr lang="en-US" sz="24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546" y="167054"/>
            <a:ext cx="6858000" cy="6858000"/>
          </a:xfrm>
          <a:prstGeom prst="rect">
            <a:avLst/>
          </a:prstGeom>
        </p:spPr>
      </p:pic>
    </p:spTree>
    <p:extLst>
      <p:ext uri="{BB962C8B-B14F-4D97-AF65-F5344CB8AC3E}">
        <p14:creationId xmlns:p14="http://schemas.microsoft.com/office/powerpoint/2010/main" val="1541530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a:t>Coursera</a:t>
            </a:r>
            <a:br>
              <a:rPr lang="en-US" b="1" dirty="0"/>
            </a:br>
            <a:endParaRPr lang="en-US" dirty="0"/>
          </a:p>
        </p:txBody>
      </p:sp>
      <p:sp>
        <p:nvSpPr>
          <p:cNvPr id="3" name="Объект 2"/>
          <p:cNvSpPr>
            <a:spLocks noGrp="1"/>
          </p:cNvSpPr>
          <p:nvPr>
            <p:ph idx="1"/>
          </p:nvPr>
        </p:nvSpPr>
        <p:spPr>
          <a:xfrm>
            <a:off x="1103312" y="1740878"/>
            <a:ext cx="8946541" cy="4507522"/>
          </a:xfrm>
        </p:spPr>
        <p:txBody>
          <a:bodyPr>
            <a:normAutofit/>
          </a:bodyPr>
          <a:lstStyle/>
          <a:p>
            <a:pPr marL="0" indent="0" fontAlgn="base">
              <a:buNone/>
            </a:pPr>
            <a:r>
              <a:rPr lang="en-US" dirty="0" smtClean="0"/>
              <a:t>Coursera </a:t>
            </a:r>
            <a:r>
              <a:rPr lang="en-US" dirty="0"/>
              <a:t>is just about the best online learning platform out there, as well as one of the most popular. They collaborate with over 190 top companies and universities, such as Google, IBM, Stanford, and the University of Pennsylvania, and they have thousands of courses and specializations to study completely online.</a:t>
            </a:r>
          </a:p>
          <a:p>
            <a:pPr marL="0" indent="0" fontAlgn="base">
              <a:buNone/>
            </a:pPr>
            <a:r>
              <a:rPr lang="en-US" dirty="0"/>
              <a:t>On top of the regular free online learning courses, you can also earn professional certificates and full university degrees for a nominal fee. Or, you can join Coursera Plus, which is around $59/month, where Coursera offers unlimited access to take as many courses and classes as you want with full certificate benefits! You can get a 7 day free trial </a:t>
            </a:r>
            <a:r>
              <a:rPr lang="en-US" dirty="0" smtClean="0"/>
              <a:t>here.</a:t>
            </a:r>
            <a:endParaRPr lang="en-US" dirty="0"/>
          </a:p>
          <a:p>
            <a:pPr marL="0" indent="0">
              <a:buNone/>
            </a:pPr>
            <a:endParaRPr lang="en-US" dirty="0"/>
          </a:p>
        </p:txBody>
      </p:sp>
    </p:spTree>
    <p:extLst>
      <p:ext uri="{BB962C8B-B14F-4D97-AF65-F5344CB8AC3E}">
        <p14:creationId xmlns:p14="http://schemas.microsoft.com/office/powerpoint/2010/main" val="1189319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4977" y="246185"/>
            <a:ext cx="9777291" cy="5923084"/>
          </a:xfrm>
        </p:spPr>
        <p:txBody>
          <a:bodyPr/>
          <a:lstStyle/>
          <a:p>
            <a:pPr marL="0" indent="0" fontAlgn="base">
              <a:buNone/>
            </a:pPr>
            <a:r>
              <a:rPr lang="en-US" b="1" dirty="0"/>
              <a:t>Some options on their online learning platform include:</a:t>
            </a:r>
            <a:endParaRPr lang="en-US" dirty="0"/>
          </a:p>
          <a:p>
            <a:pPr marL="0" indent="0" fontAlgn="base">
              <a:buNone/>
            </a:pPr>
            <a:r>
              <a:rPr lang="en-US" dirty="0"/>
              <a:t>Google IT Support Professional Certificate</a:t>
            </a:r>
          </a:p>
          <a:p>
            <a:pPr marL="0" indent="0" fontAlgn="base">
              <a:buNone/>
            </a:pPr>
            <a:r>
              <a:rPr lang="en-US" dirty="0"/>
              <a:t>Negotiation, Mediation and Conflict Resolution Specialization</a:t>
            </a:r>
          </a:p>
          <a:p>
            <a:pPr marL="0" indent="0" fontAlgn="base">
              <a:buNone/>
            </a:pPr>
            <a:r>
              <a:rPr lang="en-US" dirty="0"/>
              <a:t>Master of Computer and Information Technology</a:t>
            </a:r>
          </a:p>
          <a:p>
            <a:pPr marL="0" indent="0" fontAlgn="base">
              <a:buNone/>
            </a:pPr>
            <a:r>
              <a:rPr lang="en-US" dirty="0"/>
              <a:t>Introduction to Physical Chemistry</a:t>
            </a:r>
          </a:p>
          <a:p>
            <a:pPr marL="0" indent="0">
              <a:buNone/>
            </a:pPr>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054" y="2823044"/>
            <a:ext cx="10058400" cy="3248459"/>
          </a:xfrm>
          <a:prstGeom prst="rect">
            <a:avLst/>
          </a:prstGeom>
        </p:spPr>
      </p:pic>
    </p:spTree>
    <p:extLst>
      <p:ext uri="{BB962C8B-B14F-4D97-AF65-F5344CB8AC3E}">
        <p14:creationId xmlns:p14="http://schemas.microsoft.com/office/powerpoint/2010/main" val="1128190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2369" y="237392"/>
            <a:ext cx="2927839" cy="931985"/>
          </a:xfrm>
        </p:spPr>
        <p:txBody>
          <a:bodyPr>
            <a:normAutofit fontScale="90000"/>
          </a:bodyPr>
          <a:lstStyle/>
          <a:p>
            <a:r>
              <a:rPr lang="en-US" b="1" dirty="0"/>
              <a:t>Canvas</a:t>
            </a:r>
            <a:br>
              <a:rPr lang="en-US" b="1" dirty="0"/>
            </a:br>
            <a:endParaRPr lang="en-US" dirty="0"/>
          </a:p>
        </p:txBody>
      </p:sp>
      <p:sp>
        <p:nvSpPr>
          <p:cNvPr id="3" name="Объект 2"/>
          <p:cNvSpPr>
            <a:spLocks noGrp="1"/>
          </p:cNvSpPr>
          <p:nvPr>
            <p:ph idx="1"/>
          </p:nvPr>
        </p:nvSpPr>
        <p:spPr>
          <a:xfrm>
            <a:off x="430823" y="1063868"/>
            <a:ext cx="5117123" cy="4659923"/>
          </a:xfrm>
        </p:spPr>
        <p:txBody>
          <a:bodyPr>
            <a:normAutofit lnSpcReduction="10000"/>
          </a:bodyPr>
          <a:lstStyle/>
          <a:p>
            <a:pPr marL="0" indent="0" fontAlgn="base">
              <a:buNone/>
            </a:pPr>
            <a:r>
              <a:rPr lang="en-US" dirty="0"/>
              <a:t>Unlike </a:t>
            </a:r>
            <a:r>
              <a:rPr lang="en-US" dirty="0" err="1"/>
              <a:t>edX</a:t>
            </a:r>
            <a:r>
              <a:rPr lang="en-US" dirty="0"/>
              <a:t> or Coursera, which each have big names on board as far as universities, Canvas is a MOOC platform with smaller local universities and community colleges teaching its online courses. Some of these include the University of Colorado Boulder, </a:t>
            </a:r>
            <a:r>
              <a:rPr lang="en-US" dirty="0" err="1"/>
              <a:t>Vrije</a:t>
            </a:r>
            <a:r>
              <a:rPr lang="en-US" dirty="0"/>
              <a:t> </a:t>
            </a:r>
            <a:r>
              <a:rPr lang="en-US" dirty="0" err="1"/>
              <a:t>Universiteit</a:t>
            </a:r>
            <a:r>
              <a:rPr lang="en-US" dirty="0"/>
              <a:t> Brussel, and the Swinburne University of Technology. Also, rather than simply offering courses for anyone, Canvas caters more towards teaching current instructors as well as the next generation of educators.</a:t>
            </a:r>
          </a:p>
          <a:p>
            <a:pPr marL="0" indent="0">
              <a:buNone/>
            </a:pPr>
            <a:r>
              <a:rPr lang="en-US" dirty="0"/>
              <a:t/>
            </a:r>
            <a:br>
              <a:rPr lang="en-US" dirty="0"/>
            </a:br>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6192" y="1459523"/>
            <a:ext cx="4938346" cy="4938346"/>
          </a:xfrm>
          <a:prstGeom prst="rect">
            <a:avLst/>
          </a:prstGeom>
        </p:spPr>
      </p:pic>
    </p:spTree>
    <p:extLst>
      <p:ext uri="{BB962C8B-B14F-4D97-AF65-F5344CB8AC3E}">
        <p14:creationId xmlns:p14="http://schemas.microsoft.com/office/powerpoint/2010/main" val="18115491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748</TotalTime>
  <Words>1052</Words>
  <Application>Microsoft Office PowerPoint</Application>
  <PresentationFormat>Широкоэкранный</PresentationFormat>
  <Paragraphs>74</Paragraphs>
  <Slides>22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22</vt:i4>
      </vt:variant>
    </vt:vector>
  </HeadingPairs>
  <TitlesOfParts>
    <vt:vector size="26" baseType="lpstr">
      <vt:lpstr>Arial</vt:lpstr>
      <vt:lpstr>Century Gothic</vt:lpstr>
      <vt:lpstr>Wingdings 3</vt:lpstr>
      <vt:lpstr>Ион</vt:lpstr>
      <vt:lpstr>Education is the key to the success</vt:lpstr>
      <vt:lpstr>Презентация PowerPoint</vt:lpstr>
      <vt:lpstr>Презентация PowerPoint</vt:lpstr>
      <vt:lpstr>Education helps you channel your energy</vt:lpstr>
      <vt:lpstr>The more knowledge you gain the more opportunities will open up to allow individuals to achieve better possibilities in career and personal growth.</vt:lpstr>
      <vt:lpstr>We live in the internet age</vt:lpstr>
      <vt:lpstr>Coursera </vt:lpstr>
      <vt:lpstr>Презентация PowerPoint</vt:lpstr>
      <vt:lpstr>Canvas </vt:lpstr>
      <vt:lpstr>Презентация PowerPoint</vt:lpstr>
      <vt:lpstr> </vt:lpstr>
      <vt:lpstr>Презентация PowerPoint</vt:lpstr>
      <vt:lpstr>Kadenze </vt:lpstr>
      <vt:lpstr>Презентация PowerPoint</vt:lpstr>
      <vt:lpstr>Презентация PowerPoint</vt:lpstr>
      <vt:lpstr>ART</vt:lpstr>
      <vt:lpstr>For learning foreign languages</vt:lpstr>
      <vt:lpstr>Презентация PowerPoint</vt:lpstr>
      <vt:lpstr>Thenewboston</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28</cp:revision>
  <dcterms:created xsi:type="dcterms:W3CDTF">2021-10-05T09:12:31Z</dcterms:created>
  <dcterms:modified xsi:type="dcterms:W3CDTF">2021-10-11T06:35:27Z</dcterms:modified>
</cp:coreProperties>
</file>