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4" r:id="rId6"/>
    <p:sldId id="262" r:id="rId7"/>
    <p:sldId id="283" r:id="rId8"/>
    <p:sldId id="284" r:id="rId9"/>
    <p:sldId id="285" r:id="rId10"/>
    <p:sldId id="286" r:id="rId11"/>
    <p:sldId id="287" r:id="rId12"/>
    <p:sldId id="259" r:id="rId13"/>
    <p:sldId id="289" r:id="rId14"/>
    <p:sldId id="288" r:id="rId15"/>
    <p:sldId id="260" r:id="rId16"/>
    <p:sldId id="279" r:id="rId17"/>
    <p:sldId id="272" r:id="rId18"/>
    <p:sldId id="273" r:id="rId19"/>
    <p:sldId id="261" r:id="rId20"/>
    <p:sldId id="263" r:id="rId21"/>
    <p:sldId id="266" r:id="rId22"/>
    <p:sldId id="276" r:id="rId23"/>
    <p:sldId id="275" r:id="rId24"/>
    <p:sldId id="271" r:id="rId25"/>
    <p:sldId id="26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artsviewer.com/picasso-991.html" TargetMode="External"/><Relationship Id="rId4" Type="http://schemas.openxmlformats.org/officeDocument/2006/relationships/hyperlink" Target="https://zagge.ru/25-faktov-o-pablo-pikass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852936"/>
            <a:ext cx="8856983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ПАБЛО ПИКАССО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.</a:t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Путь к триумфу.</a:t>
            </a:r>
            <a:endParaRPr lang="ru-RU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400" y="6165304"/>
            <a:ext cx="5000600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140 лет со дня рождения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8" y="188640"/>
            <a:ext cx="3008141" cy="30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	Африканский период (1907-1909 гг.)</a:t>
            </a:r>
            <a:r>
              <a:rPr lang="ru-RU" sz="2000" dirty="0" smtClean="0"/>
              <a:t>. </a:t>
            </a:r>
            <a:r>
              <a:rPr lang="ru-RU" sz="2000" dirty="0"/>
              <a:t>Отход от изображения конкретного </a:t>
            </a:r>
            <a:r>
              <a:rPr lang="ru-RU" sz="2000" dirty="0" smtClean="0"/>
              <a:t>человека, появляются африканские </a:t>
            </a:r>
            <a:r>
              <a:rPr lang="ru-RU" sz="2000" dirty="0"/>
              <a:t>мотивы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5187"/>
            <a:ext cx="4824536" cy="652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445243" y="270511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980728"/>
            <a:ext cx="2232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«Купальщица»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1909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2"/>
    </mc:Choice>
    <mc:Fallback xmlns="">
      <p:transition spd="slow" advTm="217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14" y="4477911"/>
            <a:ext cx="3339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latin typeface="Arial Narrow" panose="020B0606020202030204" pitchFamily="34" charset="0"/>
              </a:rPr>
              <a:t>	</a:t>
            </a:r>
            <a:r>
              <a:rPr lang="ru-RU" sz="2000" u="sng" dirty="0" smtClean="0">
                <a:latin typeface="Arial Narrow" panose="020B0606020202030204" pitchFamily="34" charset="0"/>
              </a:rPr>
              <a:t>Кубизм (1907-1918</a:t>
            </a:r>
            <a:r>
              <a:rPr lang="ru-RU" sz="2000" u="sng" dirty="0" smtClean="0">
                <a:latin typeface="Arial Narrow" panose="020B0606020202030204" pitchFamily="34" charset="0"/>
              </a:rPr>
              <a:t>) </a:t>
            </a:r>
            <a:r>
              <a:rPr lang="ru-RU" sz="2000" dirty="0">
                <a:latin typeface="Arial Narrow" panose="020B0606020202030204" pitchFamily="34" charset="0"/>
              </a:rPr>
              <a:t>Предметы, изображенные на картинах, как бы построены из кубиков. </a:t>
            </a:r>
            <a:r>
              <a:rPr lang="ru-RU" sz="2000" dirty="0" smtClean="0">
                <a:latin typeface="Arial Narrow" panose="020B0606020202030204" pitchFamily="34" charset="0"/>
              </a:rPr>
              <a:t>Начало периода ознаменовано написанием картины «</a:t>
            </a:r>
            <a:r>
              <a:rPr lang="ru-RU" sz="2000" dirty="0" err="1" smtClean="0">
                <a:latin typeface="Arial Narrow" panose="020B0606020202030204" pitchFamily="34" charset="0"/>
              </a:rPr>
              <a:t>Авеньенские</a:t>
            </a:r>
            <a:r>
              <a:rPr lang="ru-RU" sz="2000" dirty="0" smtClean="0">
                <a:latin typeface="Arial Narrow" panose="020B0606020202030204" pitchFamily="34" charset="0"/>
              </a:rPr>
              <a:t> девицы».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0" y="0"/>
            <a:ext cx="5785829" cy="641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562156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250176"/>
            <a:ext cx="32736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Авиньонские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девицы»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1907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2"/>
    </mc:Choice>
    <mc:Fallback xmlns="">
      <p:transition spd="slow" advTm="217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6697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284984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Термин </a:t>
            </a:r>
            <a:r>
              <a:rPr lang="ru-RU" sz="2000" dirty="0">
                <a:latin typeface="Arial Narrow" panose="020B0606020202030204" pitchFamily="34" charset="0"/>
              </a:rPr>
              <a:t>направления «кубизм», основоположниками которого стали Пабло Пикассо, Жорж Брак и Хуан </a:t>
            </a:r>
            <a:r>
              <a:rPr lang="ru-RU" sz="2000" dirty="0" err="1">
                <a:latin typeface="Arial Narrow" panose="020B0606020202030204" pitchFamily="34" charset="0"/>
              </a:rPr>
              <a:t>Грис</a:t>
            </a:r>
            <a:r>
              <a:rPr lang="ru-RU" sz="2000" dirty="0">
                <a:latin typeface="Arial Narrow" panose="020B0606020202030204" pitchFamily="34" charset="0"/>
              </a:rPr>
              <a:t>, был введён искусствоведом и художественным критиком Луи </a:t>
            </a:r>
            <a:r>
              <a:rPr lang="ru-RU" sz="2000" dirty="0" err="1">
                <a:latin typeface="Arial Narrow" panose="020B0606020202030204" pitchFamily="34" charset="0"/>
              </a:rPr>
              <a:t>Вокселем</a:t>
            </a:r>
            <a:r>
              <a:rPr lang="ru-RU" sz="2000" dirty="0">
                <a:latin typeface="Arial Narrow" panose="020B0606020202030204" pitchFamily="34" charset="0"/>
              </a:rPr>
              <a:t> (</a:t>
            </a:r>
            <a:r>
              <a:rPr lang="ru-RU" sz="2000" dirty="0" err="1">
                <a:latin typeface="Arial Narrow" panose="020B0606020202030204" pitchFamily="34" charset="0"/>
              </a:rPr>
              <a:t>Louis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Vauxcelles</a:t>
            </a:r>
            <a:r>
              <a:rPr lang="ru-RU" sz="2000" dirty="0">
                <a:latin typeface="Arial Narrow" panose="020B0606020202030204" pitchFamily="34" charset="0"/>
              </a:rPr>
              <a:t>). В одной из своих статей он отметил, что работы Пикассо и Жоржа Брака полны «причудливых кубиков</a:t>
            </a:r>
            <a:r>
              <a:rPr lang="ru-RU" sz="2000" dirty="0" smtClean="0">
                <a:latin typeface="Arial Narrow" panose="020B0606020202030204" pitchFamily="34" charset="0"/>
              </a:rPr>
              <a:t>».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04664"/>
            <a:ext cx="4401962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" y="509480"/>
            <a:ext cx="5195774" cy="241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124744"/>
            <a:ext cx="274947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«Сидящая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женщина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саду»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1938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7"/>
    </mc:Choice>
    <mc:Fallback xmlns="">
      <p:transition spd="slow" advTm="2167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653136"/>
            <a:ext cx="3468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latin typeface="Arial Narrow" panose="020B0606020202030204" pitchFamily="34" charset="0"/>
              </a:rPr>
              <a:t>	Неоклассицизм.(1918-1925 гг.) </a:t>
            </a:r>
            <a:r>
              <a:rPr lang="ru-RU" sz="2000" dirty="0" smtClean="0">
                <a:latin typeface="Arial Narrow" panose="020B0606020202030204" pitchFamily="34" charset="0"/>
              </a:rPr>
              <a:t>Цвета </a:t>
            </a:r>
            <a:r>
              <a:rPr lang="ru-RU" sz="2000" dirty="0">
                <a:latin typeface="Arial Narrow" panose="020B0606020202030204" pitchFamily="34" charset="0"/>
              </a:rPr>
              <a:t>становятся ярче, образы - четче. Первая женитьба на балерине Ольге Хохловой, рождение сына.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95" y="116632"/>
            <a:ext cx="5255309" cy="652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-58813" y="171119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890136"/>
            <a:ext cx="2406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«Портрет 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Паула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1923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2"/>
    </mc:Choice>
    <mc:Fallback xmlns="">
      <p:transition spd="slow" advTm="2177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6" y="-1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97152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latin typeface="Arial Narrow" panose="020B0606020202030204" pitchFamily="34" charset="0"/>
              </a:rPr>
              <a:t>	Сюрреализм (1925-1936). </a:t>
            </a:r>
            <a:r>
              <a:rPr lang="ru-RU" sz="2000" dirty="0">
                <a:latin typeface="Arial Narrow" panose="020B0606020202030204" pitchFamily="34" charset="0"/>
              </a:rPr>
              <a:t>Четкий отпечаток на творчестве семейных проблем: серия портретов женщины. Новая любовь, рождение дочери. Увлечение скульптурой.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72343"/>
            <a:ext cx="5043288" cy="645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-45248" y="263012"/>
            <a:ext cx="4797425" cy="267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2304" y="1106160"/>
            <a:ext cx="3025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«Женщина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цветком»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1932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2"/>
    </mc:Choice>
    <mc:Fallback xmlns="">
      <p:transition spd="slow" advTm="217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861048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Первой </a:t>
            </a:r>
            <a:r>
              <a:rPr lang="ru-RU" sz="2000" dirty="0">
                <a:latin typeface="Arial Narrow" panose="020B0606020202030204" pitchFamily="34" charset="0"/>
              </a:rPr>
              <a:t>женой Пикассо стала русская балерина Ольга Хохлова, с которой он познакомился во время подготовки к постановке сюрреалистического балета «Парад» Сергея Дягилева. В совместном браке у них родился сын Пауло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33" y="260648"/>
            <a:ext cx="4511031" cy="6471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79878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196752"/>
            <a:ext cx="23871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«Ольга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кресле»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1917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1"/>
    </mc:Choice>
    <mc:Fallback xmlns="">
      <p:transition spd="slow" advTm="170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284984"/>
            <a:ext cx="36541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В </a:t>
            </a:r>
            <a:r>
              <a:rPr lang="ru-RU" sz="2000" dirty="0">
                <a:latin typeface="Arial Narrow" panose="020B0606020202030204" pitchFamily="34" charset="0"/>
              </a:rPr>
              <a:t>1927 году Пикассо встретил 17-летнюю Мари-Терез Вальтер и начал с ней тайно встречаться. Брак художника с его первой женой закончился </a:t>
            </a:r>
            <a:r>
              <a:rPr lang="ru-RU" sz="2000" dirty="0" smtClean="0">
                <a:latin typeface="Arial Narrow" panose="020B0606020202030204" pitchFamily="34" charset="0"/>
              </a:rPr>
              <a:t>разлукой. Мари-Терез </a:t>
            </a:r>
            <a:r>
              <a:rPr lang="ru-RU" sz="2000" dirty="0">
                <a:latin typeface="Arial Narrow" panose="020B0606020202030204" pitchFamily="34" charset="0"/>
              </a:rPr>
              <a:t>Вальтер прожила всю жизнь в тщетной надежде, что Пикассо однажды женится на ней. Через четыре года после смерти Пикассо она </a:t>
            </a:r>
            <a:r>
              <a:rPr lang="ru-RU" sz="2000" dirty="0" smtClean="0">
                <a:latin typeface="Arial Narrow" panose="020B0606020202030204" pitchFamily="34" charset="0"/>
              </a:rPr>
              <a:t>повесилась.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6490"/>
            <a:ext cx="5148063" cy="649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19182"/>
            <a:ext cx="603832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073876"/>
            <a:ext cx="3736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«Портрет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Марии-Терезы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Вальтер»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1937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"/>
    </mc:Choice>
    <mc:Fallback xmlns="">
      <p:transition spd="slow" advTm="2139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36912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Второй </a:t>
            </a:r>
            <a:r>
              <a:rPr lang="ru-RU" sz="2000" dirty="0">
                <a:latin typeface="Arial Narrow" panose="020B0606020202030204" pitchFamily="34" charset="0"/>
              </a:rPr>
              <a:t>женой Пабло была Жаклин Рок; их брак продлился 11 лет. Пабло Пикассо впервые увидел Жаклин в 1953 году, когда ей было 26 лет, а ему — 72 года. Каждый день он дарил ей одну розу, пока через полгода Жаклин не согласилась встречаться с ним. Они поженились только спустя 6 лет после смерти первой жены Пикассо Ольги Хохловой в 1955 году.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20707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29464"/>
            <a:ext cx="536416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0550" y="1054594"/>
            <a:ext cx="25987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«Жаклин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цветы»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1954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3"/>
    </mc:Choice>
    <mc:Fallback xmlns="">
      <p:transition spd="slow" advTm="2106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013176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У </a:t>
            </a:r>
            <a:r>
              <a:rPr lang="ru-RU" sz="2000" dirty="0">
                <a:latin typeface="Arial Narrow" panose="020B0606020202030204" pitchFamily="34" charset="0"/>
              </a:rPr>
              <a:t>Пабло Пикассо было трое внебрачных детей: дочь Майя от Мари-Терез Вальтер; сын Клод и дочь Палома от Франсуазы Жило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371"/>
            <a:ext cx="4844048" cy="653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935"/>
            <a:ext cx="4797425" cy="20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1075963"/>
            <a:ext cx="3096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«Клоду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два года и его любимая 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лошадка»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1949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2"/>
    </mc:Choice>
    <mc:Fallback xmlns="">
      <p:transition spd="slow" advTm="1563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538549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2000" dirty="0"/>
              <a:t>Пабло Пикассо был не просто художником, он также был скульптором, </a:t>
            </a:r>
            <a:r>
              <a:rPr lang="ru-RU" sz="2000" dirty="0" err="1"/>
              <a:t>керамистом</a:t>
            </a:r>
            <a:r>
              <a:rPr lang="ru-RU" sz="2000" dirty="0"/>
              <a:t>, сценографом, поэтом, драматургом, писателем и дизайнером.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99392"/>
            <a:ext cx="5242182" cy="65527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154"/>
            <a:ext cx="4797425" cy="20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4839" y="1150697"/>
            <a:ext cx="17804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Сильветт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1954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2"/>
    </mc:Choice>
    <mc:Fallback xmlns="">
      <p:transition spd="slow" advTm="107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1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3938">
            <a:off x="-580981" y="230816"/>
            <a:ext cx="10324982" cy="48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548" y="1490008"/>
            <a:ext cx="8659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5400" dirty="0">
                <a:latin typeface="Batang" panose="02030600000101010101" pitchFamily="18" charset="-127"/>
                <a:ea typeface="Batang" panose="02030600000101010101" pitchFamily="18" charset="-127"/>
              </a:rPr>
              <a:t>Хорошие художники копируют, великие художники крадут».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5721" y="446707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Пабло Пикассо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0"/>
    </mc:Choice>
    <mc:Fallback xmlns="">
      <p:transition spd="slow" advTm="664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31" y="6167045"/>
            <a:ext cx="9113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Arial Narrow" panose="020B0606020202030204" pitchFamily="34" charset="0"/>
              </a:rPr>
              <a:t>	После </a:t>
            </a:r>
            <a:r>
              <a:rPr lang="ru-RU" dirty="0">
                <a:latin typeface="Arial Narrow" panose="020B0606020202030204" pitchFamily="34" charset="0"/>
              </a:rPr>
              <a:t>того, как нацистский офицер увидел фотографию картины Пабло Пикассо «</a:t>
            </a:r>
            <a:r>
              <a:rPr lang="ru-RU" dirty="0" err="1">
                <a:latin typeface="Arial Narrow" panose="020B0606020202030204" pitchFamily="34" charset="0"/>
              </a:rPr>
              <a:t>Герника</a:t>
            </a:r>
            <a:r>
              <a:rPr lang="ru-RU" dirty="0">
                <a:latin typeface="Arial Narrow" panose="020B0606020202030204" pitchFamily="34" charset="0"/>
              </a:rPr>
              <a:t>», он спросил художника, он ли это сделал. Пикассо ответил: «Нет, это сделал ты</a:t>
            </a:r>
            <a:r>
              <a:rPr lang="ru-RU" dirty="0" smtClean="0">
                <a:latin typeface="Arial Narrow" panose="020B0606020202030204" pitchFamily="34" charset="0"/>
              </a:rPr>
              <a:t>». 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238459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1" y="0"/>
            <a:ext cx="9144000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220" y="3352444"/>
            <a:ext cx="5011737" cy="221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005064"/>
            <a:ext cx="18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«Г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é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рника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1937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211" y="4831992"/>
            <a:ext cx="9126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Arial Narrow" panose="020B0606020202030204" pitchFamily="34" charset="0"/>
              </a:rPr>
              <a:t>	Причиной </a:t>
            </a:r>
            <a:r>
              <a:rPr lang="ru-RU" dirty="0">
                <a:latin typeface="Arial Narrow" panose="020B0606020202030204" pitchFamily="34" charset="0"/>
              </a:rPr>
              <a:t>создания знаменитой картины «</a:t>
            </a:r>
            <a:r>
              <a:rPr lang="ru-RU" dirty="0" err="1">
                <a:latin typeface="Arial Narrow" panose="020B0606020202030204" pitchFamily="34" charset="0"/>
              </a:rPr>
              <a:t>Герника</a:t>
            </a:r>
            <a:r>
              <a:rPr lang="ru-RU" dirty="0">
                <a:latin typeface="Arial Narrow" panose="020B0606020202030204" pitchFamily="34" charset="0"/>
              </a:rPr>
              <a:t>» стала бомбардировка испанского города </a:t>
            </a:r>
            <a:r>
              <a:rPr lang="ru-RU" dirty="0" err="1">
                <a:latin typeface="Arial Narrow" panose="020B0606020202030204" pitchFamily="34" charset="0"/>
              </a:rPr>
              <a:t>Герника</a:t>
            </a:r>
            <a:r>
              <a:rPr lang="ru-RU" dirty="0">
                <a:latin typeface="Arial Narrow" panose="020B0606020202030204" pitchFamily="34" charset="0"/>
              </a:rPr>
              <a:t> ВВС люфтваффе, входящих в состав нацистской Германии. За 3 часа на </a:t>
            </a:r>
            <a:r>
              <a:rPr lang="ru-RU" dirty="0" err="1">
                <a:latin typeface="Arial Narrow" panose="020B0606020202030204" pitchFamily="34" charset="0"/>
              </a:rPr>
              <a:t>Гернику</a:t>
            </a:r>
            <a:r>
              <a:rPr lang="ru-RU" dirty="0">
                <a:latin typeface="Arial Narrow" panose="020B0606020202030204" pitchFamily="34" charset="0"/>
              </a:rPr>
              <a:t> было сброшено несколько тысяч бомб, в результате чего 6-тысячный город был уничтожен. Пикассо был настолько поражён случившимся, что выразил свои эмоции на полотне. </a:t>
            </a:r>
            <a:r>
              <a:rPr lang="ru-RU" dirty="0" smtClean="0">
                <a:latin typeface="Arial Narrow" panose="020B0606020202030204" pitchFamily="34" charset="0"/>
              </a:rPr>
              <a:t>Картина была </a:t>
            </a:r>
            <a:r>
              <a:rPr lang="ru-RU" dirty="0">
                <a:latin typeface="Arial Narrow" panose="020B0606020202030204" pitchFamily="34" charset="0"/>
              </a:rPr>
              <a:t>написана всего за месяц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1"/>
    </mc:Choice>
    <mc:Fallback xmlns="">
      <p:transition spd="slow" advTm="424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221088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latin typeface="Arial Narrow" panose="020B0606020202030204" pitchFamily="34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</a:rPr>
              <a:t>1917 по 1924 год Пикассо создал занавесы, декорации и костюмы для нескольких балетов. В то время его работы были плохо восприняты, но теперь они считаются символами прогресса в искусстве того времени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6666" y="47104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65" y="196071"/>
            <a:ext cx="4318422" cy="671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855"/>
            <a:ext cx="5011737" cy="241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6013" y="1031185"/>
            <a:ext cx="2661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«Девочка на шаре» </a:t>
            </a:r>
            <a:endParaRPr lang="en-US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1905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4"/>
    </mc:Choice>
    <mc:Fallback xmlns="">
      <p:transition spd="slow" advTm="169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2996952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 	Согласно </a:t>
            </a:r>
            <a:r>
              <a:rPr lang="ru-RU" sz="2000" dirty="0">
                <a:latin typeface="Arial Narrow" panose="020B0606020202030204" pitchFamily="34" charset="0"/>
              </a:rPr>
              <a:t>Книге рекордов Гиннеса 1998 года, Пикассо является одним из самых плодовитых художников в мире. За свою </a:t>
            </a:r>
            <a:r>
              <a:rPr lang="ru-RU" sz="2000" dirty="0" smtClean="0">
                <a:latin typeface="Arial Narrow" panose="020B0606020202030204" pitchFamily="34" charset="0"/>
              </a:rPr>
              <a:t>карьеру </a:t>
            </a:r>
            <a:r>
              <a:rPr lang="ru-RU" sz="2000" dirty="0">
                <a:latin typeface="Arial Narrow" panose="020B0606020202030204" pitchFamily="34" charset="0"/>
              </a:rPr>
              <a:t>он создал более 13 500 картин, </a:t>
            </a:r>
            <a:r>
              <a:rPr lang="ru-RU" sz="2000" dirty="0" smtClean="0">
                <a:latin typeface="Arial Narrow" panose="020B0606020202030204" pitchFamily="34" charset="0"/>
              </a:rPr>
              <a:t>гравюры, книжные иллюстрации, керамические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ru-RU" sz="2000" dirty="0" smtClean="0">
                <a:latin typeface="Arial Narrow" panose="020B0606020202030204" pitchFamily="34" charset="0"/>
              </a:rPr>
              <a:t>скульптурные работы. </a:t>
            </a:r>
            <a:r>
              <a:rPr lang="ru-RU" sz="2000" dirty="0">
                <a:latin typeface="Arial Narrow" panose="020B0606020202030204" pitchFamily="34" charset="0"/>
              </a:rPr>
              <a:t> Согласно оценке Музея современного искусства (Нью-Йорк), Пикассо за свою жизнь создал около 20 тысяч работ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3" y="4697924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96" y="-171400"/>
            <a:ext cx="5432932" cy="695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28" y="-531440"/>
            <a:ext cx="536416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8227" y="758961"/>
            <a:ext cx="3307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«Обнаженная женщина»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1908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6"/>
    </mc:Choice>
    <mc:Fallback xmlns="">
      <p:transition spd="slow" advTm="253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509120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В </a:t>
            </a:r>
            <a:r>
              <a:rPr lang="ru-RU" sz="2000" dirty="0">
                <a:latin typeface="Arial Narrow" panose="020B0606020202030204" pitchFamily="34" charset="0"/>
              </a:rPr>
              <a:t>2009 году самая известная газета </a:t>
            </a:r>
            <a:r>
              <a:rPr lang="ru-RU" sz="2000" dirty="0" err="1">
                <a:latin typeface="Arial Narrow" panose="020B0606020202030204" pitchFamily="34" charset="0"/>
              </a:rPr>
              <a:t>The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Times</a:t>
            </a:r>
            <a:r>
              <a:rPr lang="ru-RU" sz="2000" dirty="0">
                <a:latin typeface="Arial Narrow" panose="020B0606020202030204" pitchFamily="34" charset="0"/>
              </a:rPr>
              <a:t> провела опрос среди 1,4 млн читателей, по результатам которого Пикассо признали лучшим художником среди живших за последние 100 лет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40" y="116632"/>
            <a:ext cx="5222622" cy="663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536416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603" y="63676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Хуан </a:t>
            </a:r>
            <a:r>
              <a:rPr lang="ru-RU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Грис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«Портрет Пикассо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 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1912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"/>
    </mc:Choice>
    <mc:Fallback xmlns="">
      <p:transition spd="slow" advTm="1213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817542"/>
            <a:ext cx="8892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В 2015 году </a:t>
            </a:r>
            <a:r>
              <a:rPr lang="ru-RU" sz="2000" dirty="0">
                <a:latin typeface="Arial Narrow" panose="020B0606020202030204" pitchFamily="34" charset="0"/>
              </a:rPr>
              <a:t>на аукционе «</a:t>
            </a:r>
            <a:r>
              <a:rPr lang="ru-RU" sz="2000" dirty="0" err="1">
                <a:latin typeface="Arial Narrow" panose="020B0606020202030204" pitchFamily="34" charset="0"/>
              </a:rPr>
              <a:t>Кристис</a:t>
            </a:r>
            <a:r>
              <a:rPr lang="ru-RU" sz="2000" dirty="0">
                <a:latin typeface="Arial Narrow" panose="020B0606020202030204" pitchFamily="34" charset="0"/>
              </a:rPr>
              <a:t>» был установлен новый абсолютный рекорд для произведений искусства, продаваемых с открытых торгов — картина Пабло Пикассо «Алжирские женщины (версия О)» ушла за рекордные 179 </a:t>
            </a:r>
            <a:r>
              <a:rPr lang="ru-RU" sz="2000" dirty="0" smtClean="0">
                <a:latin typeface="Arial Narrow" panose="020B0606020202030204" pitchFamily="34" charset="0"/>
              </a:rPr>
              <a:t>миллионов </a:t>
            </a:r>
            <a:r>
              <a:rPr lang="ru-RU" sz="2000" dirty="0">
                <a:latin typeface="Arial Narrow" panose="020B0606020202030204" pitchFamily="34" charset="0"/>
              </a:rPr>
              <a:t>долларов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940">
            <a:off x="2693004" y="3739819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8723" r="7732" b="9055"/>
          <a:stretch/>
        </p:blipFill>
        <p:spPr>
          <a:xfrm>
            <a:off x="-149072" y="-27384"/>
            <a:ext cx="7529384" cy="574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-497759"/>
            <a:ext cx="4491924" cy="30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88224" y="836712"/>
            <a:ext cx="26532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«Алжирские женщины»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1955 </a:t>
            </a: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299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1"/>
    </mc:Choice>
    <mc:Fallback xmlns="">
      <p:transition spd="slow" advTm="1768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437112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На </a:t>
            </a:r>
            <a:r>
              <a:rPr lang="ru-RU" sz="2000" dirty="0">
                <a:latin typeface="Arial Narrow" panose="020B0606020202030204" pitchFamily="34" charset="0"/>
              </a:rPr>
              <a:t>основе данных о похищенных картинах лондонской организации </a:t>
            </a:r>
            <a:r>
              <a:rPr lang="ru-RU" sz="2000" dirty="0" err="1">
                <a:latin typeface="Arial Narrow" panose="020B0606020202030204" pitchFamily="34" charset="0"/>
              </a:rPr>
              <a:t>Art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Loss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Register</a:t>
            </a:r>
            <a:r>
              <a:rPr lang="ru-RU" sz="2000" dirty="0">
                <a:latin typeface="Arial Narrow" panose="020B0606020202030204" pitchFamily="34" charset="0"/>
              </a:rPr>
              <a:t>, Пабло Пикассо возглавляет список художников, чьи полотна пользуются наибольшей популярностью среди воров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2" y="188640"/>
            <a:ext cx="4764955" cy="635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145">
            <a:off x="122457" y="-134189"/>
            <a:ext cx="50117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836712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«Чтение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1930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8"/>
    </mc:Choice>
    <mc:Fallback xmlns="">
      <p:transition spd="slow" advTm="1521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183" y="5805264"/>
            <a:ext cx="8757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По </a:t>
            </a:r>
            <a:r>
              <a:rPr lang="ru-RU" sz="2000" dirty="0">
                <a:latin typeface="Arial Narrow" panose="020B0606020202030204" pitchFamily="34" charset="0"/>
              </a:rPr>
              <a:t>состоянию на 2012 год, в крупнейшем в мире регистре по утерянным произведениям искусства (</a:t>
            </a:r>
            <a:r>
              <a:rPr lang="ru-RU" sz="2000" dirty="0" err="1">
                <a:latin typeface="Arial Narrow" panose="020B0606020202030204" pitchFamily="34" charset="0"/>
              </a:rPr>
              <a:t>Art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Loss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Register</a:t>
            </a:r>
            <a:r>
              <a:rPr lang="ru-RU" sz="2000" dirty="0">
                <a:latin typeface="Arial Narrow" panose="020B0606020202030204" pitchFamily="34" charset="0"/>
              </a:rPr>
              <a:t> (ALR)), </a:t>
            </a:r>
            <a:r>
              <a:rPr lang="ru-RU" sz="2000" dirty="0" smtClean="0">
                <a:latin typeface="Arial Narrow" panose="020B0606020202030204" pitchFamily="34" charset="0"/>
              </a:rPr>
              <a:t>1147 </a:t>
            </a:r>
            <a:r>
              <a:rPr lang="ru-RU" sz="2000" dirty="0">
                <a:latin typeface="Arial Narrow" panose="020B0606020202030204" pitchFamily="34" charset="0"/>
              </a:rPr>
              <a:t>работ Пабло Пикассо числятся как украденные.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7298">
            <a:off x="2688110" y="3038770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3" y="332657"/>
            <a:ext cx="6686813" cy="544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065">
            <a:off x="4972083" y="-701296"/>
            <a:ext cx="5503255" cy="3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4168" y="612755"/>
            <a:ext cx="25649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«Студия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Голуби»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1960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1"/>
    </mc:Choice>
    <mc:Fallback xmlns="">
      <p:transition spd="slow" advTm="1800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51131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Источники</a:t>
            </a:r>
            <a:r>
              <a:rPr lang="ru-RU" sz="1100" dirty="0" smtClean="0"/>
              <a:t>: </a:t>
            </a:r>
            <a:r>
              <a:rPr lang="en-US" sz="1100" dirty="0">
                <a:hlinkClick r:id="rId4"/>
              </a:rPr>
              <a:t>https://zagge.ru/25-faktov-o-pablo-pikasso</a:t>
            </a:r>
            <a:r>
              <a:rPr lang="en-US" sz="1100" dirty="0" smtClean="0">
                <a:hlinkClick r:id="rId4"/>
              </a:rPr>
              <a:t>/</a:t>
            </a:r>
            <a:endParaRPr lang="ru-RU" sz="1100" dirty="0" smtClean="0"/>
          </a:p>
          <a:p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://ru.artsviewer.com/picasso-991.html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39022" y="2704551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Спасибо за внимание!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1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2"/>
    </mc:Choice>
    <mc:Fallback xmlns="">
      <p:transition spd="slow" advTm="52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93305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Пабло </a:t>
            </a:r>
            <a:r>
              <a:rPr lang="ru-RU" sz="2000" dirty="0">
                <a:latin typeface="Arial Narrow" panose="020B0606020202030204" pitchFamily="34" charset="0"/>
              </a:rPr>
              <a:t>Пикассо начал увлекаться рисованием с раннего детства. Первые уроки живописи он получил у своего отца — Хосе </a:t>
            </a:r>
            <a:r>
              <a:rPr lang="ru-RU" sz="2000" dirty="0" err="1">
                <a:latin typeface="Arial Narrow" panose="020B0606020202030204" pitchFamily="34" charset="0"/>
              </a:rPr>
              <a:t>Руиса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Бласко</a:t>
            </a:r>
            <a:r>
              <a:rPr lang="ru-RU" sz="2000" dirty="0">
                <a:latin typeface="Arial Narrow" panose="020B0606020202030204" pitchFamily="34" charset="0"/>
              </a:rPr>
              <a:t>, который был учителем рисования. Уже в 8 лет он написал свою первую качественную картину маслом, получившая название «Пикадор</a:t>
            </a:r>
            <a:r>
              <a:rPr lang="ru-RU" sz="2000" dirty="0" smtClean="0">
                <a:latin typeface="Arial Narrow" panose="020B0606020202030204" pitchFamily="34" charset="0"/>
              </a:rPr>
              <a:t>».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83" y="417365"/>
            <a:ext cx="4528773" cy="602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845" y="417365"/>
            <a:ext cx="4873724" cy="22662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595" y="1052736"/>
            <a:ext cx="1850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David" panose="020E0502060401010101" pitchFamily="34" charset="-79"/>
              </a:rPr>
              <a:t>«Пикадор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David" panose="020E0502060401010101" pitchFamily="34" charset="-79"/>
              </a:rPr>
              <a:t>»</a:t>
            </a:r>
          </a:p>
          <a:p>
            <a:pPr algn="ctr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1889 </a:t>
            </a: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4"/>
    </mc:Choice>
    <mc:Fallback xmlns="">
      <p:transition spd="slow" advTm="159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284984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По </a:t>
            </a:r>
            <a:r>
              <a:rPr lang="ru-RU" sz="2000" dirty="0">
                <a:latin typeface="Arial Narrow" panose="020B0606020202030204" pitchFamily="34" charset="0"/>
              </a:rPr>
              <a:t>испанской традиции Пабло получил две фамилии по первым фамилиям родителей: отца — </a:t>
            </a:r>
            <a:r>
              <a:rPr lang="ru-RU" sz="2000" dirty="0" err="1">
                <a:latin typeface="Arial Narrow" panose="020B0606020202030204" pitchFamily="34" charset="0"/>
              </a:rPr>
              <a:t>Руис</a:t>
            </a:r>
            <a:r>
              <a:rPr lang="ru-RU" sz="2000" dirty="0">
                <a:latin typeface="Arial Narrow" panose="020B0606020202030204" pitchFamily="34" charset="0"/>
              </a:rPr>
              <a:t> и матери — Пикассо. Его полное имя, полученное при крещении, звучит как Пабло Диего Хосе Франсиско де </a:t>
            </a:r>
            <a:r>
              <a:rPr lang="ru-RU" sz="2000" dirty="0" err="1">
                <a:latin typeface="Arial Narrow" panose="020B0606020202030204" pitchFamily="34" charset="0"/>
              </a:rPr>
              <a:t>Паула</a:t>
            </a:r>
            <a:r>
              <a:rPr lang="ru-RU" sz="2000" dirty="0">
                <a:latin typeface="Arial Narrow" panose="020B0606020202030204" pitchFamily="34" charset="0"/>
              </a:rPr>
              <a:t> Хуан </a:t>
            </a:r>
            <a:r>
              <a:rPr lang="ru-RU" sz="2000" dirty="0" err="1">
                <a:latin typeface="Arial Narrow" panose="020B0606020202030204" pitchFamily="34" charset="0"/>
              </a:rPr>
              <a:t>Непомусено</a:t>
            </a:r>
            <a:r>
              <a:rPr lang="ru-RU" sz="2000" dirty="0">
                <a:latin typeface="Arial Narrow" panose="020B0606020202030204" pitchFamily="34" charset="0"/>
              </a:rPr>
              <a:t> Мария де </a:t>
            </a:r>
            <a:r>
              <a:rPr lang="ru-RU" sz="2000" dirty="0" err="1">
                <a:latin typeface="Arial Narrow" panose="020B0606020202030204" pitchFamily="34" charset="0"/>
              </a:rPr>
              <a:t>лос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Ремедиос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Сиприано</a:t>
            </a:r>
            <a:r>
              <a:rPr lang="ru-RU" sz="2000" dirty="0">
                <a:latin typeface="Arial Narrow" panose="020B0606020202030204" pitchFamily="34" charset="0"/>
              </a:rPr>
              <a:t> де ла </a:t>
            </a:r>
            <a:r>
              <a:rPr lang="ru-RU" sz="2000" dirty="0" err="1">
                <a:latin typeface="Arial Narrow" panose="020B0606020202030204" pitchFamily="34" charset="0"/>
              </a:rPr>
              <a:t>Сантисима</a:t>
            </a:r>
            <a:r>
              <a:rPr lang="ru-RU" sz="2000" dirty="0">
                <a:latin typeface="Arial Narrow" panose="020B0606020202030204" pitchFamily="34" charset="0"/>
              </a:rPr>
              <a:t> Тринидад </a:t>
            </a:r>
            <a:r>
              <a:rPr lang="ru-RU" sz="2000" dirty="0" err="1">
                <a:latin typeface="Arial Narrow" panose="020B0606020202030204" pitchFamily="34" charset="0"/>
              </a:rPr>
              <a:t>Мартир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Патрисио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Руис</a:t>
            </a:r>
            <a:r>
              <a:rPr lang="ru-RU" sz="2000" dirty="0">
                <a:latin typeface="Arial Narrow" panose="020B0606020202030204" pitchFamily="34" charset="0"/>
              </a:rPr>
              <a:t> и Пикассо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8044" y="469792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5"/>
            <a:ext cx="4680520" cy="624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476672"/>
            <a:ext cx="4873724" cy="22662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4357" y="950341"/>
            <a:ext cx="2401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«Портрет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художника»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1896 </a:t>
            </a:r>
            <a:r>
              <a:rPr lang="ru-RU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1"/>
    </mc:Choice>
    <mc:Fallback xmlns="">
      <p:transition spd="slow" advTm="262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58314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Первым </a:t>
            </a:r>
            <a:r>
              <a:rPr lang="ru-RU" sz="2000" dirty="0">
                <a:latin typeface="Arial Narrow" panose="020B0606020202030204" pitchFamily="34" charset="0"/>
              </a:rPr>
              <a:t>словом Пикассо было «</a:t>
            </a:r>
            <a:r>
              <a:rPr lang="ru-RU" sz="2000" dirty="0" err="1">
                <a:latin typeface="Arial Narrow" panose="020B0606020202030204" pitchFamily="34" charset="0"/>
              </a:rPr>
              <a:t>piz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piz</a:t>
            </a:r>
            <a:r>
              <a:rPr lang="ru-RU" sz="2000" dirty="0">
                <a:latin typeface="Arial Narrow" panose="020B0606020202030204" pitchFamily="34" charset="0"/>
              </a:rPr>
              <a:t>», сокращённое от </a:t>
            </a:r>
            <a:r>
              <a:rPr lang="ru-RU" sz="2000" dirty="0" err="1">
                <a:latin typeface="Arial Narrow" panose="020B0606020202030204" pitchFamily="34" charset="0"/>
              </a:rPr>
              <a:t>lápis</a:t>
            </a:r>
            <a:r>
              <a:rPr lang="ru-RU" sz="2000" dirty="0">
                <a:latin typeface="Arial Narrow" panose="020B0606020202030204" pitchFamily="34" charset="0"/>
              </a:rPr>
              <a:t>, что в переводе с испанского означает «карандаш</a:t>
            </a:r>
            <a:r>
              <a:rPr lang="ru-RU" sz="2000" dirty="0" smtClean="0">
                <a:latin typeface="Arial Narrow" panose="020B0606020202030204" pitchFamily="34" charset="0"/>
              </a:rPr>
              <a:t>».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5" y="2996952"/>
            <a:ext cx="5960397" cy="27725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1"/>
            <a:ext cx="6633962" cy="437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702">
            <a:off x="-880160" y="304316"/>
            <a:ext cx="4234663" cy="244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1159983"/>
            <a:ext cx="19623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«Дом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поле» </a:t>
            </a:r>
          </a:p>
          <a:p>
            <a:pPr algn="ctr"/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1893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2"/>
    </mc:Choice>
    <mc:Fallback xmlns="">
      <p:transition spd="slow" advTm="144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96" y="551723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 Narrow" panose="020B0606020202030204" pitchFamily="34" charset="0"/>
              </a:rPr>
              <a:t>	Пикассо </a:t>
            </a:r>
            <a:r>
              <a:rPr lang="ru-RU" sz="2000" dirty="0">
                <a:latin typeface="Arial Narrow" panose="020B0606020202030204" pitchFamily="34" charset="0"/>
              </a:rPr>
              <a:t>был принят в Школу изящных искусств Ла-</a:t>
            </a:r>
            <a:r>
              <a:rPr lang="ru-RU" sz="2000" dirty="0" err="1">
                <a:latin typeface="Arial Narrow" panose="020B0606020202030204" pitchFamily="34" charset="0"/>
              </a:rPr>
              <a:t>Лонха</a:t>
            </a:r>
            <a:r>
              <a:rPr lang="ru-RU" sz="2000" dirty="0">
                <a:latin typeface="Arial Narrow" panose="020B0606020202030204" pitchFamily="34" charset="0"/>
              </a:rPr>
              <a:t>, когда ему было 14 лет. Он был слишком молод для поступления, однако по настоянию отца он был допущен к сдаче вступительных экзаменов. В то время как большинство студентов сдали экзамены через месяц, Пабло сдал вступительные всего лишь за неделю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68187" y="3248693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30664"/>
            <a:ext cx="6480720" cy="522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-1388115" y="661923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086" y="1246591"/>
            <a:ext cx="23466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«Испанская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пара перед 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гостиницей»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1900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715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8"/>
    </mc:Choice>
    <mc:Fallback xmlns="">
      <p:transition spd="slow" advTm="247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221088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latin typeface="Arial Narrow" panose="020B0606020202030204" pitchFamily="34" charset="0"/>
              </a:rPr>
              <a:t>После </a:t>
            </a:r>
            <a:r>
              <a:rPr lang="ru-RU" sz="2000" dirty="0">
                <a:latin typeface="Arial Narrow" panose="020B0606020202030204" pitchFamily="34" charset="0"/>
              </a:rPr>
              <a:t>учебы Пабло Пикассо переезжает в Париж. Именно во Франции испанский художник написал свои лучшие работы.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sz="2000" dirty="0">
                <a:latin typeface="Arial Narrow" panose="020B0606020202030204" pitchFamily="34" charset="0"/>
              </a:rPr>
              <a:t>	</a:t>
            </a:r>
            <a:r>
              <a:rPr lang="ru-RU" sz="2000" dirty="0" smtClean="0">
                <a:latin typeface="Arial Narrow" panose="020B0606020202030204" pitchFamily="34" charset="0"/>
              </a:rPr>
              <a:t>Творческая </a:t>
            </a:r>
            <a:r>
              <a:rPr lang="ru-RU" sz="2000" dirty="0">
                <a:latin typeface="Arial Narrow" panose="020B0606020202030204" pitchFamily="34" charset="0"/>
              </a:rPr>
              <a:t>биография Пабло Пикассо разделяется на несколько этапов.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4" y="116632"/>
            <a:ext cx="4379786" cy="665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445243" y="270511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09045" y="980728"/>
            <a:ext cx="2069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«Автопортрет»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1896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3"/>
    </mc:Choice>
    <mc:Fallback xmlns="">
      <p:transition spd="slow" advTm="149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21088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latin typeface="Arial Narrow" panose="020B0606020202030204" pitchFamily="34" charset="0"/>
              </a:rPr>
              <a:t>	Голубой период (1901-1904гг.)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Картины этого периода выполнены, в основном, в холодных сине-зеленых тонах. Герои - старики, бедные матери и дети. Сам художник в это время беден </a:t>
            </a:r>
            <a:r>
              <a:rPr lang="ru-RU" sz="2000" dirty="0" smtClean="0">
                <a:latin typeface="Arial Narrow" panose="020B0606020202030204" pitchFamily="34" charset="0"/>
              </a:rPr>
              <a:t>и несчастен.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9494"/>
            <a:ext cx="4536978" cy="667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00">
            <a:off x="445243" y="270511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3" y="894410"/>
            <a:ext cx="3195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«Меланхолия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Грустная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женщина»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1902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5"/>
    </mc:Choice>
    <mc:Fallback xmlns="">
      <p:transition spd="slow" advTm="1569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  <a14:imgEffect>
                      <a14:brightnessContrast bright="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0" y="0"/>
            <a:ext cx="9190039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933" y="4581128"/>
            <a:ext cx="596039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186823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latin typeface="Arial Narrow" panose="020B0606020202030204" pitchFamily="34" charset="0"/>
              </a:rPr>
              <a:t>	Розовый период 1904-1906гг.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</a:rPr>
              <a:t>Картины становятся более жизнерадостными, в них преобладают розовые и оранжевые тона.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этом период в жизни Пабло Пикассо появляется </a:t>
            </a:r>
            <a:r>
              <a:rPr lang="ru-RU" sz="2000" dirty="0" err="1">
                <a:latin typeface="Arial Narrow" panose="020B0606020202030204" pitchFamily="34" charset="0"/>
              </a:rPr>
              <a:t>Фернанда</a:t>
            </a:r>
            <a:r>
              <a:rPr lang="ru-RU" sz="2000" dirty="0">
                <a:latin typeface="Arial Narrow" panose="020B0606020202030204" pitchFamily="34" charset="0"/>
              </a:rPr>
              <a:t> Оливье - возлюбленная и муза.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5160546" cy="644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93">
            <a:off x="85203" y="270511"/>
            <a:ext cx="4797425" cy="237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1034152"/>
            <a:ext cx="30664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«Мальчик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трубкой»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1905 год</a:t>
            </a:r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185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ПАБЛО ПИКАССО.   Путь к триумфу.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ПАБЛО ПИКАССО.   Путь к триумфу.</dc:title>
  <dc:creator>пк</dc:creator>
  <cp:lastModifiedBy>пк</cp:lastModifiedBy>
  <cp:revision>46</cp:revision>
  <dcterms:created xsi:type="dcterms:W3CDTF">2021-08-25T08:09:22Z</dcterms:created>
  <dcterms:modified xsi:type="dcterms:W3CDTF">2021-09-21T09:51:49Z</dcterms:modified>
</cp:coreProperties>
</file>