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65" r:id="rId4"/>
    <p:sldId id="263" r:id="rId5"/>
    <p:sldId id="260" r:id="rId6"/>
    <p:sldId id="262" r:id="rId7"/>
    <p:sldId id="264" r:id="rId8"/>
    <p:sldId id="261" r:id="rId9"/>
    <p:sldId id="258" r:id="rId10"/>
    <p:sldId id="259" r:id="rId11"/>
    <p:sldId id="266" r:id="rId12"/>
    <p:sldId id="268" r:id="rId13"/>
    <p:sldId id="267"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3C2DC97F-AC77-4854-BA88-4806021DB974}">
          <p14:sldIdLst>
            <p14:sldId id="256"/>
            <p14:sldId id="257"/>
            <p14:sldId id="265"/>
            <p14:sldId id="263"/>
            <p14:sldId id="260"/>
            <p14:sldId id="262"/>
            <p14:sldId id="264"/>
            <p14:sldId id="261"/>
            <p14:sldId id="258"/>
            <p14:sldId id="259"/>
            <p14:sldId id="266"/>
            <p14:sldId id="268"/>
            <p14:sldId id="267"/>
            <p14:sldId id="269"/>
            <p14:sldId id="270"/>
            <p14:sldId id="271"/>
            <p14:sldId id="272"/>
            <p14:sldId id="273"/>
            <p14:sldId id="274"/>
            <p14:sldId id="275"/>
          </p14:sldIdLst>
        </p14:section>
        <p14:section name="Раздел без заголовка" id="{083E40A7-A061-487E-AE52-D41E34C8ED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24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764462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56594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456400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231918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15644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C71EC6-210F-42DE-9C53-41977AD35B3D}" type="datetimeFigureOut">
              <a:rPr lang="ru-RU" smtClean="0"/>
              <a:t>20.05.2021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028394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C71EC6-210F-42DE-9C53-41977AD35B3D}" type="datetimeFigureOut">
              <a:rPr lang="ru-RU" smtClean="0"/>
              <a:t>20.05.2021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269481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03239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9487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B4C71EC6-210F-42DE-9C53-41977AD35B3D}" type="datetimeFigureOut">
              <a:rPr lang="ru-RU" smtClean="0"/>
              <a:t>20.05.2021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30747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2492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20.05.2021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62193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20.05.2021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244424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B4C71EC6-210F-42DE-9C53-41977AD35B3D}" type="datetimeFigureOut">
              <a:rPr lang="ru-RU" smtClean="0"/>
              <a:t>20.05.2021</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083038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4C71EC6-210F-42DE-9C53-41977AD35B3D}" type="datetimeFigureOut">
              <a:rPr lang="ru-RU" smtClean="0"/>
              <a:t>20.05.2021</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22177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B4C71EC6-210F-42DE-9C53-41977AD35B3D}" type="datetimeFigureOut">
              <a:rPr lang="ru-RU" smtClean="0"/>
              <a:t>20.05.2021</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4250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158147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4C71EC6-210F-42DE-9C53-41977AD35B3D}" type="datetimeFigureOut">
              <a:rPr lang="ru-RU" smtClean="0"/>
              <a:t>20.05.2021</a:t>
            </a:fld>
            <a:endParaRPr lang="ru-RU"/>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19043737"/>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g"/></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3" y="1052737"/>
            <a:ext cx="5616624" cy="1944215"/>
          </a:xfrm>
        </p:spPr>
        <p:txBody>
          <a:bodyPr>
            <a:normAutofit fontScale="90000"/>
          </a:bodyPr>
          <a:lstStyle/>
          <a:p>
            <a:pPr lvl="0"/>
            <a:r>
              <a:rPr lang="en-US" sz="6000" b="1" dirty="0" smtClean="0"/>
              <a:t>Eco-style</a:t>
            </a:r>
            <a:r>
              <a:rPr lang="ru-RU" sz="6000" b="1" dirty="0"/>
              <a:t> </a:t>
            </a:r>
            <a:r>
              <a:rPr lang="en-US" sz="6000" b="1" dirty="0" smtClean="0"/>
              <a:t>life</a:t>
            </a:r>
            <a:r>
              <a:rPr lang="ru-RU" dirty="0"/>
              <a:t/>
            </a:r>
            <a:br>
              <a:rPr lang="ru-RU" dirty="0"/>
            </a:b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6441" y="187718"/>
            <a:ext cx="2780928" cy="2780928"/>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6912" y="2196754"/>
            <a:ext cx="2312288" cy="3004801"/>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5492" y="4493101"/>
            <a:ext cx="2822040" cy="2266098"/>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3874212"/>
            <a:ext cx="2654685" cy="2654685"/>
          </a:xfrm>
          <a:prstGeom prst="rect">
            <a:avLst/>
          </a:prstGeom>
        </p:spPr>
      </p:pic>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9298" y="2792020"/>
            <a:ext cx="2926080" cy="1645920"/>
          </a:xfrm>
          <a:prstGeom prst="rect">
            <a:avLst/>
          </a:prstGeom>
        </p:spPr>
      </p:pic>
    </p:spTree>
    <p:extLst>
      <p:ext uri="{BB962C8B-B14F-4D97-AF65-F5344CB8AC3E}">
        <p14:creationId xmlns:p14="http://schemas.microsoft.com/office/powerpoint/2010/main" val="2725796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95936" y="404664"/>
            <a:ext cx="5112568" cy="6336704"/>
          </a:xfrm>
        </p:spPr>
        <p:txBody>
          <a:bodyPr>
            <a:normAutofit lnSpcReduction="10000"/>
          </a:bodyPr>
          <a:lstStyle/>
          <a:p>
            <a:pPr fontAlgn="base">
              <a:buFont typeface="Arial" panose="020B0604020202020204" pitchFamily="34" charset="0"/>
              <a:buChar char="•"/>
            </a:pPr>
            <a:r>
              <a:rPr lang="en-US" dirty="0">
                <a:latin typeface="arial" panose="020B0604020202020204" pitchFamily="34" charset="0"/>
              </a:rPr>
              <a:t>Buy durable goods – ones that are well-built or that carry good warranties. They will last longer, save money in the long run and save landfill space.</a:t>
            </a:r>
            <a:endParaRPr lang="en-US" dirty="0">
              <a:latin typeface="Times New Roman" panose="02020603050405020304" pitchFamily="18" charset="0"/>
            </a:endParaRPr>
          </a:p>
          <a:p>
            <a:pPr fontAlgn="base">
              <a:buFont typeface="Arial" panose="020B0604020202020204" pitchFamily="34" charset="0"/>
              <a:buChar char="•"/>
            </a:pPr>
            <a:r>
              <a:rPr lang="en-US" dirty="0">
                <a:latin typeface="arial" panose="020B0604020202020204" pitchFamily="34" charset="0"/>
              </a:rPr>
              <a:t>At work, make two-sided copies when ever possible.</a:t>
            </a:r>
            <a:endParaRPr lang="en-US" dirty="0">
              <a:latin typeface="Times New Roman" panose="02020603050405020304" pitchFamily="18" charset="0"/>
            </a:endParaRPr>
          </a:p>
          <a:p>
            <a:pPr fontAlgn="base">
              <a:buFont typeface="Arial" panose="020B0604020202020204" pitchFamily="34" charset="0"/>
              <a:buChar char="•"/>
            </a:pPr>
            <a:r>
              <a:rPr lang="en-US" dirty="0">
                <a:latin typeface="arial" panose="020B0604020202020204" pitchFamily="34" charset="0"/>
              </a:rPr>
              <a:t>Maintain central files rather than using several files for individuals.</a:t>
            </a:r>
            <a:endParaRPr lang="en-US" dirty="0">
              <a:latin typeface="Times New Roman" panose="02020603050405020304" pitchFamily="18" charset="0"/>
            </a:endParaRPr>
          </a:p>
          <a:p>
            <a:pPr fontAlgn="base">
              <a:buFont typeface="Arial" panose="020B0604020202020204" pitchFamily="34" charset="0"/>
              <a:buChar char="•"/>
            </a:pPr>
            <a:r>
              <a:rPr lang="en-US" dirty="0">
                <a:latin typeface="arial" panose="020B0604020202020204" pitchFamily="34" charset="0"/>
              </a:rPr>
              <a:t>Use electronic mail or main bulletin board.</a:t>
            </a:r>
            <a:endParaRPr lang="en-US" dirty="0">
              <a:latin typeface="Times New Roman" panose="02020603050405020304" pitchFamily="18" charset="0"/>
            </a:endParaRPr>
          </a:p>
          <a:p>
            <a:pPr fontAlgn="base">
              <a:buFont typeface="Arial" panose="020B0604020202020204" pitchFamily="34" charset="0"/>
              <a:buChar char="•"/>
            </a:pPr>
            <a:r>
              <a:rPr lang="en-US" dirty="0">
                <a:latin typeface="arial" panose="020B0604020202020204" pitchFamily="34" charset="0"/>
              </a:rPr>
              <a:t>Remove your name from the mailing lists of materials you no longer want to receive: write to Mail Preference Service, c/o Direct Marketing Assoc., P.O. Box 90008, Farmingdale, NY 11735.</a:t>
            </a:r>
            <a:endParaRPr lang="en-US" dirty="0">
              <a:latin typeface="Times New Roman" panose="02020603050405020304" pitchFamily="18" charset="0"/>
            </a:endParaRPr>
          </a:p>
          <a:p>
            <a:pPr fontAlgn="base">
              <a:buFont typeface="Arial" panose="020B0604020202020204" pitchFamily="34" charset="0"/>
              <a:buChar char="•"/>
            </a:pPr>
            <a:r>
              <a:rPr lang="en-US" dirty="0">
                <a:latin typeface="arial" panose="020B0604020202020204" pitchFamily="34" charset="0"/>
              </a:rPr>
              <a:t>Use cloth napkins instead of paper napkins.</a:t>
            </a:r>
            <a:endParaRPr lang="en-US" dirty="0">
              <a:latin typeface="Times New Roman" panose="02020603050405020304" pitchFamily="18" charset="0"/>
            </a:endParaRPr>
          </a:p>
          <a:p>
            <a:pPr fontAlgn="base">
              <a:buFont typeface="Arial" panose="020B0604020202020204" pitchFamily="34" charset="0"/>
              <a:buChar char="•"/>
            </a:pPr>
            <a:r>
              <a:rPr lang="en-US" dirty="0">
                <a:latin typeface="arial" panose="020B0604020202020204" pitchFamily="34" charset="0"/>
              </a:rPr>
              <a:t>Use a dish cloth instead of paper towels.</a:t>
            </a:r>
            <a:endParaRPr lang="en-US" dirty="0">
              <a:latin typeface="Times New Roman" panose="02020603050405020304" pitchFamily="18" charset="0"/>
            </a:endParaRPr>
          </a:p>
          <a:p>
            <a:pPr marL="18288"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374427"/>
            <a:ext cx="2736304" cy="319235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43" y="3717032"/>
            <a:ext cx="3168352" cy="2687905"/>
          </a:xfrm>
          <a:prstGeom prst="rect">
            <a:avLst/>
          </a:prstGeom>
        </p:spPr>
      </p:pic>
    </p:spTree>
    <p:extLst>
      <p:ext uri="{BB962C8B-B14F-4D97-AF65-F5344CB8AC3E}">
        <p14:creationId xmlns:p14="http://schemas.microsoft.com/office/powerpoint/2010/main" val="2794788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49165"/>
            <a:ext cx="7202760" cy="1152128"/>
          </a:xfrm>
        </p:spPr>
        <p:txBody>
          <a:bodyPr>
            <a:normAutofit fontScale="90000"/>
          </a:bodyPr>
          <a:lstStyle/>
          <a:p>
            <a:r>
              <a:rPr lang="en-US" sz="2700" b="1" dirty="0">
                <a:solidFill>
                  <a:schemeClr val="accent1"/>
                </a:solidFill>
                <a:latin typeface="arial" panose="020B0604020202020204" pitchFamily="34" charset="0"/>
              </a:rPr>
              <a:t>REUSE:  It makes economic and environmental sense to reuse products. Sometimes it takes creativity</a:t>
            </a:r>
            <a:r>
              <a:rPr lang="en-US" sz="2700" b="1" dirty="0" smtClean="0">
                <a:solidFill>
                  <a:schemeClr val="accent1"/>
                </a:solidFill>
                <a:latin typeface="arial" panose="020B0604020202020204" pitchFamily="34" charset="0"/>
              </a:rPr>
              <a:t>:</a:t>
            </a:r>
            <a:r>
              <a:rPr lang="ru-RU" b="1" dirty="0" smtClean="0">
                <a:solidFill>
                  <a:schemeClr val="accent1"/>
                </a:solidFill>
                <a:latin typeface="arial" panose="020B0604020202020204" pitchFamily="34" charset="0"/>
              </a:rPr>
              <a:t/>
            </a:r>
            <a:br>
              <a:rPr lang="ru-RU" b="1" dirty="0" smtClean="0">
                <a:solidFill>
                  <a:schemeClr val="accent1"/>
                </a:solidFill>
                <a:latin typeface="arial" panose="020B0604020202020204" pitchFamily="34" charset="0"/>
              </a:rPr>
            </a:br>
            <a:endParaRPr lang="en-US" dirty="0">
              <a:solidFill>
                <a:schemeClr val="accent1"/>
              </a:solidFill>
            </a:endParaRPr>
          </a:p>
        </p:txBody>
      </p:sp>
      <p:sp>
        <p:nvSpPr>
          <p:cNvPr id="3" name="Объект 2"/>
          <p:cNvSpPr>
            <a:spLocks noGrp="1"/>
          </p:cNvSpPr>
          <p:nvPr>
            <p:ph idx="1"/>
          </p:nvPr>
        </p:nvSpPr>
        <p:spPr>
          <a:xfrm>
            <a:off x="3761420" y="1271539"/>
            <a:ext cx="3746376" cy="1152129"/>
          </a:xfrm>
        </p:spPr>
        <p:txBody>
          <a:bodyPr>
            <a:normAutofit fontScale="85000" lnSpcReduction="10000"/>
          </a:bodyPr>
          <a:lstStyle/>
          <a:p>
            <a:pPr fontAlgn="base">
              <a:buFont typeface="Arial" panose="020B0604020202020204" pitchFamily="34" charset="0"/>
              <a:buChar char="•"/>
            </a:pPr>
            <a:r>
              <a:rPr lang="en-US" dirty="0" smtClean="0">
                <a:latin typeface="arial" panose="020B0604020202020204" pitchFamily="34" charset="0"/>
              </a:rPr>
              <a:t>Reuse </a:t>
            </a:r>
            <a:r>
              <a:rPr lang="en-US" dirty="0">
                <a:latin typeface="arial" panose="020B0604020202020204" pitchFamily="34" charset="0"/>
              </a:rPr>
              <a:t>products in different ways. Use a coffee can to pack a lunch; use plastic microwave dinner trays as picnic dishes</a:t>
            </a:r>
            <a:r>
              <a:rPr lang="en-US" dirty="0" smtClean="0">
                <a:latin typeface="arial" panose="020B0604020202020204" pitchFamily="34" charset="0"/>
              </a:rPr>
              <a:t>.</a:t>
            </a:r>
            <a:endParaRPr lang="ru-RU" dirty="0" smtClean="0">
              <a:latin typeface="arial" panose="020B0604020202020204" pitchFamily="34" charset="0"/>
            </a:endParaRPr>
          </a:p>
          <a:p>
            <a:pPr fontAlgn="base">
              <a:buFont typeface="Arial" panose="020B0604020202020204" pitchFamily="34" charset="0"/>
              <a:buChar char="•"/>
            </a:pPr>
            <a:endParaRPr lang="en-US" dirty="0">
              <a:solidFill>
                <a:srgbClr val="3A5912"/>
              </a:solidFill>
              <a:latin typeface="Times New Roman" panose="02020603050405020304" pitchFamily="18" charset="0"/>
            </a:endParaRPr>
          </a:p>
          <a:p>
            <a:pPr marL="0" indent="0">
              <a:buNone/>
            </a:pPr>
            <a:endParaRPr lang="en-US"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01" y="1360786"/>
            <a:ext cx="2448781" cy="2448781"/>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2570511"/>
            <a:ext cx="3240360" cy="291227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044" y="3928554"/>
            <a:ext cx="2894275" cy="2793312"/>
          </a:xfrm>
          <a:prstGeom prst="rect">
            <a:avLst/>
          </a:prstGeom>
        </p:spPr>
      </p:pic>
      <p:sp>
        <p:nvSpPr>
          <p:cNvPr id="7" name="Прямоугольник 6"/>
          <p:cNvSpPr/>
          <p:nvPr/>
        </p:nvSpPr>
        <p:spPr>
          <a:xfrm>
            <a:off x="4644008" y="5629629"/>
            <a:ext cx="4572000" cy="923330"/>
          </a:xfrm>
          <a:prstGeom prst="rect">
            <a:avLst/>
          </a:prstGeom>
        </p:spPr>
        <p:txBody>
          <a:bodyPr>
            <a:spAutoFit/>
          </a:bodyPr>
          <a:lstStyle/>
          <a:p>
            <a:pPr marL="342900" lvl="0" indent="-342900" defTabSz="457200" fontAlgn="base">
              <a:spcBef>
                <a:spcPts val="1000"/>
              </a:spcBef>
              <a:buClr>
                <a:srgbClr val="A53010"/>
              </a:buClr>
              <a:buFont typeface="Arial" panose="020B0604020202020204" pitchFamily="34" charset="0"/>
              <a:buChar char="•"/>
            </a:pPr>
            <a:r>
              <a:rPr lang="en-US" dirty="0">
                <a:latin typeface="arial" panose="020B0604020202020204" pitchFamily="34" charset="0"/>
              </a:rPr>
              <a:t>Reuse products for the same purpose. Save paper and plastic bags, and repair broken appliances, furniture and toys.</a:t>
            </a:r>
            <a:endParaRPr lang="en-US" dirty="0">
              <a:latin typeface="Times New Roman" panose="02020603050405020304" pitchFamily="18" charset="0"/>
            </a:endParaRPr>
          </a:p>
        </p:txBody>
      </p:sp>
      <p:sp>
        <p:nvSpPr>
          <p:cNvPr id="8" name="Прямоугольник 7"/>
          <p:cNvSpPr/>
          <p:nvPr/>
        </p:nvSpPr>
        <p:spPr>
          <a:xfrm>
            <a:off x="2582318" y="3143362"/>
            <a:ext cx="3726160" cy="584775"/>
          </a:xfrm>
          <a:prstGeom prst="rect">
            <a:avLst/>
          </a:prstGeom>
        </p:spPr>
        <p:txBody>
          <a:bodyPr wrap="square">
            <a:spAutoFit/>
          </a:bodyPr>
          <a:lstStyle/>
          <a:p>
            <a:pPr marL="742950" lvl="1" indent="-285750" defTabSz="457200" fontAlgn="base">
              <a:spcBef>
                <a:spcPts val="1000"/>
              </a:spcBef>
              <a:buClr>
                <a:srgbClr val="A53010"/>
              </a:buClr>
              <a:buFont typeface="Arial" panose="020B0604020202020204" pitchFamily="34" charset="0"/>
              <a:buChar char="•"/>
            </a:pPr>
            <a:r>
              <a:rPr lang="en-US" sz="1600" dirty="0">
                <a:latin typeface="arial" panose="020B0604020202020204" pitchFamily="34" charset="0"/>
              </a:rPr>
              <a:t>Use a ceramic coffee mug instead of paper cups.</a:t>
            </a:r>
            <a:endParaRPr lang="en-US" sz="1600" dirty="0">
              <a:latin typeface="Times New Roman" panose="02020603050405020304" pitchFamily="18" charset="0"/>
            </a:endParaRPr>
          </a:p>
        </p:txBody>
      </p:sp>
    </p:spTree>
    <p:extLst>
      <p:ext uri="{BB962C8B-B14F-4D97-AF65-F5344CB8AC3E}">
        <p14:creationId xmlns:p14="http://schemas.microsoft.com/office/powerpoint/2010/main" val="612210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1228" y="2782628"/>
            <a:ext cx="5323377" cy="2956894"/>
          </a:xfrm>
          <a:prstGeom prst="rect">
            <a:avLst/>
          </a:prstGeom>
        </p:spPr>
      </p:pic>
      <p:sp>
        <p:nvSpPr>
          <p:cNvPr id="3" name="Объект 2"/>
          <p:cNvSpPr>
            <a:spLocks noGrp="1"/>
          </p:cNvSpPr>
          <p:nvPr>
            <p:ph idx="1"/>
          </p:nvPr>
        </p:nvSpPr>
        <p:spPr>
          <a:xfrm>
            <a:off x="1115617" y="404664"/>
            <a:ext cx="7418784" cy="5506558"/>
          </a:xfrm>
        </p:spPr>
        <p:txBody>
          <a:bodyPr/>
          <a:lstStyle/>
          <a:p>
            <a:pPr fontAlgn="base">
              <a:buFont typeface="Arial" panose="020B0604020202020204" pitchFamily="34" charset="0"/>
              <a:buChar char="•"/>
            </a:pPr>
            <a:r>
              <a:rPr lang="en-US" dirty="0">
                <a:latin typeface="arial" panose="020B0604020202020204" pitchFamily="34" charset="0"/>
              </a:rPr>
              <a:t>Sell old clothes, appliances, toys, and furniture in garage sales or ads, or donate them to charities.</a:t>
            </a:r>
            <a:endParaRPr lang="en-US" dirty="0">
              <a:latin typeface="Times New Roman" panose="02020603050405020304" pitchFamily="18" charset="0"/>
            </a:endParaRPr>
          </a:p>
          <a:p>
            <a:pPr fontAlgn="base">
              <a:buFont typeface="Arial" panose="020B0604020202020204" pitchFamily="34" charset="0"/>
              <a:buChar char="•"/>
            </a:pPr>
            <a:r>
              <a:rPr lang="en-US" dirty="0">
                <a:latin typeface="arial" panose="020B0604020202020204" pitchFamily="34" charset="0"/>
              </a:rPr>
              <a:t>Use reseal able containers rather than plastic wrap.</a:t>
            </a:r>
            <a:endParaRPr lang="en-US" dirty="0">
              <a:latin typeface="Times New Roman" panose="02020603050405020304" pitchFamily="18" charset="0"/>
            </a:endParaRPr>
          </a:p>
          <a:p>
            <a:pPr fontAlgn="base">
              <a:buFont typeface="Arial" panose="020B0604020202020204" pitchFamily="34" charset="0"/>
              <a:buChar char="•"/>
            </a:pPr>
            <a:r>
              <a:rPr lang="en-US" dirty="0" smtClean="0">
                <a:latin typeface="arial" panose="020B0604020202020204" pitchFamily="34" charset="0"/>
              </a:rPr>
              <a:t>Reuse </a:t>
            </a:r>
            <a:r>
              <a:rPr lang="en-US" dirty="0">
                <a:latin typeface="arial" panose="020B0604020202020204" pitchFamily="34" charset="0"/>
              </a:rPr>
              <a:t>grocery bags or bring your own cloth bags to the store. Do not take a bag from the store unless you need one.</a:t>
            </a:r>
            <a:endParaRPr lang="en-US" dirty="0">
              <a:latin typeface="Times New Roman" panose="02020603050405020304" pitchFamily="18" charset="0"/>
            </a:endParaRPr>
          </a:p>
          <a:p>
            <a:pPr marL="0" indent="0">
              <a:buNone/>
            </a:pPr>
            <a:endParaRPr lang="en-US"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280652"/>
            <a:ext cx="3707904" cy="2780928"/>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51" y="4679370"/>
            <a:ext cx="4231874" cy="2120303"/>
          </a:xfrm>
          <a:prstGeom prst="rect">
            <a:avLst/>
          </a:prstGeom>
        </p:spPr>
      </p:pic>
    </p:spTree>
    <p:extLst>
      <p:ext uri="{BB962C8B-B14F-4D97-AF65-F5344CB8AC3E}">
        <p14:creationId xmlns:p14="http://schemas.microsoft.com/office/powerpoint/2010/main" val="1402297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4247"/>
            <a:ext cx="4541566" cy="3371453"/>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586" y="-14246"/>
            <a:ext cx="5064414" cy="3371453"/>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920" y="3357206"/>
            <a:ext cx="5292080" cy="3534944"/>
          </a:xfrm>
          <a:prstGeom prst="rect">
            <a:avLst/>
          </a:prstGeom>
        </p:spPr>
      </p:pic>
      <p:sp>
        <p:nvSpPr>
          <p:cNvPr id="7" name="Прямоугольник 6"/>
          <p:cNvSpPr/>
          <p:nvPr/>
        </p:nvSpPr>
        <p:spPr>
          <a:xfrm>
            <a:off x="251520" y="3495546"/>
            <a:ext cx="3528392" cy="1938992"/>
          </a:xfrm>
          <a:prstGeom prst="rect">
            <a:avLst/>
          </a:prstGeom>
        </p:spPr>
        <p:txBody>
          <a:bodyPr wrap="square">
            <a:spAutoFit/>
          </a:bodyPr>
          <a:lstStyle/>
          <a:p>
            <a:pPr algn="ctr"/>
            <a:r>
              <a:rPr lang="en-US" sz="4000" b="1" dirty="0" smtClean="0">
                <a:solidFill>
                  <a:srgbClr val="FF0000"/>
                </a:solidFill>
                <a:latin typeface="arial" panose="020B0604020202020204" pitchFamily="34" charset="0"/>
              </a:rPr>
              <a:t>Ideas for your creativity</a:t>
            </a:r>
            <a:endParaRPr lang="en-US" sz="4000" dirty="0">
              <a:solidFill>
                <a:srgbClr val="FF0000"/>
              </a:solidFill>
            </a:endParaRPr>
          </a:p>
        </p:txBody>
      </p:sp>
    </p:spTree>
    <p:extLst>
      <p:ext uri="{BB962C8B-B14F-4D97-AF65-F5344CB8AC3E}">
        <p14:creationId xmlns:p14="http://schemas.microsoft.com/office/powerpoint/2010/main" val="356510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16632"/>
            <a:ext cx="7488831" cy="1152128"/>
          </a:xfrm>
        </p:spPr>
        <p:txBody>
          <a:bodyPr>
            <a:noAutofit/>
          </a:bodyPr>
          <a:lstStyle/>
          <a:p>
            <a:r>
              <a:rPr lang="en-US" sz="2000" b="1" dirty="0"/>
              <a:t>RECYCLE:  Recycling is a series of steps that takes a used material and processes, remanufactures, and sells it as a new product. Begin recycling at home and at work:</a:t>
            </a:r>
            <a:endParaRPr lang="en-US" sz="2000" dirty="0"/>
          </a:p>
        </p:txBody>
      </p:sp>
      <p:sp>
        <p:nvSpPr>
          <p:cNvPr id="3" name="Объект 2"/>
          <p:cNvSpPr>
            <a:spLocks noGrp="1"/>
          </p:cNvSpPr>
          <p:nvPr>
            <p:ph idx="1"/>
          </p:nvPr>
        </p:nvSpPr>
        <p:spPr>
          <a:xfrm>
            <a:off x="4355976" y="1196752"/>
            <a:ext cx="4178424" cy="4714470"/>
          </a:xfrm>
        </p:spPr>
        <p:txBody>
          <a:bodyPr>
            <a:normAutofit fontScale="92500" lnSpcReduction="10000"/>
          </a:bodyPr>
          <a:lstStyle/>
          <a:p>
            <a:pPr fontAlgn="base">
              <a:buFont typeface="Wingdings" panose="05000000000000000000" pitchFamily="2" charset="2"/>
              <a:buChar char="Ø"/>
            </a:pPr>
            <a:r>
              <a:rPr lang="en-US" dirty="0" smtClean="0"/>
              <a:t>Buy </a:t>
            </a:r>
            <a:r>
              <a:rPr lang="en-US" dirty="0"/>
              <a:t>products made from recycled material. Look for the recycling symbol or ask store managers or salesmen. The recycling symbol means one of two things – either the product is made of recycled material, or the item can be recycled. For instance, many plastic containers have a recycling symbol with a numbered code the identifies what type of plastic resin it is made from. However, just because the container has this code does not mean it can be easily recycled locally.</a:t>
            </a:r>
          </a:p>
          <a:p>
            <a:pPr marL="0" indent="0">
              <a:buNone/>
            </a:pPr>
            <a:endParaRPr lang="ru-RU" dirty="0" smtClean="0"/>
          </a:p>
          <a:p>
            <a:pPr marL="0" indent="0">
              <a:buNone/>
            </a:pPr>
            <a:endParaRPr lang="en-US"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90" y="1135013"/>
            <a:ext cx="4315972" cy="242773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3284984"/>
            <a:ext cx="2947784" cy="3282554"/>
          </a:xfrm>
          <a:prstGeom prst="rect">
            <a:avLst/>
          </a:prstGeom>
        </p:spPr>
      </p:pic>
    </p:spTree>
    <p:extLst>
      <p:ext uri="{BB962C8B-B14F-4D97-AF65-F5344CB8AC3E}">
        <p14:creationId xmlns:p14="http://schemas.microsoft.com/office/powerpoint/2010/main" val="3560391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16632"/>
            <a:ext cx="4836564" cy="3609850"/>
          </a:xfrm>
        </p:spPr>
        <p:txBody>
          <a:bodyPr>
            <a:normAutofit/>
          </a:bodyPr>
          <a:lstStyle/>
          <a:p>
            <a:pPr lvl="0" fontAlgn="base">
              <a:buClr>
                <a:srgbClr val="A53010"/>
              </a:buClr>
            </a:pPr>
            <a:r>
              <a:rPr lang="en-US" sz="1400" b="1" dirty="0">
                <a:solidFill>
                  <a:srgbClr val="FF0000"/>
                </a:solidFill>
              </a:rPr>
              <a:t>Check collection centers and curbside pickup services to see what they accept, and begin collecting those materials. These can include metal cans, newspapers, paper products, glass, plastics and oil.</a:t>
            </a:r>
          </a:p>
          <a:p>
            <a:pPr lvl="0" fontAlgn="base">
              <a:buClr>
                <a:srgbClr val="A53010"/>
              </a:buClr>
            </a:pPr>
            <a:r>
              <a:rPr lang="en-US" sz="1400" b="1" dirty="0">
                <a:solidFill>
                  <a:srgbClr val="FF0000"/>
                </a:solidFill>
              </a:rPr>
              <a:t>Consider purchasing recycled materials at work when purchasing material for office supply, office equipment or manufacturing.</a:t>
            </a:r>
          </a:p>
          <a:p>
            <a:pPr lvl="0" fontAlgn="base">
              <a:buClr>
                <a:srgbClr val="A53010"/>
              </a:buClr>
            </a:pPr>
            <a:r>
              <a:rPr lang="en-US" sz="1400" b="1" dirty="0" smtClean="0">
                <a:solidFill>
                  <a:srgbClr val="FF0000"/>
                </a:solidFill>
              </a:rPr>
              <a:t>Buy </a:t>
            </a:r>
            <a:r>
              <a:rPr lang="en-US" sz="1400" b="1" dirty="0">
                <a:solidFill>
                  <a:srgbClr val="FF0000"/>
                </a:solidFill>
              </a:rPr>
              <a:t>products made from material that is collected for recycling in your community.</a:t>
            </a:r>
          </a:p>
          <a:p>
            <a:pPr lvl="0" fontAlgn="base">
              <a:buClr>
                <a:srgbClr val="A53010"/>
              </a:buClr>
            </a:pPr>
            <a:r>
              <a:rPr lang="en-US" sz="1400" b="1" dirty="0">
                <a:solidFill>
                  <a:srgbClr val="FF0000"/>
                </a:solidFill>
              </a:rPr>
              <a:t>Use recycled paper for letterhead, copier paper and newsletters.</a:t>
            </a:r>
          </a:p>
          <a:p>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645024"/>
            <a:ext cx="4644516" cy="309634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07059"/>
            <a:ext cx="2928352" cy="3861048"/>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3475243"/>
            <a:ext cx="3276364" cy="3266125"/>
          </a:xfrm>
          <a:prstGeom prst="rect">
            <a:avLst/>
          </a:prstGeom>
        </p:spPr>
      </p:pic>
    </p:spTree>
    <p:extLst>
      <p:ext uri="{BB962C8B-B14F-4D97-AF65-F5344CB8AC3E}">
        <p14:creationId xmlns:p14="http://schemas.microsoft.com/office/powerpoint/2010/main" val="3943900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16632"/>
            <a:ext cx="6589199" cy="1280890"/>
          </a:xfrm>
        </p:spPr>
        <p:txBody>
          <a:bodyPr/>
          <a:lstStyle/>
          <a:p>
            <a:r>
              <a:rPr lang="en-US" b="1" i="1" dirty="0" smtClean="0">
                <a:solidFill>
                  <a:srgbClr val="FF0000"/>
                </a:solidFill>
              </a:rPr>
              <a:t>Idea</a:t>
            </a:r>
            <a:endParaRPr lang="en-US" b="1" i="1" dirty="0">
              <a:solidFill>
                <a:srgbClr val="FF0000"/>
              </a:solidFill>
            </a:endParaRPr>
          </a:p>
        </p:txBody>
      </p:sp>
      <p:sp>
        <p:nvSpPr>
          <p:cNvPr id="3" name="Объект 2"/>
          <p:cNvSpPr>
            <a:spLocks noGrp="1"/>
          </p:cNvSpPr>
          <p:nvPr>
            <p:ph idx="1"/>
          </p:nvPr>
        </p:nvSpPr>
        <p:spPr>
          <a:xfrm>
            <a:off x="899592" y="764704"/>
            <a:ext cx="7203999" cy="575320"/>
          </a:xfrm>
        </p:spPr>
        <p:txBody>
          <a:bodyPr/>
          <a:lstStyle/>
          <a:p>
            <a:pPr marL="0" indent="0">
              <a:buNone/>
            </a:pPr>
            <a:r>
              <a:rPr lang="en-US" sz="2400" b="1" dirty="0" smtClean="0"/>
              <a:t>what </a:t>
            </a:r>
            <a:r>
              <a:rPr lang="en-US" sz="2400" b="1" dirty="0"/>
              <a:t>can be done with old </a:t>
            </a:r>
            <a:r>
              <a:rPr lang="en-US" sz="2400" b="1" dirty="0" smtClean="0"/>
              <a:t>clothes?</a:t>
            </a:r>
            <a:endParaRPr lang="ru-RU" sz="2400" b="1" dirty="0" smtClean="0"/>
          </a:p>
          <a:p>
            <a:pPr marL="0" indent="0">
              <a:buNone/>
            </a:pPr>
            <a:endParaRPr lang="en-US"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268760"/>
            <a:ext cx="3790295" cy="263109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1556792"/>
            <a:ext cx="4736300" cy="378904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596" y="3993110"/>
            <a:ext cx="3790295" cy="2705443"/>
          </a:xfrm>
          <a:prstGeom prst="rect">
            <a:avLst/>
          </a:prstGeom>
        </p:spPr>
      </p:pic>
    </p:spTree>
    <p:extLst>
      <p:ext uri="{BB962C8B-B14F-4D97-AF65-F5344CB8AC3E}">
        <p14:creationId xmlns:p14="http://schemas.microsoft.com/office/powerpoint/2010/main" val="4133398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 y="-24148"/>
            <a:ext cx="4140623" cy="2577406"/>
          </a:xfr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53258"/>
            <a:ext cx="4365104" cy="4304742"/>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0"/>
            <a:ext cx="5004048" cy="3753036"/>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3098" y="3763389"/>
            <a:ext cx="4780901" cy="3094611"/>
          </a:xfrm>
          <a:prstGeom prst="rect">
            <a:avLst/>
          </a:prstGeom>
        </p:spPr>
      </p:pic>
    </p:spTree>
    <p:extLst>
      <p:ext uri="{BB962C8B-B14F-4D97-AF65-F5344CB8AC3E}">
        <p14:creationId xmlns:p14="http://schemas.microsoft.com/office/powerpoint/2010/main" val="2956638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30078" y="0"/>
            <a:ext cx="4613922" cy="4218386"/>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96952"/>
            <a:ext cx="4530078" cy="385014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530078" cy="2996952"/>
          </a:xfrm>
          <a:prstGeom prst="rect">
            <a:avLst/>
          </a:prstGeom>
        </p:spPr>
      </p:pic>
      <p:sp>
        <p:nvSpPr>
          <p:cNvPr id="7" name="Прямоугольник 6"/>
          <p:cNvSpPr/>
          <p:nvPr/>
        </p:nvSpPr>
        <p:spPr>
          <a:xfrm>
            <a:off x="4676799" y="4653136"/>
            <a:ext cx="4320480" cy="1200329"/>
          </a:xfrm>
          <a:prstGeom prst="rect">
            <a:avLst/>
          </a:prstGeom>
        </p:spPr>
        <p:txBody>
          <a:bodyPr wrap="square">
            <a:spAutoFit/>
          </a:bodyPr>
          <a:lstStyle/>
          <a:p>
            <a:pPr algn="ctr"/>
            <a:r>
              <a:rPr lang="en-US" sz="3600" b="1" i="1" dirty="0" smtClean="0">
                <a:solidFill>
                  <a:srgbClr val="FF0000"/>
                </a:solidFill>
                <a:ea typeface="+mj-ea"/>
                <a:cs typeface="+mj-cs"/>
              </a:rPr>
              <a:t>Main </a:t>
            </a:r>
            <a:r>
              <a:rPr lang="en-US" sz="3600" b="1" i="1" dirty="0">
                <a:solidFill>
                  <a:srgbClr val="FF0000"/>
                </a:solidFill>
                <a:ea typeface="+mj-ea"/>
                <a:cs typeface="+mj-cs"/>
              </a:rPr>
              <a:t>resource </a:t>
            </a:r>
            <a:endParaRPr lang="ru-RU" sz="3600" b="1" i="1" dirty="0" smtClean="0">
              <a:solidFill>
                <a:srgbClr val="FF0000"/>
              </a:solidFill>
              <a:ea typeface="+mj-ea"/>
              <a:cs typeface="+mj-cs"/>
            </a:endParaRPr>
          </a:p>
          <a:p>
            <a:pPr algn="ctr"/>
            <a:r>
              <a:rPr lang="en-US" sz="3600" b="1" i="1" dirty="0" smtClean="0">
                <a:solidFill>
                  <a:srgbClr val="FF0000"/>
                </a:solidFill>
                <a:ea typeface="+mj-ea"/>
                <a:cs typeface="+mj-cs"/>
              </a:rPr>
              <a:t>is </a:t>
            </a:r>
            <a:r>
              <a:rPr lang="en-US" sz="3600" b="1" i="1" dirty="0">
                <a:solidFill>
                  <a:srgbClr val="FF0000"/>
                </a:solidFill>
                <a:ea typeface="+mj-ea"/>
                <a:cs typeface="+mj-cs"/>
              </a:rPr>
              <a:t>your ideas</a:t>
            </a:r>
            <a:endParaRPr lang="en-US" dirty="0"/>
          </a:p>
        </p:txBody>
      </p:sp>
    </p:spTree>
    <p:extLst>
      <p:ext uri="{BB962C8B-B14F-4D97-AF65-F5344CB8AC3E}">
        <p14:creationId xmlns:p14="http://schemas.microsoft.com/office/powerpoint/2010/main" val="953059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73007" cy="5040560"/>
          </a:xfrm>
        </p:spPr>
        <p:txBody>
          <a:bodyPr>
            <a:normAutofit/>
          </a:bodyPr>
          <a:lstStyle/>
          <a:p>
            <a:r>
              <a:rPr lang="en-US" sz="3600" dirty="0">
                <a:solidFill>
                  <a:srgbClr val="FF0000"/>
                </a:solidFill>
                <a:latin typeface="Lato"/>
              </a:rPr>
              <a:t>The 3 'R's – </a:t>
            </a:r>
            <a:r>
              <a:rPr lang="en-US" sz="3600" b="1" dirty="0">
                <a:solidFill>
                  <a:srgbClr val="FF0000"/>
                </a:solidFill>
                <a:latin typeface="Lato"/>
              </a:rPr>
              <a:t>Reduce, Reuse, Recycle</a:t>
            </a:r>
            <a:r>
              <a:rPr lang="en-US" sz="3600" dirty="0">
                <a:solidFill>
                  <a:srgbClr val="FF0000"/>
                </a:solidFill>
                <a:latin typeface="Lato"/>
              </a:rPr>
              <a:t> – are all about </a:t>
            </a:r>
            <a:r>
              <a:rPr lang="en-US" sz="3600" dirty="0" err="1">
                <a:solidFill>
                  <a:srgbClr val="FF0000"/>
                </a:solidFill>
                <a:latin typeface="Lato"/>
              </a:rPr>
              <a:t>minimising</a:t>
            </a:r>
            <a:r>
              <a:rPr lang="en-US" sz="3600" dirty="0">
                <a:solidFill>
                  <a:srgbClr val="FF0000"/>
                </a:solidFill>
                <a:latin typeface="Lato"/>
              </a:rPr>
              <a:t> the amount of waste we produce, reusing products as much as we can, and remembering to recycle any materials that can be used for a new purpose.</a:t>
            </a:r>
            <a:endParaRPr lang="en-US" sz="3600" dirty="0">
              <a:solidFill>
                <a:srgbClr val="FF000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3573016"/>
            <a:ext cx="5184601" cy="2939008"/>
          </a:xfrm>
          <a:prstGeom prst="rect">
            <a:avLst/>
          </a:prstGeom>
        </p:spPr>
      </p:pic>
    </p:spTree>
    <p:extLst>
      <p:ext uri="{BB962C8B-B14F-4D97-AF65-F5344CB8AC3E}">
        <p14:creationId xmlns:p14="http://schemas.microsoft.com/office/powerpoint/2010/main" val="3908610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700" y="548681"/>
            <a:ext cx="7704740" cy="5699726"/>
          </a:xfrm>
        </p:spPr>
        <p:txBody>
          <a:bodyPr>
            <a:normAutofit/>
          </a:bodyPr>
          <a:lstStyle/>
          <a:p>
            <a:pPr marL="0" indent="0">
              <a:buNone/>
            </a:pPr>
            <a:r>
              <a:rPr lang="ru-RU" sz="4400" b="1" i="1" dirty="0" smtClean="0"/>
              <a:t>«</a:t>
            </a:r>
            <a:r>
              <a:rPr lang="en-US" sz="4400" b="1" i="1" dirty="0" smtClean="0"/>
              <a:t>If </a:t>
            </a:r>
            <a:r>
              <a:rPr lang="en-US" sz="4400" b="1" i="1" dirty="0"/>
              <a:t>humanity does not colonize space in the next thousand years, it will die </a:t>
            </a:r>
            <a:r>
              <a:rPr lang="en-US" sz="4400" b="1" i="1" dirty="0" smtClean="0"/>
              <a:t>out</a:t>
            </a:r>
            <a:r>
              <a:rPr lang="ru-RU" sz="4400" b="1" i="1" dirty="0" smtClean="0"/>
              <a:t>» </a:t>
            </a:r>
            <a:endParaRPr lang="ru-RU" sz="4400" b="1" i="1" dirty="0" smtClean="0"/>
          </a:p>
          <a:p>
            <a:pPr marL="0" indent="0">
              <a:buNone/>
            </a:pPr>
            <a:r>
              <a:rPr lang="en-US" sz="4400" b="1" i="1" dirty="0" smtClean="0"/>
              <a:t>T</a:t>
            </a:r>
            <a:r>
              <a:rPr lang="en-US" sz="4400" b="1" i="1" dirty="0"/>
              <a:t>. Hawking</a:t>
            </a:r>
            <a:endParaRPr lang="ru-RU" sz="4400" b="1" i="1" dirty="0"/>
          </a:p>
        </p:txBody>
      </p:sp>
    </p:spTree>
    <p:extLst>
      <p:ext uri="{BB962C8B-B14F-4D97-AF65-F5344CB8AC3E}">
        <p14:creationId xmlns:p14="http://schemas.microsoft.com/office/powerpoint/2010/main" val="2764650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32040" y="332656"/>
            <a:ext cx="4032448" cy="6336704"/>
          </a:xfrm>
        </p:spPr>
        <p:txBody>
          <a:bodyPr>
            <a:noAutofit/>
          </a:bodyPr>
          <a:lstStyle/>
          <a:p>
            <a:pPr marL="0" indent="0">
              <a:buNone/>
            </a:pPr>
            <a:r>
              <a:rPr lang="en-US" sz="4400" b="1" dirty="0">
                <a:solidFill>
                  <a:srgbClr val="FF0000"/>
                </a:solidFill>
              </a:rPr>
              <a:t>The scale of the challenges facing our planet can seem daunting, but we can all do something.</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44008" cy="6858000"/>
          </a:xfrm>
          <a:prstGeom prst="rect">
            <a:avLst/>
          </a:prstGeom>
        </p:spPr>
      </p:pic>
    </p:spTree>
    <p:extLst>
      <p:ext uri="{BB962C8B-B14F-4D97-AF65-F5344CB8AC3E}">
        <p14:creationId xmlns:p14="http://schemas.microsoft.com/office/powerpoint/2010/main" val="387087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908720"/>
            <a:ext cx="3864924" cy="5400600"/>
          </a:xfrm>
        </p:spPr>
        <p:txBody>
          <a:bodyPr>
            <a:normAutofit fontScale="92500" lnSpcReduction="10000"/>
          </a:bodyPr>
          <a:lstStyle/>
          <a:p>
            <a:pPr marL="0" indent="0">
              <a:buNone/>
            </a:pPr>
            <a:r>
              <a:rPr lang="en-US" sz="2000" b="1" dirty="0" smtClean="0"/>
              <a:t>W</a:t>
            </a:r>
            <a:r>
              <a:rPr lang="en-US" dirty="0" smtClean="0"/>
              <a:t>aste</a:t>
            </a:r>
            <a:r>
              <a:rPr lang="en-US" dirty="0"/>
              <a:t>, and how we choose to handle it, affects our world's environment—that's YOUR environment. The environment is everything around you including the air, water, land, plants, and man-made things. And since by now you probably know that you need a healthy environment for your own health and happiness, you can understand why effective waste management is so important to YOU and everyone else. The waste we create has to be carefully controlled to be sure that it does not harm your environment and your health.</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525" y="332656"/>
            <a:ext cx="4272977" cy="5812110"/>
          </a:xfrm>
          <a:prstGeom prst="rect">
            <a:avLst/>
          </a:prstGeom>
        </p:spPr>
      </p:pic>
    </p:spTree>
    <p:extLst>
      <p:ext uri="{BB962C8B-B14F-4D97-AF65-F5344CB8AC3E}">
        <p14:creationId xmlns:p14="http://schemas.microsoft.com/office/powerpoint/2010/main" val="3409186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base"/>
            <a:r>
              <a:rPr lang="en-US" b="1" dirty="0"/>
              <a:t>What exactly is "waste?"</a:t>
            </a:r>
            <a:br>
              <a:rPr lang="en-US" b="1" dirty="0"/>
            </a:br>
            <a:endParaRPr lang="ru-RU" dirty="0"/>
          </a:p>
        </p:txBody>
      </p:sp>
      <p:sp>
        <p:nvSpPr>
          <p:cNvPr id="3" name="Объект 2"/>
          <p:cNvSpPr>
            <a:spLocks noGrp="1"/>
          </p:cNvSpPr>
          <p:nvPr>
            <p:ph idx="1"/>
          </p:nvPr>
        </p:nvSpPr>
        <p:spPr/>
        <p:txBody>
          <a:bodyPr>
            <a:normAutofit/>
          </a:bodyPr>
          <a:lstStyle/>
          <a:p>
            <a:pPr marL="0" indent="0">
              <a:buNone/>
            </a:pPr>
            <a:r>
              <a:rPr lang="en-US" sz="3200" dirty="0">
                <a:solidFill>
                  <a:prstClr val="black">
                    <a:lumMod val="85000"/>
                    <a:lumOff val="15000"/>
                  </a:prstClr>
                </a:solidFill>
                <a:ea typeface="+mj-ea"/>
                <a:cs typeface="+mj-cs"/>
              </a:rPr>
              <a:t>Waste is anything we throw away or get rid of, that doesn’t get used.</a:t>
            </a:r>
            <a:br>
              <a:rPr lang="en-US" sz="3200" dirty="0">
                <a:solidFill>
                  <a:prstClr val="black">
                    <a:lumMod val="85000"/>
                    <a:lumOff val="15000"/>
                  </a:prstClr>
                </a:solidFill>
                <a:ea typeface="+mj-ea"/>
                <a:cs typeface="+mj-cs"/>
              </a:rPr>
            </a:br>
            <a:endParaRPr lang="ru-RU" dirty="0"/>
          </a:p>
        </p:txBody>
      </p:sp>
    </p:spTree>
    <p:extLst>
      <p:ext uri="{BB962C8B-B14F-4D97-AF65-F5344CB8AC3E}">
        <p14:creationId xmlns:p14="http://schemas.microsoft.com/office/powerpoint/2010/main" val="2826522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114"/>
            <a:ext cx="4390123" cy="3778250"/>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4111" y="0"/>
            <a:ext cx="5405879" cy="377613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96" y="3776136"/>
            <a:ext cx="9109494" cy="3081864"/>
          </a:xfrm>
          <a:prstGeom prst="rect">
            <a:avLst/>
          </a:prstGeom>
        </p:spPr>
      </p:pic>
    </p:spTree>
    <p:extLst>
      <p:ext uri="{BB962C8B-B14F-4D97-AF65-F5344CB8AC3E}">
        <p14:creationId xmlns:p14="http://schemas.microsoft.com/office/powerpoint/2010/main" val="2332924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30"/>
            <a:ext cx="9144000" cy="6858000"/>
          </a:xfrm>
          <a:prstGeom prst="rect">
            <a:avLst/>
          </a:prstGeom>
        </p:spPr>
      </p:pic>
      <p:sp>
        <p:nvSpPr>
          <p:cNvPr id="2" name="Заголовок 1"/>
          <p:cNvSpPr>
            <a:spLocks noGrp="1"/>
          </p:cNvSpPr>
          <p:nvPr>
            <p:ph type="title"/>
          </p:nvPr>
        </p:nvSpPr>
        <p:spPr>
          <a:xfrm>
            <a:off x="467545" y="332656"/>
            <a:ext cx="8066856" cy="1224136"/>
          </a:xfrm>
        </p:spPr>
        <p:txBody>
          <a:bodyPr>
            <a:normAutofit fontScale="90000"/>
          </a:bodyPr>
          <a:lstStyle/>
          <a:p>
            <a:r>
              <a:rPr lang="en-US" b="1" dirty="0">
                <a:solidFill>
                  <a:schemeClr val="tx1"/>
                </a:solidFill>
              </a:rPr>
              <a:t>How can you help?</a:t>
            </a:r>
            <a:br>
              <a:rPr lang="en-US" b="1" dirty="0">
                <a:solidFill>
                  <a:schemeClr val="tx1"/>
                </a:solidFill>
              </a:rPr>
            </a:br>
            <a:endParaRPr lang="ru-RU" dirty="0">
              <a:solidFill>
                <a:schemeClr val="tx1"/>
              </a:solidFill>
            </a:endParaRPr>
          </a:p>
        </p:txBody>
      </p:sp>
      <p:sp>
        <p:nvSpPr>
          <p:cNvPr id="3" name="Объект 2"/>
          <p:cNvSpPr>
            <a:spLocks noGrp="1"/>
          </p:cNvSpPr>
          <p:nvPr>
            <p:ph idx="1"/>
          </p:nvPr>
        </p:nvSpPr>
        <p:spPr>
          <a:xfrm>
            <a:off x="5580112" y="5517232"/>
            <a:ext cx="3456384" cy="1224136"/>
          </a:xfrm>
        </p:spPr>
        <p:txBody>
          <a:bodyPr>
            <a:normAutofit/>
          </a:bodyPr>
          <a:lstStyle/>
          <a:p>
            <a:pPr marL="0" indent="0">
              <a:buNone/>
            </a:pPr>
            <a:r>
              <a:rPr lang="en-US" b="1" dirty="0" smtClean="0"/>
              <a:t>Three </a:t>
            </a:r>
            <a:r>
              <a:rPr lang="en-US" b="1" dirty="0"/>
              <a:t>great ways YOU can eliminate waste and protect your environment!</a:t>
            </a:r>
            <a:endParaRPr lang="ru-RU" b="1" dirty="0"/>
          </a:p>
        </p:txBody>
      </p:sp>
    </p:spTree>
    <p:extLst>
      <p:ext uri="{BB962C8B-B14F-4D97-AF65-F5344CB8AC3E}">
        <p14:creationId xmlns:p14="http://schemas.microsoft.com/office/powerpoint/2010/main" val="650642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42415" y="764704"/>
            <a:ext cx="6591985" cy="5146518"/>
          </a:xfrm>
        </p:spPr>
        <p:txBody>
          <a:bodyPr/>
          <a:lstStyle/>
          <a:p>
            <a:pPr marL="0" indent="0">
              <a:buNone/>
            </a:pPr>
            <a:r>
              <a:rPr lang="en-US" sz="2400" b="1" i="1" dirty="0"/>
              <a:t>I</a:t>
            </a:r>
            <a:r>
              <a:rPr lang="en-US" sz="2400" b="1" i="1" dirty="0" smtClean="0"/>
              <a:t>t </a:t>
            </a:r>
            <a:r>
              <a:rPr lang="en-US" sz="2400" b="1" i="1" dirty="0"/>
              <a:t>makes a big difference to recycle. It makes a big difference to use recycled products. It makes a big difference to reuse things, to not use the paper cup – and each time you do, that’s a victory.</a:t>
            </a:r>
          </a:p>
          <a:p>
            <a:pPr marL="0" indent="0">
              <a:buNone/>
            </a:pPr>
            <a:r>
              <a:rPr lang="en-US" sz="2400" b="1" i="1" dirty="0"/>
              <a:t>~ Emily Deschanel</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3140968"/>
            <a:ext cx="5078487" cy="3569171"/>
          </a:xfrm>
          <a:prstGeom prst="rect">
            <a:avLst/>
          </a:prstGeom>
        </p:spPr>
      </p:pic>
    </p:spTree>
    <p:extLst>
      <p:ext uri="{BB962C8B-B14F-4D97-AF65-F5344CB8AC3E}">
        <p14:creationId xmlns:p14="http://schemas.microsoft.com/office/powerpoint/2010/main" val="167639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72" y="0"/>
            <a:ext cx="9154571" cy="6858000"/>
          </a:xfrm>
        </p:spPr>
      </p:pic>
    </p:spTree>
    <p:extLst>
      <p:ext uri="{BB962C8B-B14F-4D97-AF65-F5344CB8AC3E}">
        <p14:creationId xmlns:p14="http://schemas.microsoft.com/office/powerpoint/2010/main" val="3495652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1628800"/>
            <a:ext cx="2819983" cy="2381250"/>
          </a:xfrm>
          <a:prstGeom prst="rect">
            <a:avLst/>
          </a:prstGeom>
        </p:spPr>
      </p:pic>
      <p:sp>
        <p:nvSpPr>
          <p:cNvPr id="2" name="Заголовок 1"/>
          <p:cNvSpPr>
            <a:spLocks noGrp="1"/>
          </p:cNvSpPr>
          <p:nvPr>
            <p:ph type="title"/>
          </p:nvPr>
        </p:nvSpPr>
        <p:spPr>
          <a:xfrm>
            <a:off x="1403649" y="332656"/>
            <a:ext cx="7130752" cy="1572344"/>
          </a:xfrm>
        </p:spPr>
        <p:txBody>
          <a:bodyPr>
            <a:normAutofit fontScale="90000"/>
          </a:bodyPr>
          <a:lstStyle/>
          <a:p>
            <a:r>
              <a:rPr lang="en-US" sz="2700" b="1" dirty="0">
                <a:solidFill>
                  <a:schemeClr val="tx1"/>
                </a:solidFill>
                <a:latin typeface="arial" panose="020B0604020202020204" pitchFamily="34" charset="0"/>
              </a:rPr>
              <a:t>REDUCE:  The best way to manage waste is to not produce it. This can be done by shopping carefully and being aware of a few guidelines:</a:t>
            </a:r>
            <a:r>
              <a:rPr lang="en-US" sz="2200" b="1" dirty="0">
                <a:solidFill>
                  <a:schemeClr val="tx1"/>
                </a:solidFill>
                <a:latin typeface="Times New Roman" panose="02020603050405020304" pitchFamily="18" charset="0"/>
              </a:rPr>
              <a:t/>
            </a:r>
            <a:br>
              <a:rPr lang="en-US" sz="2200" b="1" dirty="0">
                <a:solidFill>
                  <a:schemeClr val="tx1"/>
                </a:solidFill>
                <a:latin typeface="Times New Roman" panose="02020603050405020304" pitchFamily="18" charset="0"/>
              </a:rPr>
            </a:br>
            <a:r>
              <a:rPr lang="en-US" b="1" dirty="0">
                <a:solidFill>
                  <a:schemeClr val="tx1"/>
                </a:solidFill>
                <a:latin typeface="Times New Roman" panose="02020603050405020304" pitchFamily="18" charset="0"/>
              </a:rPr>
              <a:t/>
            </a:r>
            <a:br>
              <a:rPr lang="en-US" b="1" dirty="0">
                <a:solidFill>
                  <a:schemeClr val="tx1"/>
                </a:solidFill>
                <a:latin typeface="Times New Roman" panose="02020603050405020304" pitchFamily="18" charset="0"/>
              </a:rPr>
            </a:br>
            <a:endParaRPr lang="ru-RU" dirty="0">
              <a:solidFill>
                <a:schemeClr val="tx1"/>
              </a:solidFill>
            </a:endParaRPr>
          </a:p>
        </p:txBody>
      </p:sp>
      <p:sp>
        <p:nvSpPr>
          <p:cNvPr id="3" name="Объект 2"/>
          <p:cNvSpPr>
            <a:spLocks noGrp="1"/>
          </p:cNvSpPr>
          <p:nvPr>
            <p:ph idx="1"/>
          </p:nvPr>
        </p:nvSpPr>
        <p:spPr>
          <a:xfrm>
            <a:off x="179513" y="1628800"/>
            <a:ext cx="6048672" cy="2520280"/>
          </a:xfrm>
        </p:spPr>
        <p:txBody>
          <a:bodyPr>
            <a:normAutofit fontScale="77500" lnSpcReduction="20000"/>
          </a:bodyPr>
          <a:lstStyle/>
          <a:p>
            <a:pPr fontAlgn="base">
              <a:buFont typeface="Arial" panose="020B0604020202020204" pitchFamily="34" charset="0"/>
              <a:buChar char="•"/>
            </a:pPr>
            <a:r>
              <a:rPr lang="en-US" dirty="0" smtClean="0">
                <a:latin typeface="arial" panose="020B0604020202020204" pitchFamily="34" charset="0"/>
              </a:rPr>
              <a:t>Buy </a:t>
            </a:r>
            <a:r>
              <a:rPr lang="en-US" dirty="0">
                <a:latin typeface="arial" panose="020B0604020202020204" pitchFamily="34" charset="0"/>
              </a:rPr>
              <a:t>products in bulk. Larger, economy-size products or ones in concentrated form use less packaging and usually cost less per ounce.</a:t>
            </a:r>
            <a:endParaRPr lang="en-US" dirty="0">
              <a:latin typeface="Times New Roman" panose="02020603050405020304" pitchFamily="18" charset="0"/>
            </a:endParaRPr>
          </a:p>
          <a:p>
            <a:pPr fontAlgn="base">
              <a:buFont typeface="Arial" panose="020B0604020202020204" pitchFamily="34" charset="0"/>
              <a:buChar char="•"/>
            </a:pPr>
            <a:r>
              <a:rPr lang="en-US" dirty="0">
                <a:latin typeface="arial" panose="020B0604020202020204" pitchFamily="34" charset="0"/>
              </a:rPr>
              <a:t>Avoid over-packaged goods, especially ones packed with several materials such as foil, paper, and plastic. They are difficult to recycle, plus you pay more for the package.</a:t>
            </a:r>
            <a:endParaRPr lang="en-US" dirty="0">
              <a:latin typeface="Times New Roman" panose="02020603050405020304" pitchFamily="18" charset="0"/>
            </a:endParaRPr>
          </a:p>
          <a:p>
            <a:pPr fontAlgn="base">
              <a:buFont typeface="Arial" panose="020B0604020202020204" pitchFamily="34" charset="0"/>
              <a:buChar char="•"/>
            </a:pPr>
            <a:r>
              <a:rPr lang="en-US" dirty="0">
                <a:latin typeface="arial" panose="020B0604020202020204" pitchFamily="34" charset="0"/>
              </a:rPr>
              <a:t>Avoid disposable goods, such as paper plates, cups, napkins, razors, and lighters. Throwaways contribute to the problem, and cost more because they must be replaced again and again.</a:t>
            </a:r>
            <a:endParaRPr lang="en-US" dirty="0">
              <a:latin typeface="Times New Roman" panose="02020603050405020304" pitchFamily="18" charset="0"/>
            </a:endParaRP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9720" y="4010050"/>
            <a:ext cx="4168448" cy="257616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119" y="4195199"/>
            <a:ext cx="4063466" cy="2344896"/>
          </a:xfrm>
          <a:prstGeom prst="rect">
            <a:avLst/>
          </a:prstGeom>
        </p:spPr>
      </p:pic>
    </p:spTree>
    <p:extLst>
      <p:ext uri="{BB962C8B-B14F-4D97-AF65-F5344CB8AC3E}">
        <p14:creationId xmlns:p14="http://schemas.microsoft.com/office/powerpoint/2010/main" val="29185034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645</TotalTime>
  <Words>739</Words>
  <Application>Microsoft Office PowerPoint</Application>
  <PresentationFormat>Экран (4:3)</PresentationFormat>
  <Paragraphs>41</Paragraphs>
  <Slides>20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20</vt:i4>
      </vt:variant>
    </vt:vector>
  </HeadingPairs>
  <TitlesOfParts>
    <vt:vector size="28" baseType="lpstr">
      <vt:lpstr>Arial</vt:lpstr>
      <vt:lpstr>Arial</vt:lpstr>
      <vt:lpstr>Century Gothic</vt:lpstr>
      <vt:lpstr>Lato</vt:lpstr>
      <vt:lpstr>Times New Roman</vt:lpstr>
      <vt:lpstr>Wingdings</vt:lpstr>
      <vt:lpstr>Wingdings 3</vt:lpstr>
      <vt:lpstr>Ион</vt:lpstr>
      <vt:lpstr>Eco-style life </vt:lpstr>
      <vt:lpstr>Презентация PowerPoint</vt:lpstr>
      <vt:lpstr>Презентация PowerPoint</vt:lpstr>
      <vt:lpstr>What exactly is "waste?" </vt:lpstr>
      <vt:lpstr>Презентация PowerPoint</vt:lpstr>
      <vt:lpstr>How can you help? </vt:lpstr>
      <vt:lpstr>Презентация PowerPoint</vt:lpstr>
      <vt:lpstr>Презентация PowerPoint</vt:lpstr>
      <vt:lpstr>REDUCE:  The best way to manage waste is to not produce it. This can be done by shopping carefully and being aware of a few guidelines:  </vt:lpstr>
      <vt:lpstr>Презентация PowerPoint</vt:lpstr>
      <vt:lpstr>REUSE:  It makes economic and environmental sense to reuse products. Sometimes it takes creativity: </vt:lpstr>
      <vt:lpstr>Презентация PowerPoint</vt:lpstr>
      <vt:lpstr>Презентация PowerPoint</vt:lpstr>
      <vt:lpstr>RECYCLE:  Recycling is a series of steps that takes a used material and processes, remanufactures, and sells it as a new product. Begin recycling at home and at work:</vt:lpstr>
      <vt:lpstr>Презентация PowerPoint</vt:lpstr>
      <vt:lpstr>Idea</vt:lpstr>
      <vt:lpstr>Презентация PowerPoint</vt:lpstr>
      <vt:lpstr>Презентация PowerPoint</vt:lpstr>
      <vt:lpstr>The 3 'R's – Reduce, Reuse, Recycle – are all about minimising the amount of waste we produce, reusing products as much as we can, and remembering to recycle any materials that can be used for a new purpose.</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Жизнь в эко-стиле</dc:title>
  <dc:creator>work</dc:creator>
  <cp:lastModifiedBy>User</cp:lastModifiedBy>
  <cp:revision>25</cp:revision>
  <dcterms:created xsi:type="dcterms:W3CDTF">2020-11-30T08:07:57Z</dcterms:created>
  <dcterms:modified xsi:type="dcterms:W3CDTF">2021-05-20T13:42:40Z</dcterms:modified>
</cp:coreProperties>
</file>