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65" r:id="rId2"/>
    <p:sldId id="270" r:id="rId3"/>
    <p:sldId id="303" r:id="rId4"/>
    <p:sldId id="257" r:id="rId5"/>
    <p:sldId id="256" r:id="rId6"/>
    <p:sldId id="299" r:id="rId7"/>
    <p:sldId id="293" r:id="rId8"/>
    <p:sldId id="260" r:id="rId9"/>
    <p:sldId id="283" r:id="rId10"/>
    <p:sldId id="262" r:id="rId11"/>
    <p:sldId id="290" r:id="rId12"/>
    <p:sldId id="261" r:id="rId13"/>
    <p:sldId id="295" r:id="rId14"/>
    <p:sldId id="286" r:id="rId15"/>
    <p:sldId id="297" r:id="rId16"/>
    <p:sldId id="277" r:id="rId17"/>
    <p:sldId id="300" r:id="rId18"/>
    <p:sldId id="282" r:id="rId19"/>
    <p:sldId id="296" r:id="rId20"/>
    <p:sldId id="285" r:id="rId21"/>
    <p:sldId id="278" r:id="rId22"/>
    <p:sldId id="294" r:id="rId23"/>
    <p:sldId id="279" r:id="rId24"/>
    <p:sldId id="287" r:id="rId25"/>
    <p:sldId id="298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753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350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81050-8CB2-4609-BD20-33B6F2E66D5B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B096-9476-4A16-BD7D-BD83F10E8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B096-9476-4A16-BD7D-BD83F10E82C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8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13690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Эмоции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здоровье человека</a:t>
            </a:r>
            <a:endParaRPr lang="ru-RU" sz="9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5805264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Кто властвовать желает над собой, тот должен чувства сдерживать порой</a:t>
            </a:r>
            <a:r>
              <a:rPr lang="ru-RU" sz="1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en-US" sz="1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16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		Д. Чосер</a:t>
            </a:r>
            <a:r>
              <a:rPr lang="ru-RU" sz="1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  <a:r>
              <a:rPr lang="ru-RU" sz="16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1600" b="1" dirty="0">
                <a:ln/>
                <a:solidFill>
                  <a:schemeClr val="accent3"/>
                </a:solidFill>
              </a:rPr>
              <a:t>		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checker/>
      </p:transition>
    </mc:Choice>
    <mc:Fallback xmlns="">
      <p:transition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81"/>
            <a:ext cx="913791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581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7945" y="0"/>
            <a:ext cx="5076055" cy="6801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Психосоматические расстройства </a:t>
            </a:r>
            <a:r>
              <a:rPr lang="ru-RU" sz="1900" dirty="0" smtClean="0"/>
              <a:t>— </a:t>
            </a:r>
            <a:r>
              <a:rPr lang="ru-RU" dirty="0" smtClean="0"/>
              <a:t>это защитная реакция человеческого организма, который подает сигналы о том, что в жизни необходимо что-то изменить.</a:t>
            </a:r>
            <a:endParaRPr lang="en-US" dirty="0" smtClean="0"/>
          </a:p>
          <a:p>
            <a:endParaRPr lang="ru-RU" dirty="0"/>
          </a:p>
          <a:p>
            <a:pPr lvl="1"/>
            <a:r>
              <a:rPr lang="en-US" sz="16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Скорее </a:t>
            </a:r>
            <a:r>
              <a:rPr lang="ru-RU" sz="16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всего, свое отношение к проблеме, которая вызывает у нас беспокойство (обиду, гнев, страх), поработать над своими эмоциями.</a:t>
            </a:r>
          </a:p>
          <a:p>
            <a:endParaRPr lang="ru-RU" b="1" dirty="0"/>
          </a:p>
          <a:p>
            <a:r>
              <a:rPr lang="en-US" dirty="0" smtClean="0"/>
              <a:t> </a:t>
            </a:r>
            <a:r>
              <a:rPr lang="ru-RU" dirty="0" smtClean="0"/>
              <a:t>Врачи </a:t>
            </a:r>
            <a:r>
              <a:rPr lang="ru-RU" dirty="0"/>
              <a:t>часто констатируют факт, что все физиологические показатели у человека в норме, но он себя неважно чувствует.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ru-RU" dirty="0" smtClean="0"/>
              <a:t>Такие </a:t>
            </a:r>
            <a:r>
              <a:rPr lang="ru-RU" dirty="0"/>
              <a:t>состояния медики называют </a:t>
            </a:r>
            <a:r>
              <a:rPr lang="ru-RU" b="1" dirty="0">
                <a:solidFill>
                  <a:srgbClr val="7030A0"/>
                </a:solidFill>
              </a:rPr>
              <a:t>функциональными</a:t>
            </a:r>
            <a:r>
              <a:rPr lang="ru-RU" dirty="0"/>
              <a:t>, избавиться от них можно без лекарств, изменив свой внутренний настрой и пересмотрев образ жизни. </a:t>
            </a:r>
            <a:endParaRPr lang="en-US" dirty="0" smtClean="0"/>
          </a:p>
          <a:p>
            <a:endParaRPr lang="ru-RU" dirty="0"/>
          </a:p>
          <a:p>
            <a:pPr lvl="1"/>
            <a:r>
              <a:rPr lang="en-US" sz="16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16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отрицательные эмоции сменяются положительными, </a:t>
            </a:r>
            <a:endParaRPr lang="en-US" sz="1600" b="1" i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боли </a:t>
            </a:r>
            <a:r>
              <a:rPr lang="ru-RU" sz="16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проходят сами собой</a:t>
            </a:r>
            <a:r>
              <a:rPr lang="ru-RU" sz="16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Положительные эмоции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46445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того, чтобы сохранять свое психическое и физическое здоровье, находясь в социуме, необходимо научиться контролировать поток ежедневных чувств.</a:t>
            </a:r>
          </a:p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Важно отметить, что список </a:t>
            </a:r>
            <a:r>
              <a:rPr lang="ru-RU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положительных эмоций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довольно обширен, но они никогда не становятся причиной плохого самочувствия или заболеваний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499992" cy="69086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 smtClean="0"/>
              <a:t> Ничто </a:t>
            </a:r>
            <a:r>
              <a:rPr lang="ru-RU" sz="1700" dirty="0"/>
              <a:t>так не расширяет сосуды и не успокаивает сердце, как </a:t>
            </a:r>
            <a:r>
              <a:rPr lang="ru-RU" sz="17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и смех</a:t>
            </a:r>
            <a:r>
              <a:rPr lang="ru-RU" sz="1700" dirty="0"/>
              <a:t>. </a:t>
            </a:r>
            <a:r>
              <a:rPr lang="en-US" sz="1700" dirty="0" smtClean="0"/>
              <a:t> </a:t>
            </a:r>
            <a:r>
              <a:rPr lang="ru-RU" sz="1700" dirty="0" smtClean="0"/>
              <a:t>Смех </a:t>
            </a:r>
            <a:r>
              <a:rPr lang="ru-RU" sz="1700" dirty="0"/>
              <a:t>снимает </a:t>
            </a:r>
            <a:r>
              <a:rPr lang="ru-RU" sz="1700" dirty="0" smtClean="0"/>
              <a:t>усталость, </a:t>
            </a:r>
            <a:r>
              <a:rPr lang="ru-RU" sz="1700" dirty="0"/>
              <a:t>п</a:t>
            </a:r>
            <a:r>
              <a:rPr lang="ru-RU" sz="1700" dirty="0" smtClean="0"/>
              <a:t>ри </a:t>
            </a:r>
            <a:r>
              <a:rPr lang="ru-RU" sz="1700" dirty="0"/>
              <a:t>смехе в движение приходят все мышцы тела, и кровь быстро обогащается кислородом. </a:t>
            </a:r>
            <a:endParaRPr lang="ru-RU" sz="1700" dirty="0" smtClean="0"/>
          </a:p>
          <a:p>
            <a:r>
              <a:rPr lang="ru-RU" dirty="0" smtClean="0"/>
              <a:t> </a:t>
            </a:r>
          </a:p>
          <a:p>
            <a:r>
              <a:rPr lang="ru-RU" sz="1600" i="1" dirty="0" smtClean="0">
                <a:solidFill>
                  <a:srgbClr val="7532A8"/>
                </a:solidFill>
              </a:rPr>
              <a:t>«</a:t>
            </a:r>
            <a:r>
              <a:rPr lang="ru-RU" sz="1600" i="1" dirty="0">
                <a:solidFill>
                  <a:srgbClr val="7532A8"/>
                </a:solidFill>
              </a:rPr>
              <a:t>Трехминутный смех заменяет пятнадцатиминутную </a:t>
            </a:r>
            <a:r>
              <a:rPr lang="ru-RU" sz="1600" i="1" dirty="0" smtClean="0">
                <a:solidFill>
                  <a:srgbClr val="7532A8"/>
                </a:solidFill>
              </a:rPr>
              <a:t>гимнастику,» </a:t>
            </a:r>
            <a:r>
              <a:rPr lang="ru-RU" sz="1600" i="1" dirty="0">
                <a:solidFill>
                  <a:srgbClr val="7532A8"/>
                </a:solidFill>
              </a:rPr>
              <a:t>— писал датский ученый Карл </a:t>
            </a:r>
            <a:r>
              <a:rPr lang="ru-RU" sz="1600" i="1" dirty="0" err="1">
                <a:solidFill>
                  <a:srgbClr val="7532A8"/>
                </a:solidFill>
              </a:rPr>
              <a:t>Родаль</a:t>
            </a:r>
            <a:r>
              <a:rPr lang="ru-RU" i="1" dirty="0">
                <a:solidFill>
                  <a:srgbClr val="7532A8"/>
                </a:solidFill>
              </a:rPr>
              <a:t>.</a:t>
            </a:r>
          </a:p>
          <a:p>
            <a:endParaRPr lang="ru-RU" dirty="0"/>
          </a:p>
          <a:p>
            <a:r>
              <a:rPr lang="ru-RU" sz="1700" dirty="0" smtClean="0"/>
              <a:t> Между </a:t>
            </a:r>
            <a:r>
              <a:rPr lang="ru-RU" sz="1700" dirty="0"/>
              <a:t>тем некоторые люди считают несерьезным человеком того, кто любит смеяться. История свидетельствует, что ни один мрачный человек не стал долгожителем, так как у таких людей чаще всего наблюдается спастическое сокра­щение сосудов</a:t>
            </a:r>
            <a:r>
              <a:rPr lang="ru-RU" sz="1700" dirty="0" smtClean="0"/>
              <a:t>.</a:t>
            </a:r>
          </a:p>
          <a:p>
            <a:endParaRPr lang="ru-RU" sz="1700" dirty="0"/>
          </a:p>
          <a:p>
            <a:r>
              <a:rPr lang="ru-RU" sz="1700" i="1" dirty="0">
                <a:solidFill>
                  <a:srgbClr val="7532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положительного настроя используется улыбка. Жизнерадостная улыбка создает атмосферу для делового общения, помогает избегать критических ситуаций и при этом улучшает настроение окружающим.</a:t>
            </a:r>
          </a:p>
          <a:p>
            <a:endParaRPr lang="ru-RU" sz="17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464400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26260" y="260648"/>
            <a:ext cx="451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Радость и смех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443711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спокаивают сердце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6260" y="3861048"/>
            <a:ext cx="4194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8024" y="3659372"/>
            <a:ext cx="4104456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Между </a:t>
            </a:r>
            <a:r>
              <a:rPr lang="ru-RU" dirty="0"/>
              <a:t>прочим, энергия задержанных эмоций всегда находит себе выход. А законы эмоций таковы: раз они накопились, они обязательно должны разрядиться. Специалисты утверждают, что многие наши заболевания — результат «просроченной» разрядки накопившихся отрицательных эмоций.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"/>
            <a:ext cx="6912768" cy="367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7504" y="764704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управлять</a:t>
            </a:r>
            <a:endParaRPr lang="en-US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эмоциями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3" y="3628397"/>
            <a:ext cx="4431345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ru-RU" sz="1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эмоциями </a:t>
            </a:r>
            <a:r>
              <a:rPr lang="ru-RU" dirty="0"/>
              <a:t>– это способность человека чувствовать свои эмоции, давать им характеристику, переживать их и </a:t>
            </a:r>
            <a:r>
              <a:rPr lang="ru-RU" dirty="0" smtClean="0"/>
              <a:t>отпускать. </a:t>
            </a:r>
            <a:r>
              <a:rPr lang="ru-RU" dirty="0"/>
              <a:t>Люди с развитым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EI — </a:t>
            </a:r>
            <a:r>
              <a:rPr lang="ru-RU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эмоциональным интеллектом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— понимают не только своё душевное состояние, но и настроение других.</a:t>
            </a:r>
          </a:p>
          <a:p>
            <a:r>
              <a:rPr lang="en-US" dirty="0" smtClean="0"/>
              <a:t> </a:t>
            </a:r>
            <a:r>
              <a:rPr lang="ru-RU" dirty="0" smtClean="0"/>
              <a:t>Умение </a:t>
            </a:r>
            <a:r>
              <a:rPr lang="ru-RU" dirty="0"/>
              <a:t>управлять эмоциями помогает выстраивать здоровые отношения с окружающим </a:t>
            </a:r>
            <a:r>
              <a:rPr lang="ru-RU" dirty="0" smtClean="0"/>
              <a:t>миром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людьми.</a:t>
            </a:r>
          </a:p>
        </p:txBody>
      </p:sp>
    </p:spTree>
    <p:extLst>
      <p:ext uri="{BB962C8B-B14F-4D97-AF65-F5344CB8AC3E}">
        <p14:creationId xmlns:p14="http://schemas.microsoft.com/office/powerpoint/2010/main" val="10904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5256584" cy="57554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	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религиях </a:t>
            </a:r>
            <a:r>
              <a:rPr lang="ru-RU" dirty="0"/>
              <a:t>негативные эмоции считаются греховными, ведущими к болезни и смерти. Для избавления от них есть даже специальное время –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Великий пост</a:t>
            </a:r>
            <a:r>
              <a:rPr lang="ru-RU" dirty="0"/>
              <a:t>, когда верующие люди стараются побороть все негативные эмоции, а </a:t>
            </a:r>
            <a:r>
              <a:rPr lang="ru-RU" dirty="0" smtClean="0"/>
              <a:t>помогают </a:t>
            </a:r>
            <a:r>
              <a:rPr lang="ru-RU" dirty="0"/>
              <a:t>им в этом – соблюдение растительного питания и духовные практики (прощение других людей и принятие себя</a:t>
            </a:r>
            <a:r>
              <a:rPr lang="ru-RU" dirty="0" smtClean="0"/>
              <a:t>).</a:t>
            </a:r>
            <a:endParaRPr lang="en-US" dirty="0" smtClean="0"/>
          </a:p>
          <a:p>
            <a:endParaRPr lang="ru-RU" dirty="0" smtClean="0"/>
          </a:p>
          <a:p>
            <a:endParaRPr lang="ru-RU" i="1" dirty="0"/>
          </a:p>
          <a:p>
            <a:r>
              <a:rPr lang="ru-RU" i="1" dirty="0" smtClean="0"/>
              <a:t>	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Психотерапевты</a:t>
            </a:r>
            <a:r>
              <a:rPr lang="ru-RU" dirty="0" smtClean="0"/>
              <a:t> предлагают эмоциональное напряжение и утомление снимать с помощью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молитвы</a:t>
            </a:r>
            <a:r>
              <a:rPr lang="ru-RU" dirty="0" smtClean="0"/>
              <a:t>, обращения к Богу или аутогенной тренировки (самовнушения и расслабления). Кстати,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исповедь </a:t>
            </a:r>
            <a:r>
              <a:rPr lang="ru-RU" dirty="0" smtClean="0"/>
              <a:t>- также не что иное, как неодолимая по­требность разрядиться.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136454"/>
            <a:ext cx="3707904" cy="307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212976"/>
            <a:ext cx="3707903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4000">
        <p:checker/>
      </p:transition>
    </mc:Choice>
    <mc:Fallback xmlns="">
      <p:transition spd="slow" advClick="0" advTm="1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88640"/>
            <a:ext cx="5400601" cy="3647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5040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«Секрет сохранения молодости в том, чтобы избегать некрасивых эмоций»</a:t>
            </a:r>
          </a:p>
          <a:p>
            <a:r>
              <a:rPr lang="ru-RU" dirty="0">
                <a:solidFill>
                  <a:srgbClr val="00B0F0"/>
                </a:solidFill>
              </a:rPr>
              <a:t>    </a:t>
            </a:r>
            <a:r>
              <a:rPr lang="ru-RU" dirty="0" smtClean="0">
                <a:solidFill>
                  <a:srgbClr val="00B0F0"/>
                </a:solidFill>
              </a:rPr>
              <a:t>			</a:t>
            </a:r>
            <a:r>
              <a:rPr lang="ru-RU" b="1" dirty="0" smtClean="0">
                <a:solidFill>
                  <a:srgbClr val="7030A0"/>
                </a:solidFill>
              </a:rPr>
              <a:t>Оскар </a:t>
            </a:r>
            <a:r>
              <a:rPr lang="ru-RU" b="1" dirty="0">
                <a:solidFill>
                  <a:srgbClr val="7030A0"/>
                </a:solidFill>
              </a:rPr>
              <a:t>Уайльд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   </a:t>
            </a:r>
            <a:r>
              <a:rPr lang="ru-RU" i="1" dirty="0">
                <a:solidFill>
                  <a:srgbClr val="7030A0"/>
                </a:solidFill>
              </a:rPr>
              <a:t>«Умеющий управлять другими силён, но умеющий владеть собой ещё сильнее»</a:t>
            </a:r>
            <a:r>
              <a:rPr lang="ru-RU" dirty="0">
                <a:solidFill>
                  <a:srgbClr val="7030A0"/>
                </a:solidFill>
              </a:rPr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	</a:t>
            </a:r>
            <a:r>
              <a:rPr lang="ru-RU" dirty="0" smtClean="0">
                <a:solidFill>
                  <a:srgbClr val="00B0F0"/>
                </a:solidFill>
              </a:rPr>
              <a:t>		</a:t>
            </a:r>
            <a:r>
              <a:rPr lang="ru-RU" b="1" dirty="0" smtClean="0">
                <a:solidFill>
                  <a:srgbClr val="7030A0"/>
                </a:solidFill>
              </a:rPr>
              <a:t>Лао-Цзы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    </a:t>
            </a:r>
            <a:r>
              <a:rPr lang="ru-RU" i="1" dirty="0">
                <a:solidFill>
                  <a:srgbClr val="7030A0"/>
                </a:solidFill>
              </a:rPr>
              <a:t>«То, что Вы можете воспринимать спокойно, больше не управляет Вами»</a:t>
            </a:r>
          </a:p>
          <a:p>
            <a:r>
              <a:rPr lang="ru-RU" dirty="0">
                <a:solidFill>
                  <a:srgbClr val="00B0F0"/>
                </a:solidFill>
              </a:rPr>
              <a:t>    </a:t>
            </a:r>
            <a:r>
              <a:rPr lang="ru-RU" dirty="0" smtClean="0">
                <a:solidFill>
                  <a:srgbClr val="00B0F0"/>
                </a:solidFill>
              </a:rPr>
              <a:t>			</a:t>
            </a:r>
            <a:r>
              <a:rPr lang="ru-RU" b="1" dirty="0" smtClean="0">
                <a:solidFill>
                  <a:srgbClr val="7030A0"/>
                </a:solidFill>
              </a:rPr>
              <a:t>Конфуций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645024"/>
            <a:ext cx="7992888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эмоциями </a:t>
            </a:r>
            <a:r>
              <a:rPr lang="ru-RU" dirty="0" smtClean="0"/>
              <a:t>– </a:t>
            </a:r>
            <a:r>
              <a:rPr lang="ru-RU" dirty="0"/>
              <a:t>это мастерство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Им </a:t>
            </a:r>
            <a:r>
              <a:rPr lang="ru-RU" dirty="0"/>
              <a:t>нельзя овладеть за одну неделю. Только постоянная работа над собой сделает вас действительно счастливым </a:t>
            </a:r>
            <a:r>
              <a:rPr lang="ru-RU" dirty="0" smtClean="0"/>
              <a:t>человеком.</a:t>
            </a:r>
          </a:p>
          <a:p>
            <a:endParaRPr lang="ru-RU" dirty="0" smtClean="0"/>
          </a:p>
          <a:p>
            <a:r>
              <a:rPr lang="ru-RU" dirty="0" smtClean="0"/>
              <a:t> Помните</a:t>
            </a:r>
            <a:r>
              <a:rPr lang="ru-RU" dirty="0"/>
              <a:t>, что положительные эмоции не только укрепляют здоровье, продлевают жизнь, но и значительно повышают ее качество.</a:t>
            </a:r>
          </a:p>
          <a:p>
            <a:endParaRPr lang="ru-RU" dirty="0"/>
          </a:p>
          <a:p>
            <a:pPr lvl="1"/>
            <a:r>
              <a:rPr lang="ru-RU" b="1" i="1" u="sng" dirty="0">
                <a:solidFill>
                  <a:srgbClr val="7030A0"/>
                </a:solidFill>
              </a:rPr>
              <a:t>Человек, научившийся управлять своими эмоциями — </a:t>
            </a:r>
            <a:r>
              <a:rPr lang="ru-RU" b="1" i="1" u="sng" dirty="0" smtClean="0">
                <a:solidFill>
                  <a:srgbClr val="7030A0"/>
                </a:solidFill>
              </a:rPr>
              <a:t>здоровый </a:t>
            </a:r>
            <a:r>
              <a:rPr lang="ru-RU" b="1" i="1" u="sng" dirty="0">
                <a:solidFill>
                  <a:srgbClr val="7030A0"/>
                </a:solidFill>
              </a:rPr>
              <a:t>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4263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9704"/>
            <a:ext cx="8928992" cy="6624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922365"/>
            <a:ext cx="45365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Рекомендации психолога: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удьте хозяином своих эмоций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равильно оценивайте свои эмоции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 накапливайте отрицательные эмоций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равильно их выражайте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спользуйте персональные ресурсы(хобби)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планируйте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свою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жизнь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найдите единомышленников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чаще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улыбайтесь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2000">
        <p:checker/>
      </p:transition>
    </mc:Choice>
    <mc:Fallback xmlns="">
      <p:transition spd="slow" advClick="0" advTm="1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88640"/>
            <a:ext cx="42484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Белов</a:t>
            </a:r>
            <a:r>
              <a:rPr lang="ru-RU" b="1" dirty="0"/>
              <a:t>, Василий Иванович. 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Психология </a:t>
            </a:r>
            <a:r>
              <a:rPr lang="ru-RU" dirty="0"/>
              <a:t>здоровья / В. И. Белов. - М. : КСП ; СПб. : </a:t>
            </a:r>
            <a:r>
              <a:rPr lang="ru-RU" dirty="0" err="1"/>
              <a:t>Респекс</a:t>
            </a:r>
            <a:r>
              <a:rPr lang="ru-RU" dirty="0"/>
              <a:t>, 1994.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09120"/>
            <a:ext cx="49685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Фролова, Юлия Геннадьевна. 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Психология </a:t>
            </a:r>
            <a:r>
              <a:rPr lang="ru-RU" dirty="0"/>
              <a:t>здоровья : пособие для студентов, обучающихся в учреждениях высшего образования : рекомендовано учебно-методическим объединением по гуманитарному образованию / Ю. Г. Фролова. - Минск : </a:t>
            </a:r>
            <a:r>
              <a:rPr lang="ru-RU" dirty="0" err="1"/>
              <a:t>Вышэйшая</a:t>
            </a:r>
            <a:r>
              <a:rPr lang="ru-RU" dirty="0"/>
              <a:t> школа, 2014.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86" y="1772816"/>
            <a:ext cx="290113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2664296" cy="3800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16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66376"/>
            <a:ext cx="261281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32" y="404664"/>
            <a:ext cx="266429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355976" y="5029273"/>
            <a:ext cx="432048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Соколов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Евгений Иванович.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Эмоции и атеросклероз / Е. И. Соколов; Отв. ред. М. Г.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Айрапетянц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; Ин-т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нерв. деятельности и нейрофизиологии. - М. : Наука, 1987.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3608" y="188640"/>
            <a:ext cx="439248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Вайсбах</a:t>
            </a:r>
            <a:r>
              <a:rPr lang="ru-RU" b="1" dirty="0"/>
              <a:t>, Христиан. </a:t>
            </a:r>
          </a:p>
          <a:p>
            <a:r>
              <a:rPr lang="ru-RU" dirty="0"/>
              <a:t>Эмоциональный интеллект : Душа и тело / Х. </a:t>
            </a:r>
            <a:r>
              <a:rPr lang="ru-RU" dirty="0" err="1"/>
              <a:t>Вайсбах</a:t>
            </a:r>
            <a:r>
              <a:rPr lang="ru-RU" dirty="0"/>
              <a:t>, У. </a:t>
            </a:r>
            <a:r>
              <a:rPr lang="ru-RU" dirty="0" err="1"/>
              <a:t>Дакс</a:t>
            </a:r>
            <a:r>
              <a:rPr lang="ru-RU" dirty="0"/>
              <a:t> ; пер. с нем. А. В. Павлова. - Москва : Лик Пресс, 1996.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133"/>
            <a:ext cx="2598141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288032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72000" y="260648"/>
            <a:ext cx="403244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Ильин</a:t>
            </a:r>
            <a:r>
              <a:rPr lang="ru-RU" sz="1400" b="1" dirty="0"/>
              <a:t>, Евгений Павлович</a:t>
            </a:r>
            <a:r>
              <a:rPr lang="ru-RU" sz="1400" dirty="0"/>
              <a:t>. </a:t>
            </a:r>
          </a:p>
          <a:p>
            <a:r>
              <a:rPr lang="ru-RU" sz="1400" dirty="0"/>
              <a:t>Эмоции и чувства : [учеб. пособие] / Е. П. Ильин. - 2-е изд. - Санкт-Петербург [и др.] : Питер, 2008.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085184"/>
            <a:ext cx="3384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Вартанян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Генрих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Армаисович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Эмоции и поведение / Г. А. Вартанян, Е. С. Петров. - Л. : Наука. Ленингр.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отд-ние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1989. </a:t>
            </a:r>
          </a:p>
        </p:txBody>
      </p:sp>
    </p:spTree>
    <p:extLst>
      <p:ext uri="{BB962C8B-B14F-4D97-AF65-F5344CB8AC3E}">
        <p14:creationId xmlns:p14="http://schemas.microsoft.com/office/powerpoint/2010/main" val="29894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666"/>
            <a:ext cx="8784976" cy="655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-136981" y="369332"/>
            <a:ext cx="92809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 эмоции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77071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это такое ?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012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1571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 по себе слово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эмоция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произошло от латинского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emoveo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означает «волную» или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потрясаю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 есть логично воспринимать возникающие в нас эмоции как проходящие по всему телу колебания, затрагивающие все органы и системы, связывающие их воедино.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2736304" cy="4140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564904"/>
            <a:ext cx="266429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722312"/>
            <a:ext cx="374441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Лук, Александр Наумович.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Эмоции и личность / А. Н. Лук. - Москва : Знание, 1982.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869160"/>
            <a:ext cx="482453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Кравченко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Юнна Евгеньевна.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Психология эмоций. (Классические и современные теории и исследования) : учеб. пособие для студ.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высш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учеб. заведений.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допущено УМО по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классич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университет. образованию / Ю. Е. Кравченко. - Москва : Форум, 2012.</a:t>
            </a:r>
          </a:p>
        </p:txBody>
      </p:sp>
    </p:spTree>
    <p:extLst>
      <p:ext uri="{BB962C8B-B14F-4D97-AF65-F5344CB8AC3E}">
        <p14:creationId xmlns:p14="http://schemas.microsoft.com/office/powerpoint/2010/main" val="8056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6"/>
            <a:ext cx="273630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8" y="260648"/>
            <a:ext cx="2880453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99992" y="260648"/>
            <a:ext cx="439248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Кэмерон-Бэндлер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Лесли.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Заложник эмоций. Как спасти вашу эмоциональную жизнь / Лесли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Кэмерон-Бэндлер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Майкл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Лебо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- Санкт-Петербург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прайм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-ЕВРОЗНАК ; Москва : ОЛМА-ПРЕСС, 2004.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948" y="4509120"/>
            <a:ext cx="491713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Леонард, Линда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Шиерз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Эмоциональная женская травма : исцеление детской травмы, полученной дочерью в отношениях с отцом / Линда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Шиерз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Леонард ; пер. с англ. Валерия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Мершавки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- Москва : Класс, 2015.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27363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4813992"/>
            <a:ext cx="48965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Ильин, Евгений Павлович</a:t>
            </a:r>
            <a:r>
              <a:rPr lang="ru-RU" dirty="0"/>
              <a:t>. </a:t>
            </a:r>
          </a:p>
          <a:p>
            <a:r>
              <a:rPr lang="ru-RU" dirty="0"/>
              <a:t>Психология зависти, враждебности, тщеславия / Е. П. Ильин. - Москва [и др.] : Питер, 2014.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53" y="2384884"/>
            <a:ext cx="257539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788024" y="476672"/>
            <a:ext cx="40324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Психосоматика</a:t>
            </a:r>
            <a:r>
              <a:rPr lang="ru-RU" b="1" dirty="0"/>
              <a:t>.</a:t>
            </a:r>
            <a:r>
              <a:rPr lang="ru-RU" dirty="0"/>
              <a:t> Взаимосвязь психики и здоровья : хрестоматия / сост. К. В. </a:t>
            </a:r>
            <a:r>
              <a:rPr lang="ru-RU" dirty="0" err="1"/>
              <a:t>Сельченок</a:t>
            </a:r>
            <a:r>
              <a:rPr lang="ru-RU" dirty="0"/>
              <a:t>. - Минск : </a:t>
            </a:r>
            <a:r>
              <a:rPr lang="ru-RU" dirty="0" err="1"/>
              <a:t>Харвест</a:t>
            </a:r>
            <a:r>
              <a:rPr lang="ru-RU" dirty="0"/>
              <a:t>, 1999. </a:t>
            </a:r>
          </a:p>
        </p:txBody>
      </p:sp>
    </p:spTree>
    <p:extLst>
      <p:ext uri="{BB962C8B-B14F-4D97-AF65-F5344CB8AC3E}">
        <p14:creationId xmlns:p14="http://schemas.microsoft.com/office/powerpoint/2010/main" val="33895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:checker/>
      </p:transition>
    </mc:Choice>
    <mc:Fallback xmlns="">
      <p:transition spd="slow" advClick="0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6248" y="100010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2634"/>
            <a:ext cx="3456384" cy="5466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2" y="4293096"/>
            <a:ext cx="381870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Плащинская, Л. И.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Стресс 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психо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нальное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перенапряжение. Методы их купирования // Мир медицины.-2004г.-№ 1 . – С.19-23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3"/>
            <a:ext cx="8784976" cy="6001643"/>
          </a:xfrm>
          <a:prstGeom prst="rect">
            <a:avLst/>
          </a:prstGeom>
          <a:ln/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Без </a:t>
            </a: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эмоций жизнь перестанет быть наполненной гаммой разнообразных переживаний. Она превратится в скучные и пресные будни. </a:t>
            </a:r>
            <a:endParaRPr lang="ru-RU" sz="2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endParaRPr lang="ru-RU" sz="2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  </a:t>
            </a:r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Яркие</a:t>
            </a:r>
            <a:r>
              <a:rPr lang="ru-RU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, глубокие эмоции </a:t>
            </a:r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– </a:t>
            </a:r>
          </a:p>
          <a:p>
            <a:r>
              <a:rPr lang="ru-RU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					это здорово</a:t>
            </a:r>
            <a:r>
              <a:rPr lang="ru-RU" sz="36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.</a:t>
            </a: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lang="ru-RU" sz="2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endParaRPr lang="ru-RU" sz="2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	Главное</a:t>
            </a: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, чтобы они стали вашими </a:t>
            </a:r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помощниками</a:t>
            </a: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. </a:t>
            </a:r>
            <a:endParaRPr lang="ru-RU" sz="24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	</a:t>
            </a:r>
            <a:r>
              <a:rPr lang="ru-RU" sz="2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Научитесь </a:t>
            </a:r>
            <a:r>
              <a:rPr lang="ru-RU" sz="2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управлять ими, тогда многие проблемы просто исчезнут из вашей жизни, а вашей наградой будет крепкое здоровье и прекрасное настроение.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4000">
        <p:checker/>
      </p:transition>
    </mc:Choice>
    <mc:Fallback xmlns="">
      <p:transition spd="slow" advClick="0" advTm="1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" y="20463"/>
            <a:ext cx="9097823" cy="683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1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35428" y="2967335"/>
            <a:ext cx="7273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просмотр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16686"/>
            <a:ext cx="82809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важная составляющая человеческой жизни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68052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4048" y="1700808"/>
            <a:ext cx="3960440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Наше </a:t>
            </a:r>
            <a:r>
              <a:rPr lang="ru-RU" dirty="0"/>
              <a:t>самочувствие может улучшаться или ухудшаться от любых сильных эмоций, не важно – положительных или отрицательных. Но ясно одно: когда мы испытываем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эмоции</a:t>
            </a:r>
            <a:r>
              <a:rPr lang="ru-RU" dirty="0"/>
              <a:t>, у нас поднимается настроение, улучшается самочувствие, появляется интерес к жизни и желание действовать.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ru-RU" dirty="0" smtClean="0"/>
              <a:t>Когда </a:t>
            </a:r>
            <a:r>
              <a:rPr lang="ru-RU" dirty="0"/>
              <a:t>нами завладевают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отрицательные эмоции </a:t>
            </a:r>
            <a:r>
              <a:rPr lang="ru-RU" dirty="0"/>
              <a:t>– мы впадаем в уныние, апатию, озлобляемся на окружающий мир, нас перестаёт интересовать сама жизнь и окружающие люди.</a:t>
            </a:r>
          </a:p>
        </p:txBody>
      </p:sp>
    </p:spTree>
    <p:extLst>
      <p:ext uri="{BB962C8B-B14F-4D97-AF65-F5344CB8AC3E}">
        <p14:creationId xmlns:p14="http://schemas.microsoft.com/office/powerpoint/2010/main" val="27613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5" y="116632"/>
            <a:ext cx="8928992" cy="662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2" y="138112"/>
            <a:ext cx="8893651" cy="662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86314" y="2938112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5215656"/>
            <a:ext cx="1998553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Дарят новизну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4" y="2363587"/>
            <a:ext cx="2175087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Наполняют жизнь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1124744"/>
            <a:ext cx="1998553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Убивают рутину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124744"/>
            <a:ext cx="2304256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Привносят краски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9" y="5215656"/>
            <a:ext cx="2592287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Создают атмосферу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3099" y="3268322"/>
            <a:ext cx="2548861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Повышают доверие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5" y="2142147"/>
            <a:ext cx="2304255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Сближают людей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2938112"/>
            <a:ext cx="2592288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Рождают настроение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4164080"/>
            <a:ext cx="2736304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Вызывают симпатию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4164080"/>
            <a:ext cx="2592288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Пробуждают чувства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192178" y="6255896"/>
            <a:ext cx="2196245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Укрепляют связь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9" y="6071230"/>
            <a:ext cx="3168351" cy="36933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Воспламеняют отношения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8112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Зачем 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нам нужны эмоции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44824"/>
            <a:ext cx="3779912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Каждая эмоция, как говорят специалисты, по-особенному переживается телом человека. И это даже нередко характеризуется обычными выражениями: </a:t>
            </a:r>
            <a:r>
              <a:rPr lang="ru-RU" b="1" i="1" dirty="0">
                <a:solidFill>
                  <a:schemeClr val="accent1"/>
                </a:solidFill>
              </a:rPr>
              <a:t>«сердце сжимается», «в груди холодеет», «ноги подкашиваются» и т. 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196752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«живут» эмоции в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теле 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как их </a:t>
            </a:r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ru-RU" sz="36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распознать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093723"/>
            <a:ext cx="55801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dirty="0" smtClean="0"/>
              <a:t>Негативные </a:t>
            </a:r>
            <a:r>
              <a:rPr lang="ru-RU" dirty="0"/>
              <a:t>эмоции, к сожалению, </a:t>
            </a:r>
            <a:r>
              <a:rPr lang="ru-RU" dirty="0" smtClean="0"/>
              <a:t>более     </a:t>
            </a:r>
            <a:r>
              <a:rPr lang="ru-RU" dirty="0"/>
              <a:t>	разнообразны и проявляются по-разному. </a:t>
            </a:r>
          </a:p>
          <a:p>
            <a:endParaRPr lang="ru-RU" dirty="0"/>
          </a:p>
          <a:p>
            <a:r>
              <a:rPr lang="en-US" dirty="0" smtClean="0"/>
              <a:t> </a:t>
            </a:r>
            <a:r>
              <a:rPr lang="ru-RU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страдание</a:t>
            </a:r>
            <a:r>
              <a:rPr lang="ru-RU" dirty="0"/>
              <a:t>, как утверждает китайская медицина, «локализуются» в лёгких. </a:t>
            </a:r>
          </a:p>
          <a:p>
            <a:r>
              <a:rPr lang="en-US" dirty="0" smtClean="0"/>
              <a:t> </a:t>
            </a:r>
            <a:r>
              <a:rPr lang="ru-RU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Робость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чувство неуверенности </a:t>
            </a:r>
            <a:r>
              <a:rPr lang="ru-RU" dirty="0"/>
              <a:t>в себе обычно «отдаются» в области плеч и сердца. Человек сразу же сутулится, из-за общей зажатости начинают плохо работать сосуды.</a:t>
            </a:r>
          </a:p>
          <a:p>
            <a:r>
              <a:rPr lang="en-US" b="1" dirty="0" smtClean="0"/>
              <a:t> </a:t>
            </a:r>
            <a:r>
              <a:rPr lang="ru-RU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тревоги и страха </a:t>
            </a:r>
            <a:r>
              <a:rPr lang="ru-RU" dirty="0"/>
              <a:t>тесно связаны с адреналином, а значит, с областью почек и надпочечников. Кроме того, от них может пострадать и система пищеварения.</a:t>
            </a:r>
          </a:p>
        </p:txBody>
      </p:sp>
    </p:spTree>
    <p:extLst>
      <p:ext uri="{BB962C8B-B14F-4D97-AF65-F5344CB8AC3E}">
        <p14:creationId xmlns:p14="http://schemas.microsoft.com/office/powerpoint/2010/main" val="12036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9036496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18864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Связь негативных эмоций с </a:t>
            </a: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заболеваниями</a:t>
            </a:r>
            <a:endParaRPr lang="ru-RU" sz="40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8784976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11663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каким еще расстройствам    склонны люди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которые часто испытывают негативные эмоции: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Психосоматическая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происхождения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болезни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" y="0"/>
            <a:ext cx="1725618" cy="2102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89927" y="1484784"/>
            <a:ext cx="6830545" cy="4955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Psychosomatic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означает: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 (</a:t>
            </a:r>
            <a:r>
              <a:rPr lang="ru-RU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греч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и тело (</a:t>
            </a:r>
            <a:r>
              <a:rPr lang="ru-RU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soma,somatos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термин ввел в медицину немецкий 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психиатр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Иоганн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Хайнрот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считавший, что негативные эмоции, засевшие в памяти человека или повторяющиеся в его жизни часто, отравляют душу, подрывают здоровье, формируют соответствующие события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Психосоматическую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идею поддержали и развили известные психиатры —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Александер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Зигмунд Фрейд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они считали,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	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6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подавленные, невысказанные, загнанные вглубь эмоции все равно находят выход, вначале в виде сновидений, поз во сне, болевых ощущений, а затем, не отработанные, порождают неизлечимые болезни</a:t>
            </a:r>
            <a:r>
              <a:rPr lang="ru-RU" sz="16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i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schemeClr val="bg1"/>
              </a:solidFill>
            </a:endParaRPr>
          </a:p>
          <a:p>
            <a:r>
              <a:rPr lang="en-US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психосоматического происхождения болезней научно доказал Нобелевский лауреат английский нейрофизиолог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Чарльз Шеррингтон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" y="2132856"/>
            <a:ext cx="2011408" cy="248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" y="4419148"/>
            <a:ext cx="1852979" cy="2438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967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:checker/>
      </p:transition>
    </mc:Choice>
    <mc:Fallback xmlns="">
      <p:transition spd="slow" advClick="0" advTm="1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1148</Words>
  <Application>Microsoft Office PowerPoint</Application>
  <PresentationFormat>Экран (4:3)</PresentationFormat>
  <Paragraphs>140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Bookman Old Style</vt:lpstr>
      <vt:lpstr>Calibri</vt:lpstr>
      <vt:lpstr>Georgia</vt:lpstr>
      <vt:lpstr>Impact</vt:lpstr>
      <vt:lpstr>Times New Roman</vt:lpstr>
      <vt:lpstr>Trebuchet MS</vt:lpstr>
      <vt:lpstr>Verdana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work</cp:lastModifiedBy>
  <cp:revision>563</cp:revision>
  <dcterms:modified xsi:type="dcterms:W3CDTF">2021-04-07T11:11:31Z</dcterms:modified>
</cp:coreProperties>
</file>