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3" r:id="rId4"/>
    <p:sldId id="280" r:id="rId5"/>
    <p:sldId id="279" r:id="rId6"/>
    <p:sldId id="281" r:id="rId7"/>
    <p:sldId id="264" r:id="rId8"/>
    <p:sldId id="276" r:id="rId9"/>
    <p:sldId id="265" r:id="rId10"/>
    <p:sldId id="266" r:id="rId11"/>
    <p:sldId id="267" r:id="rId12"/>
    <p:sldId id="277" r:id="rId13"/>
    <p:sldId id="268" r:id="rId14"/>
    <p:sldId id="278" r:id="rId15"/>
    <p:sldId id="269" r:id="rId16"/>
    <p:sldId id="275"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D8"/>
    <a:srgbClr val="EE3794"/>
    <a:srgbClr val="304761"/>
    <a:srgbClr val="3C7F88"/>
    <a:srgbClr val="47B6EE"/>
    <a:srgbClr val="3EA8D0"/>
    <a:srgbClr val="FCA7DE"/>
    <a:srgbClr val="543480"/>
    <a:srgbClr val="FCA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1530" y="11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AE86E-6A70-4BD2-8CB0-4C0249852806}" type="datetimeFigureOut">
              <a:rPr lang="en-US" smtClean="0"/>
              <a:t>3/31/2021</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13660-978C-420D-B78A-2365CB3A228C}" type="slidenum">
              <a:rPr lang="en-US" smtClean="0"/>
              <a:t>‹#›</a:t>
            </a:fld>
            <a:endParaRPr lang="en-US"/>
          </a:p>
        </p:txBody>
      </p:sp>
    </p:spTree>
    <p:extLst>
      <p:ext uri="{BB962C8B-B14F-4D97-AF65-F5344CB8AC3E}">
        <p14:creationId xmlns:p14="http://schemas.microsoft.com/office/powerpoint/2010/main" val="30360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1</a:t>
            </a:fld>
            <a:endParaRPr lang="en-US"/>
          </a:p>
        </p:txBody>
      </p:sp>
    </p:spTree>
    <p:extLst>
      <p:ext uri="{BB962C8B-B14F-4D97-AF65-F5344CB8AC3E}">
        <p14:creationId xmlns:p14="http://schemas.microsoft.com/office/powerpoint/2010/main" val="238587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2</a:t>
            </a:fld>
            <a:endParaRPr lang="en-US"/>
          </a:p>
        </p:txBody>
      </p:sp>
    </p:spTree>
    <p:extLst>
      <p:ext uri="{BB962C8B-B14F-4D97-AF65-F5344CB8AC3E}">
        <p14:creationId xmlns:p14="http://schemas.microsoft.com/office/powerpoint/2010/main" val="74780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3</a:t>
            </a:fld>
            <a:endParaRPr lang="en-US"/>
          </a:p>
        </p:txBody>
      </p:sp>
    </p:spTree>
    <p:extLst>
      <p:ext uri="{BB962C8B-B14F-4D97-AF65-F5344CB8AC3E}">
        <p14:creationId xmlns:p14="http://schemas.microsoft.com/office/powerpoint/2010/main" val="313998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7</a:t>
            </a:fld>
            <a:endParaRPr lang="en-US"/>
          </a:p>
        </p:txBody>
      </p:sp>
    </p:spTree>
    <p:extLst>
      <p:ext uri="{BB962C8B-B14F-4D97-AF65-F5344CB8AC3E}">
        <p14:creationId xmlns:p14="http://schemas.microsoft.com/office/powerpoint/2010/main" val="303432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8</a:t>
            </a:fld>
            <a:endParaRPr lang="en-US"/>
          </a:p>
        </p:txBody>
      </p:sp>
    </p:spTree>
    <p:extLst>
      <p:ext uri="{BB962C8B-B14F-4D97-AF65-F5344CB8AC3E}">
        <p14:creationId xmlns:p14="http://schemas.microsoft.com/office/powerpoint/2010/main" val="257017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9</a:t>
            </a:fld>
            <a:endParaRPr lang="en-US"/>
          </a:p>
        </p:txBody>
      </p:sp>
    </p:spTree>
    <p:extLst>
      <p:ext uri="{BB962C8B-B14F-4D97-AF65-F5344CB8AC3E}">
        <p14:creationId xmlns:p14="http://schemas.microsoft.com/office/powerpoint/2010/main" val="211317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10</a:t>
            </a:fld>
            <a:endParaRPr lang="en-US"/>
          </a:p>
        </p:txBody>
      </p:sp>
    </p:spTree>
    <p:extLst>
      <p:ext uri="{BB962C8B-B14F-4D97-AF65-F5344CB8AC3E}">
        <p14:creationId xmlns:p14="http://schemas.microsoft.com/office/powerpoint/2010/main" val="23253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C7513660-978C-420D-B78A-2365CB3A228C}" type="slidenum">
              <a:rPr lang="en-US" smtClean="0"/>
              <a:t>11</a:t>
            </a:fld>
            <a:endParaRPr lang="en-US"/>
          </a:p>
        </p:txBody>
      </p:sp>
    </p:spTree>
    <p:extLst>
      <p:ext uri="{BB962C8B-B14F-4D97-AF65-F5344CB8AC3E}">
        <p14:creationId xmlns:p14="http://schemas.microsoft.com/office/powerpoint/2010/main" val="2400310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36108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04067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424707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8174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A9D8BC-3F7A-4360-BB6D-F1FCB3470FB4}"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90859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9D8BC-3F7A-4360-BB6D-F1FCB3470FB4}"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459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A9D8BC-3F7A-4360-BB6D-F1FCB3470FB4}"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6744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A9D8BC-3F7A-4360-BB6D-F1FCB3470FB4}"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29971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9D8BC-3F7A-4360-BB6D-F1FCB3470FB4}"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74703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A9D8BC-3F7A-4360-BB6D-F1FCB3470FB4}"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3925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A9D8BC-3F7A-4360-BB6D-F1FCB3470FB4}"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47750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9D8BC-3F7A-4360-BB6D-F1FCB3470FB4}" type="datetimeFigureOut">
              <a:rPr lang="en-US" smtClean="0"/>
              <a:t>3/31/2021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8BC49-1B67-4826-A1F3-48AF839B00E7}" type="slidenum">
              <a:rPr lang="en-US" smtClean="0"/>
              <a:t>‹#›</a:t>
            </a:fld>
            <a:endParaRPr lang="en-US"/>
          </a:p>
        </p:txBody>
      </p:sp>
    </p:spTree>
    <p:extLst>
      <p:ext uri="{BB962C8B-B14F-4D97-AF65-F5344CB8AC3E}">
        <p14:creationId xmlns:p14="http://schemas.microsoft.com/office/powerpoint/2010/main" val="7249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438102"/>
            <a:ext cx="4135582" cy="3601403"/>
          </a:xfrm>
        </p:spPr>
        <p:txBody>
          <a:bodyPr>
            <a:noAutofit/>
          </a:bodyPr>
          <a:lstStyle/>
          <a:p>
            <a:r>
              <a:rPr lang="ru-RU" sz="4400" b="1" dirty="0" smtClean="0">
                <a:solidFill>
                  <a:srgbClr val="EE3794"/>
                </a:solidFill>
              </a:rPr>
              <a:t/>
            </a:r>
            <a:br>
              <a:rPr lang="ru-RU" sz="4400" b="1" dirty="0" smtClean="0">
                <a:solidFill>
                  <a:srgbClr val="EE3794"/>
                </a:solidFill>
              </a:rPr>
            </a:br>
            <a:r>
              <a:rPr lang="ru-RU" sz="4400" b="1" dirty="0">
                <a:solidFill>
                  <a:srgbClr val="EE3794"/>
                </a:solidFill>
              </a:rPr>
              <a:t/>
            </a:r>
            <a:br>
              <a:rPr lang="ru-RU" sz="4400" b="1" dirty="0">
                <a:solidFill>
                  <a:srgbClr val="EE3794"/>
                </a:solidFill>
              </a:rPr>
            </a:br>
            <a:r>
              <a:rPr lang="ru-RU" sz="4400" b="1" dirty="0" smtClean="0">
                <a:solidFill>
                  <a:srgbClr val="EE3794"/>
                </a:solidFill>
              </a:rPr>
              <a:t>Его Величество Интернет.</a:t>
            </a:r>
            <a:br>
              <a:rPr lang="ru-RU" sz="4400" b="1" dirty="0" smtClean="0">
                <a:solidFill>
                  <a:srgbClr val="EE3794"/>
                </a:solidFill>
              </a:rPr>
            </a:br>
            <a:r>
              <a:rPr lang="x-none" sz="4400" b="1" dirty="0" smtClean="0">
                <a:solidFill>
                  <a:srgbClr val="0025D8"/>
                </a:solidFill>
              </a:rPr>
              <a:t>4 апреля – международный день интернета</a:t>
            </a:r>
            <a:r>
              <a:rPr lang="en-US" sz="4000" b="1" dirty="0" smtClean="0">
                <a:solidFill>
                  <a:srgbClr val="0025D8"/>
                </a:solidFill>
              </a:rPr>
              <a:t/>
            </a:r>
            <a:br>
              <a:rPr lang="en-US" sz="4000" b="1" dirty="0" smtClean="0">
                <a:solidFill>
                  <a:srgbClr val="0025D8"/>
                </a:solidFill>
              </a:rPr>
            </a:br>
            <a:endParaRPr lang="en-US" sz="4000" b="1" dirty="0">
              <a:solidFill>
                <a:srgbClr val="0025D8"/>
              </a:solidFill>
            </a:endParaRPr>
          </a:p>
        </p:txBody>
      </p:sp>
    </p:spTree>
    <p:extLst>
      <p:ext uri="{BB962C8B-B14F-4D97-AF65-F5344CB8AC3E}">
        <p14:creationId xmlns:p14="http://schemas.microsoft.com/office/powerpoint/2010/main" val="397773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12574" y="324196"/>
            <a:ext cx="3502775" cy="5852767"/>
          </a:xfrm>
        </p:spPr>
        <p:txBody>
          <a:bodyPr>
            <a:normAutofit/>
          </a:bodyPr>
          <a:lstStyle/>
          <a:p>
            <a:pPr marL="0" indent="0">
              <a:buNone/>
            </a:pPr>
            <a:r>
              <a:rPr lang="ru-RU" dirty="0"/>
              <a:t>А в это время на другом континенте </a:t>
            </a:r>
            <a:r>
              <a:rPr lang="ru-RU" dirty="0" smtClean="0"/>
              <a:t>принимают </a:t>
            </a:r>
            <a:r>
              <a:rPr lang="ru-RU" dirty="0"/>
              <a:t>решение праздновать День интернета 29 октября! Да, Мексика, Аргентина, Перу, Чили, Парагвай, Уругвай, Венесуэла, Колумбия, Боливия, Эквадор и примкнувшая к ним Испания отмечают праздник именно в этот день. </a:t>
            </a:r>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7" y="1284923"/>
            <a:ext cx="4251353" cy="4251353"/>
          </a:xfrm>
          <a:prstGeom prst="rect">
            <a:avLst/>
          </a:prstGeom>
        </p:spPr>
      </p:pic>
    </p:spTree>
    <p:extLst>
      <p:ext uri="{BB962C8B-B14F-4D97-AF65-F5344CB8AC3E}">
        <p14:creationId xmlns:p14="http://schemas.microsoft.com/office/powerpoint/2010/main" val="381474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Наука и религия</a:t>
            </a:r>
            <a:br>
              <a:rPr lang="ru-RU" b="1" dirty="0"/>
            </a:br>
            <a:endParaRPr lang="en-US" dirty="0"/>
          </a:p>
        </p:txBody>
      </p:sp>
      <p:sp>
        <p:nvSpPr>
          <p:cNvPr id="3" name="Объект 2"/>
          <p:cNvSpPr>
            <a:spLocks noGrp="1"/>
          </p:cNvSpPr>
          <p:nvPr>
            <p:ph idx="1"/>
          </p:nvPr>
        </p:nvSpPr>
        <p:spPr>
          <a:xfrm>
            <a:off x="1119101" y="1180408"/>
            <a:ext cx="4169154" cy="5104621"/>
          </a:xfrm>
        </p:spPr>
        <p:txBody>
          <a:bodyPr>
            <a:normAutofit/>
          </a:bodyPr>
          <a:lstStyle/>
          <a:p>
            <a:pPr marL="0" indent="0" fontAlgn="base">
              <a:buNone/>
            </a:pPr>
            <a:r>
              <a:rPr lang="ru-RU" sz="2000" dirty="0" smtClean="0"/>
              <a:t>Так почему же 4 апреля!?</a:t>
            </a:r>
          </a:p>
          <a:p>
            <a:pPr marL="0" indent="0" fontAlgn="base">
              <a:buNone/>
            </a:pPr>
            <a:r>
              <a:rPr lang="ru-RU" sz="2000" dirty="0" smtClean="0"/>
              <a:t>Забавно</a:t>
            </a:r>
            <a:r>
              <a:rPr lang="ru-RU" sz="2000" dirty="0"/>
              <a:t>, что это напрямую связано </a:t>
            </a:r>
            <a:r>
              <a:rPr lang="ru-RU" sz="2000" dirty="0" smtClean="0"/>
              <a:t>со святым </a:t>
            </a:r>
            <a:r>
              <a:rPr lang="ru-RU" sz="2000" dirty="0"/>
              <a:t>покровителем интернета! В этот день в 636 году н.э. скончался католический святой Исидор Севильский, покровитель учеников и студентов, выбранный Папой Римским Иоанном Павлом II в 1999 году в качестве покровителя интернета. </a:t>
            </a:r>
            <a:endParaRPr lang="ru-RU" sz="2000" dirty="0" smtClean="0"/>
          </a:p>
          <a:p>
            <a:pPr marL="0" indent="0" fontAlgn="base">
              <a:buNone/>
            </a:pPr>
            <a:endParaRPr lang="ru-RU" sz="2000" dirty="0" smtClean="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255" y="1027907"/>
            <a:ext cx="3698696" cy="4114799"/>
          </a:xfrm>
          <a:prstGeom prst="rect">
            <a:avLst/>
          </a:prstGeom>
        </p:spPr>
      </p:pic>
    </p:spTree>
    <p:extLst>
      <p:ext uri="{BB962C8B-B14F-4D97-AF65-F5344CB8AC3E}">
        <p14:creationId xmlns:p14="http://schemas.microsoft.com/office/powerpoint/2010/main" val="57356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2210" y="224445"/>
            <a:ext cx="5744095" cy="4247801"/>
          </a:xfrm>
        </p:spPr>
        <p:txBody>
          <a:bodyPr>
            <a:normAutofit fontScale="70000" lnSpcReduction="20000"/>
          </a:bodyPr>
          <a:lstStyle/>
          <a:p>
            <a:pPr marL="0" indent="0">
              <a:buNone/>
            </a:pPr>
            <a:r>
              <a:rPr lang="ru-RU" dirty="0"/>
              <a:t>Аристократ по крови, авторитетный богослов, писатель, энциклопедист и вдохновенный систематизатор: его фундаментальная универсальная энциклопедия </a:t>
            </a:r>
            <a:r>
              <a:rPr lang="ru-RU" dirty="0" err="1"/>
              <a:t>Etymologiae</a:t>
            </a:r>
            <a:r>
              <a:rPr lang="ru-RU" dirty="0"/>
              <a:t> («Этимологии») в 20 книгах трактовала в соответствии с христианскими представлениями всю сумму позднеантичного знания о мире – то есть буквально “от Ромула до наших дней</a:t>
            </a:r>
            <a:r>
              <a:rPr lang="ru-RU" dirty="0" smtClean="0"/>
              <a:t>”.</a:t>
            </a:r>
          </a:p>
          <a:p>
            <a:pPr marL="0" indent="0">
              <a:buNone/>
            </a:pPr>
            <a:r>
              <a:rPr lang="ru-RU" dirty="0" smtClean="0"/>
              <a:t> </a:t>
            </a:r>
            <a:r>
              <a:rPr lang="ru-RU" dirty="0"/>
              <a:t>Знатоки утверждают, что выбор Папы пал на св. Исидора именно благодаря “Этимологиям”: если рассматривать этот труд как прообраз современного интернета. Там, говорят, даже система, отдаленно напоминающая нынешние гиперссылки, применяется. Так что должность святого покровителя Всемирной информационной сети Интернет пожалована Исидору Севильскому (посмертно) не зря.</a:t>
            </a:r>
          </a:p>
          <a:p>
            <a:endParaRPr lang="ru-RU" dirty="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20" y="108066"/>
            <a:ext cx="2523744" cy="378229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17" y="3624350"/>
            <a:ext cx="2536608" cy="308402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577" y="4123252"/>
            <a:ext cx="1627909" cy="258511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939" y="4214553"/>
            <a:ext cx="2040711" cy="2493818"/>
          </a:xfrm>
          <a:prstGeom prst="rect">
            <a:avLst/>
          </a:prstGeom>
        </p:spPr>
      </p:pic>
    </p:spTree>
    <p:extLst>
      <p:ext uri="{BB962C8B-B14F-4D97-AF65-F5344CB8AC3E}">
        <p14:creationId xmlns:p14="http://schemas.microsoft.com/office/powerpoint/2010/main" val="131146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mn-lt"/>
              </a:rPr>
              <a:t>Зачем интернету святой покровитель?</a:t>
            </a:r>
            <a:endParaRPr lang="en-US" sz="2800" b="1" dirty="0">
              <a:latin typeface="+mn-lt"/>
            </a:endParaRPr>
          </a:p>
        </p:txBody>
      </p:sp>
      <p:sp>
        <p:nvSpPr>
          <p:cNvPr id="3" name="Объект 2"/>
          <p:cNvSpPr>
            <a:spLocks noGrp="1"/>
          </p:cNvSpPr>
          <p:nvPr>
            <p:ph idx="1"/>
          </p:nvPr>
        </p:nvSpPr>
        <p:spPr>
          <a:xfrm>
            <a:off x="1263534" y="1313411"/>
            <a:ext cx="5602779" cy="4214554"/>
          </a:xfrm>
        </p:spPr>
        <p:txBody>
          <a:bodyPr>
            <a:normAutofit fontScale="92500" lnSpcReduction="20000"/>
          </a:bodyPr>
          <a:lstStyle/>
          <a:p>
            <a:pPr marL="0" indent="0">
              <a:buNone/>
            </a:pPr>
            <a:r>
              <a:rPr lang="ru-RU" dirty="0" smtClean="0"/>
              <a:t>Католическая </a:t>
            </a:r>
            <a:r>
              <a:rPr lang="ru-RU" dirty="0"/>
              <a:t>традиция: со времен Средневековья так повелось, что каждой профессии, каждому роду деятельности нужен свой покровитель на небесах, чтобы замолвил словечко </a:t>
            </a:r>
            <a:r>
              <a:rPr lang="ru-RU" dirty="0" smtClean="0"/>
              <a:t>при </a:t>
            </a:r>
            <a:r>
              <a:rPr lang="ru-RU" dirty="0"/>
              <a:t>случае. Но есть условие: покровитель непременно должен иметь хотя бы косвенное отношение к протежируемой профессии. </a:t>
            </a:r>
            <a:endParaRPr lang="ru-RU" dirty="0" smtClean="0"/>
          </a:p>
          <a:p>
            <a:pPr marL="0" indent="0">
              <a:buNone/>
            </a:pPr>
            <a:r>
              <a:rPr lang="ru-RU" dirty="0" smtClean="0"/>
              <a:t>Поэтому святая </a:t>
            </a:r>
            <a:r>
              <a:rPr lang="ru-RU" dirty="0"/>
              <a:t>Вероника, сохранившая платок с отпечатком лика Иисуса, стала покровительницей </a:t>
            </a:r>
            <a:r>
              <a:rPr lang="ru-RU" dirty="0" smtClean="0"/>
              <a:t>фотографии</a:t>
            </a:r>
            <a:r>
              <a:rPr lang="ru-RU" dirty="0"/>
              <a:t>.</a:t>
            </a:r>
            <a:endParaRPr lang="ru-RU"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03" y="4199775"/>
            <a:ext cx="2286000" cy="2276475"/>
          </a:xfrm>
          <a:prstGeom prst="rect">
            <a:avLst/>
          </a:prstGeom>
        </p:spPr>
      </p:pic>
    </p:spTree>
    <p:extLst>
      <p:ext uri="{BB962C8B-B14F-4D97-AF65-F5344CB8AC3E}">
        <p14:creationId xmlns:p14="http://schemas.microsoft.com/office/powerpoint/2010/main" val="355448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8589" y="321021"/>
            <a:ext cx="5810596" cy="6337474"/>
          </a:xfrm>
        </p:spPr>
        <p:txBody>
          <a:bodyPr>
            <a:normAutofit/>
          </a:bodyPr>
          <a:lstStyle/>
          <a:p>
            <a:pPr marL="0" indent="0">
              <a:buNone/>
            </a:pPr>
            <a:r>
              <a:rPr lang="ru-RU" dirty="0" smtClean="0"/>
              <a:t>Святой </a:t>
            </a:r>
            <a:r>
              <a:rPr lang="ru-RU" dirty="0"/>
              <a:t>Иосиф </a:t>
            </a:r>
            <a:r>
              <a:rPr lang="ru-RU" dirty="0" err="1"/>
              <a:t>Аримафейский</a:t>
            </a:r>
            <a:r>
              <a:rPr lang="ru-RU" dirty="0"/>
              <a:t>, похоронивший Иисуса, объявлен патроном похоронных бюро, а покровителем почтальонов – архангел Гавриил, доставивший Марии сообщение о том, что у нее родится сын Божий. Кстати, Гавриила Ватикан тоже рассматривал как одного из претендентов на звание покровителя Интернета, но все-таки решили, что электронной почты и всякого рода мессенджеров с архангела достаточно :)</a:t>
            </a:r>
            <a:endParaRPr lang="en-US" dirty="0"/>
          </a:p>
          <a:p>
            <a:pPr marL="0" indent="0">
              <a:buNone/>
            </a:pPr>
            <a:endParaRPr lang="en-US" dirty="0"/>
          </a:p>
        </p:txBody>
      </p:sp>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2" y="3163817"/>
            <a:ext cx="3657607" cy="3694183"/>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88" y="191193"/>
            <a:ext cx="2248068" cy="2244436"/>
          </a:xfrm>
          <a:prstGeom prst="rect">
            <a:avLst/>
          </a:prstGeom>
        </p:spPr>
      </p:pic>
    </p:spTree>
    <p:extLst>
      <p:ext uri="{BB962C8B-B14F-4D97-AF65-F5344CB8AC3E}">
        <p14:creationId xmlns:p14="http://schemas.microsoft.com/office/powerpoint/2010/main" val="241484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141316"/>
            <a:ext cx="8154784" cy="2934393"/>
          </a:xfrm>
        </p:spPr>
        <p:txBody>
          <a:bodyPr>
            <a:normAutofit lnSpcReduction="10000"/>
          </a:bodyPr>
          <a:lstStyle/>
          <a:p>
            <a:pPr marL="0" indent="0" fontAlgn="base">
              <a:buNone/>
            </a:pPr>
            <a:r>
              <a:rPr lang="ru-RU" dirty="0" smtClean="0"/>
              <a:t>Интересно</a:t>
            </a:r>
            <a:r>
              <a:rPr lang="ru-RU" dirty="0"/>
              <a:t>, что и в православии есть свои – неофициальные, правда, - покровители Сети: апостол Иоанн Богослов, святитель Феофан Затворник и великомученицы Вера, Надежда, Любовь и их мать София. Так что, если подсчитать все дни рождения и смерти всех святых, имеющих отношение к интернету, то праздновать нам придется чуть ли не круглый год.</a:t>
            </a:r>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66" y="3230879"/>
            <a:ext cx="5402348" cy="354529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377" y="2324100"/>
            <a:ext cx="1197379" cy="1217905"/>
          </a:xfrm>
          <a:prstGeom prst="rect">
            <a:avLst/>
          </a:prstGeom>
        </p:spPr>
      </p:pic>
    </p:spTree>
    <p:extLst>
      <p:ext uri="{BB962C8B-B14F-4D97-AF65-F5344CB8AC3E}">
        <p14:creationId xmlns:p14="http://schemas.microsoft.com/office/powerpoint/2010/main" val="338684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И все же – День 404!</a:t>
            </a:r>
            <a:br>
              <a:rPr lang="ru-RU" b="1" dirty="0"/>
            </a:br>
            <a:endParaRPr lang="en-US" dirty="0"/>
          </a:p>
        </p:txBody>
      </p:sp>
      <p:sp>
        <p:nvSpPr>
          <p:cNvPr id="3" name="Объект 2"/>
          <p:cNvSpPr>
            <a:spLocks noGrp="1"/>
          </p:cNvSpPr>
          <p:nvPr>
            <p:ph idx="1"/>
          </p:nvPr>
        </p:nvSpPr>
        <p:spPr>
          <a:xfrm>
            <a:off x="847898" y="1122218"/>
            <a:ext cx="7667452" cy="5054745"/>
          </a:xfrm>
        </p:spPr>
        <p:txBody>
          <a:bodyPr/>
          <a:lstStyle/>
          <a:p>
            <a:pPr marL="0" indent="0" fontAlgn="base">
              <a:buNone/>
            </a:pPr>
            <a:r>
              <a:rPr lang="ru-RU" dirty="0" smtClean="0"/>
              <a:t>Даже </a:t>
            </a:r>
            <a:r>
              <a:rPr lang="ru-RU" dirty="0"/>
              <a:t>если назвать сегодняшний день Днем интернета вам не позволяет множество коллизий, описанных выше, то спорить с тем, что 404 </a:t>
            </a:r>
            <a:r>
              <a:rPr lang="ru-RU" dirty="0" err="1"/>
              <a:t>Day</a:t>
            </a:r>
            <a:r>
              <a:rPr lang="ru-RU" dirty="0"/>
              <a:t> почти как 404 </a:t>
            </a:r>
            <a:r>
              <a:rPr lang="ru-RU" dirty="0" err="1"/>
              <a:t>Error</a:t>
            </a:r>
            <a:r>
              <a:rPr lang="ru-RU" dirty="0"/>
              <a:t> вы вряд ли станете. 4 апреля – 4 день 04 </a:t>
            </a:r>
            <a:r>
              <a:rPr lang="ru-RU" dirty="0" smtClean="0"/>
              <a:t>месяца.</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4087"/>
            <a:ext cx="9144000" cy="3463913"/>
          </a:xfrm>
          <a:prstGeom prst="rect">
            <a:avLst/>
          </a:prstGeom>
        </p:spPr>
      </p:pic>
    </p:spTree>
    <p:extLst>
      <p:ext uri="{BB962C8B-B14F-4D97-AF65-F5344CB8AC3E}">
        <p14:creationId xmlns:p14="http://schemas.microsoft.com/office/powerpoint/2010/main" val="2222178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3534" y="3125586"/>
            <a:ext cx="6510267" cy="3549534"/>
          </a:xfrm>
        </p:spPr>
        <p:txBody>
          <a:bodyPr>
            <a:normAutofit/>
          </a:bodyPr>
          <a:lstStyle/>
          <a:p>
            <a:pPr marL="0" indent="0" fontAlgn="base">
              <a:buNone/>
            </a:pPr>
            <a:r>
              <a:rPr lang="ru-RU" dirty="0"/>
              <a:t>О</a:t>
            </a:r>
            <a:r>
              <a:rPr lang="ru-RU" dirty="0" smtClean="0"/>
              <a:t>шибка </a:t>
            </a:r>
            <a:r>
              <a:rPr lang="ru-RU" dirty="0"/>
              <a:t>404 – страница не найдена, – известна всем пользователям интернета без исключения. Она возникает </a:t>
            </a:r>
            <a:r>
              <a:rPr lang="ru-RU" dirty="0" err="1"/>
              <a:t>нитая</a:t>
            </a:r>
            <a:r>
              <a:rPr lang="ru-RU" dirty="0"/>
              <a:t> тогда, когда страница не существует, либо в адресной строке браузера допущена ошибка. А кто отвечает за страницы в интернете? Правильно, веб-мастер. </a:t>
            </a:r>
            <a:br>
              <a:rPr lang="ru-RU" dirty="0"/>
            </a:br>
            <a:endParaRPr lang="en-US" dirty="0"/>
          </a:p>
        </p:txBody>
      </p:sp>
      <p:pic>
        <p:nvPicPr>
          <p:cNvPr id="5" name="Рисунок 4"/>
          <p:cNvPicPr>
            <a:picLocks noChangeAspect="1"/>
          </p:cNvPicPr>
          <p:nvPr/>
        </p:nvPicPr>
        <p:blipFill>
          <a:blip r:embed="rId2"/>
          <a:stretch>
            <a:fillRect/>
          </a:stretch>
        </p:blipFill>
        <p:spPr>
          <a:xfrm>
            <a:off x="1012751" y="147013"/>
            <a:ext cx="6761050" cy="2798307"/>
          </a:xfrm>
          <a:prstGeom prst="rect">
            <a:avLst/>
          </a:prstGeom>
        </p:spPr>
      </p:pic>
    </p:spTree>
    <p:extLst>
      <p:ext uri="{BB962C8B-B14F-4D97-AF65-F5344CB8AC3E}">
        <p14:creationId xmlns:p14="http://schemas.microsoft.com/office/powerpoint/2010/main" val="2863901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197923" y="3640975"/>
            <a:ext cx="4854633" cy="2926080"/>
          </a:xfrm>
        </p:spPr>
        <p:txBody>
          <a:bodyPr>
            <a:noAutofit/>
          </a:bodyPr>
          <a:lstStyle/>
          <a:p>
            <a:r>
              <a:rPr lang="ru-RU" sz="2400" b="1" dirty="0">
                <a:solidFill>
                  <a:srgbClr val="002060"/>
                </a:solidFill>
              </a:rPr>
              <a:t>Со временем выяснилось, что дешевле диверсифицировать задачи и делегировать функции, и теперь над созданием сайта трудятся целые команды – верстальщики, дизайнеры, копирайтеры, SEO-</a:t>
            </a:r>
            <a:r>
              <a:rPr lang="ru-RU" sz="2400" b="1" dirty="0" err="1">
                <a:solidFill>
                  <a:srgbClr val="002060"/>
                </a:solidFill>
              </a:rPr>
              <a:t>шники</a:t>
            </a:r>
            <a:r>
              <a:rPr lang="ru-RU" sz="2400" b="1" dirty="0">
                <a:solidFill>
                  <a:srgbClr val="002060"/>
                </a:solidFill>
              </a:rPr>
              <a:t>, администраторы. </a:t>
            </a:r>
            <a:r>
              <a:rPr lang="ru-RU" b="1" dirty="0"/>
              <a:t/>
            </a:r>
            <a:br>
              <a:rPr lang="ru-RU" b="1" dirty="0"/>
            </a:br>
            <a:endParaRPr lang="en-US" b="1" dirty="0"/>
          </a:p>
        </p:txBody>
      </p:sp>
      <p:sp>
        <p:nvSpPr>
          <p:cNvPr id="3" name="Объект 2"/>
          <p:cNvSpPr>
            <a:spLocks noGrp="1"/>
          </p:cNvSpPr>
          <p:nvPr>
            <p:ph idx="1"/>
          </p:nvPr>
        </p:nvSpPr>
        <p:spPr>
          <a:xfrm>
            <a:off x="786592" y="157942"/>
            <a:ext cx="5032317" cy="3108960"/>
          </a:xfrm>
        </p:spPr>
        <p:txBody>
          <a:bodyPr>
            <a:normAutofit fontScale="85000" lnSpcReduction="20000"/>
          </a:bodyPr>
          <a:lstStyle/>
          <a:p>
            <a:pPr marL="0" indent="0" fontAlgn="base">
              <a:buNone/>
            </a:pPr>
            <a:r>
              <a:rPr lang="ru-RU" dirty="0">
                <a:solidFill>
                  <a:srgbClr val="EE3794"/>
                </a:solidFill>
              </a:rPr>
              <a:t>Раньше, лет 20-25 назад, когда интернет делал еще первые шаги, веб-мастер (кстати, в буквальном переводе с английского </a:t>
            </a:r>
            <a:r>
              <a:rPr lang="ru-RU" dirty="0" err="1">
                <a:solidFill>
                  <a:srgbClr val="EE3794"/>
                </a:solidFill>
              </a:rPr>
              <a:t>master</a:t>
            </a:r>
            <a:r>
              <a:rPr lang="ru-RU" dirty="0">
                <a:solidFill>
                  <a:srgbClr val="EE3794"/>
                </a:solidFill>
              </a:rPr>
              <a:t> – хозяин, повелитель) был, как говорится, человек-оркестр (ну, или универсальный </a:t>
            </a:r>
            <a:r>
              <a:rPr lang="ru-RU" dirty="0" smtClean="0">
                <a:solidFill>
                  <a:srgbClr val="EE3794"/>
                </a:solidFill>
              </a:rPr>
              <a:t>солдат): он </a:t>
            </a:r>
            <a:r>
              <a:rPr lang="ru-RU" dirty="0">
                <a:solidFill>
                  <a:srgbClr val="EE3794"/>
                </a:solidFill>
              </a:rPr>
              <a:t>придумывал дизайн сайта, писал текстовый контент и рисовал графический, писал код, заливал это все </a:t>
            </a:r>
            <a:r>
              <a:rPr lang="ru-RU" dirty="0" smtClean="0">
                <a:solidFill>
                  <a:srgbClr val="EE3794"/>
                </a:solidFill>
              </a:rPr>
              <a:t>на хостинг. </a:t>
            </a:r>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09" y="157942"/>
            <a:ext cx="2951014" cy="295101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84" y="3640975"/>
            <a:ext cx="3699165" cy="2361160"/>
          </a:xfrm>
          <a:prstGeom prst="rect">
            <a:avLst/>
          </a:prstGeom>
        </p:spPr>
      </p:pic>
    </p:spTree>
    <p:extLst>
      <p:ext uri="{BB962C8B-B14F-4D97-AF65-F5344CB8AC3E}">
        <p14:creationId xmlns:p14="http://schemas.microsoft.com/office/powerpoint/2010/main" val="801272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7" y="-160020"/>
            <a:ext cx="7381702" cy="5715000"/>
          </a:xfrm>
          <a:prstGeom prst="rect">
            <a:avLst/>
          </a:prstGeom>
        </p:spPr>
      </p:pic>
      <p:sp>
        <p:nvSpPr>
          <p:cNvPr id="6" name="Объект 5"/>
          <p:cNvSpPr>
            <a:spLocks noGrp="1"/>
          </p:cNvSpPr>
          <p:nvPr>
            <p:ph idx="1"/>
          </p:nvPr>
        </p:nvSpPr>
        <p:spPr>
          <a:xfrm>
            <a:off x="731520" y="720032"/>
            <a:ext cx="7888779" cy="4351338"/>
          </a:xfrm>
        </p:spPr>
        <p:txBody>
          <a:bodyPr/>
          <a:lstStyle/>
          <a:p>
            <a:pPr marL="0" indent="0">
              <a:buNone/>
            </a:pPr>
            <a:r>
              <a:rPr lang="ru-RU" dirty="0" smtClean="0"/>
              <a:t>Поздравляет </a:t>
            </a:r>
            <a:r>
              <a:rPr lang="ru-RU" dirty="0"/>
              <a:t>всех </a:t>
            </a:r>
            <a:r>
              <a:rPr lang="ru-RU" dirty="0" smtClean="0"/>
              <a:t>с </a:t>
            </a:r>
            <a:r>
              <a:rPr lang="ru-RU" b="1" dirty="0">
                <a:solidFill>
                  <a:srgbClr val="FF0000"/>
                </a:solidFill>
              </a:rPr>
              <a:t>Днем интернета и с Днем веб-мастера! </a:t>
            </a:r>
            <a:r>
              <a:rPr lang="ru-RU" dirty="0"/>
              <a:t>Ведь благодаря интернету мы </a:t>
            </a:r>
            <a:r>
              <a:rPr lang="ru-RU" dirty="0" smtClean="0"/>
              <a:t>имеем неограниченное количество возможностей расти и развиваться!</a:t>
            </a:r>
            <a:endParaRPr lang="ru-RU" dirty="0"/>
          </a:p>
          <a:p>
            <a:pPr marL="0" indent="0">
              <a:buNone/>
            </a:pPr>
            <a:endParaRPr lang="en-US"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99" y="3002799"/>
            <a:ext cx="5715000" cy="3562350"/>
          </a:xfrm>
          <a:prstGeom prst="rect">
            <a:avLst/>
          </a:prstGeom>
        </p:spPr>
      </p:pic>
    </p:spTree>
    <p:extLst>
      <p:ext uri="{BB962C8B-B14F-4D97-AF65-F5344CB8AC3E}">
        <p14:creationId xmlns:p14="http://schemas.microsoft.com/office/powerpoint/2010/main" val="310691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 y="113755"/>
            <a:ext cx="6412230" cy="916796"/>
          </a:xfrm>
        </p:spPr>
        <p:txBody>
          <a:bodyPr/>
          <a:lstStyle/>
          <a:p>
            <a:r>
              <a:rPr lang="ru-RU" dirty="0" smtClean="0">
                <a:solidFill>
                  <a:srgbClr val="0025D8"/>
                </a:solidFill>
                <a:latin typeface="+mn-lt"/>
              </a:rPr>
              <a:t>Содержание </a:t>
            </a:r>
            <a:endParaRPr lang="en-US" dirty="0">
              <a:solidFill>
                <a:srgbClr val="0025D8"/>
              </a:solidFill>
              <a:latin typeface="+mn-lt"/>
            </a:endParaRPr>
          </a:p>
        </p:txBody>
      </p:sp>
      <p:grpSp>
        <p:nvGrpSpPr>
          <p:cNvPr id="4" name="Group 2"/>
          <p:cNvGrpSpPr>
            <a:grpSpLocks/>
          </p:cNvGrpSpPr>
          <p:nvPr/>
        </p:nvGrpSpPr>
        <p:grpSpPr bwMode="auto">
          <a:xfrm>
            <a:off x="1907873" y="4200527"/>
            <a:ext cx="7235825" cy="633413"/>
            <a:chOff x="1248" y="1391"/>
            <a:chExt cx="4558" cy="399"/>
          </a:xfrm>
        </p:grpSpPr>
        <p:sp>
          <p:nvSpPr>
            <p:cNvPr id="5"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p:cNvSpPr txBox="1">
              <a:spLocks noChangeArrowheads="1"/>
            </p:cNvSpPr>
            <p:nvPr/>
          </p:nvSpPr>
          <p:spPr bwMode="gray">
            <a:xfrm>
              <a:off x="1847" y="1391"/>
              <a:ext cx="395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dirty="0" smtClean="0">
                  <a:solidFill>
                    <a:srgbClr val="000000"/>
                  </a:solidFill>
                </a:rPr>
                <a:t> </a:t>
              </a:r>
              <a:r>
                <a:rPr lang="ru-RU" dirty="0"/>
                <a:t>Зачем интернету святой покровитель</a:t>
              </a:r>
              <a:r>
                <a:rPr lang="ru-RU" i="1" dirty="0"/>
                <a:t>?</a:t>
              </a:r>
              <a:r>
                <a:rPr lang="ru-RU" i="1" dirty="0" smtClean="0">
                  <a:solidFill>
                    <a:srgbClr val="000000"/>
                  </a:solidFill>
                </a:rPr>
                <a:t> </a:t>
              </a:r>
              <a:endParaRPr lang="en-US" i="1" dirty="0">
                <a:solidFill>
                  <a:srgbClr val="000000"/>
                </a:solidFill>
              </a:endParaRPr>
            </a:p>
          </p:txBody>
        </p:sp>
        <p:sp>
          <p:nvSpPr>
            <p:cNvPr id="8"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p:cNvGrpSpPr>
            <a:grpSpLocks/>
          </p:cNvGrpSpPr>
          <p:nvPr/>
        </p:nvGrpSpPr>
        <p:grpSpPr bwMode="auto">
          <a:xfrm>
            <a:off x="2001147" y="1745013"/>
            <a:ext cx="5105400" cy="595313"/>
            <a:chOff x="1248" y="2005"/>
            <a:chExt cx="3216" cy="375"/>
          </a:xfrm>
        </p:grpSpPr>
        <p:sp>
          <p:nvSpPr>
            <p:cNvPr id="10"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i="1"/>
            </a:p>
          </p:txBody>
        </p:sp>
        <p:sp>
          <p:nvSpPr>
            <p:cNvPr id="11"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b="1" i="1"/>
            </a:p>
          </p:txBody>
        </p:sp>
        <p:sp>
          <p:nvSpPr>
            <p:cNvPr id="12" name="Text Box 10"/>
            <p:cNvSpPr txBox="1">
              <a:spLocks noChangeArrowheads="1"/>
            </p:cNvSpPr>
            <p:nvPr/>
          </p:nvSpPr>
          <p:spPr bwMode="gray">
            <a:xfrm>
              <a:off x="2187" y="2005"/>
              <a:ext cx="18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2400" dirty="0" smtClean="0">
                  <a:solidFill>
                    <a:srgbClr val="000000"/>
                  </a:solidFill>
                </a:rPr>
                <a:t>Всемирная сеть</a:t>
              </a:r>
            </a:p>
          </p:txBody>
        </p:sp>
        <p:sp>
          <p:nvSpPr>
            <p:cNvPr id="13"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a:solidFill>
                    <a:srgbClr val="FFFFFF"/>
                  </a:solidFill>
                </a:rPr>
                <a:t>1</a:t>
              </a:r>
            </a:p>
          </p:txBody>
        </p:sp>
      </p:grpSp>
      <p:grpSp>
        <p:nvGrpSpPr>
          <p:cNvPr id="14" name="Group 12"/>
          <p:cNvGrpSpPr>
            <a:grpSpLocks/>
          </p:cNvGrpSpPr>
          <p:nvPr/>
        </p:nvGrpSpPr>
        <p:grpSpPr bwMode="auto">
          <a:xfrm>
            <a:off x="1907873" y="2543696"/>
            <a:ext cx="5105400" cy="629672"/>
            <a:chOff x="1248" y="2640"/>
            <a:chExt cx="3216" cy="350"/>
          </a:xfrm>
        </p:grpSpPr>
        <p:sp>
          <p:nvSpPr>
            <p:cNvPr id="15"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i="1"/>
            </a:p>
          </p:txBody>
        </p:sp>
        <p:sp>
          <p:nvSpPr>
            <p:cNvPr id="16"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b="1" i="1"/>
            </a:p>
          </p:txBody>
        </p:sp>
        <p:sp>
          <p:nvSpPr>
            <p:cNvPr id="17" name="Text Box 15"/>
            <p:cNvSpPr txBox="1">
              <a:spLocks noChangeArrowheads="1"/>
            </p:cNvSpPr>
            <p:nvPr/>
          </p:nvSpPr>
          <p:spPr bwMode="gray">
            <a:xfrm>
              <a:off x="2492" y="2682"/>
              <a:ext cx="712"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2400" dirty="0" smtClean="0">
                  <a:solidFill>
                    <a:srgbClr val="000000"/>
                  </a:solidFill>
                </a:rPr>
                <a:t>Когда?</a:t>
              </a:r>
              <a:endParaRPr lang="en-US" sz="2400" dirty="0">
                <a:solidFill>
                  <a:srgbClr val="000000"/>
                </a:solidFill>
              </a:endParaRPr>
            </a:p>
          </p:txBody>
        </p:sp>
        <p:sp>
          <p:nvSpPr>
            <p:cNvPr id="18" name="Text Box 16"/>
            <p:cNvSpPr txBox="1">
              <a:spLocks noChangeArrowheads="1"/>
            </p:cNvSpPr>
            <p:nvPr/>
          </p:nvSpPr>
          <p:spPr bwMode="gray">
            <a:xfrm>
              <a:off x="1296" y="2654"/>
              <a:ext cx="21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a:solidFill>
                    <a:srgbClr val="FFFFFF"/>
                  </a:solidFill>
                </a:rPr>
                <a:t>2</a:t>
              </a:r>
            </a:p>
          </p:txBody>
        </p:sp>
      </p:grpSp>
      <p:grpSp>
        <p:nvGrpSpPr>
          <p:cNvPr id="19" name="Group 17"/>
          <p:cNvGrpSpPr>
            <a:grpSpLocks/>
          </p:cNvGrpSpPr>
          <p:nvPr/>
        </p:nvGrpSpPr>
        <p:grpSpPr bwMode="auto">
          <a:xfrm>
            <a:off x="1907873" y="3399519"/>
            <a:ext cx="5105400" cy="592091"/>
            <a:chOff x="1248" y="3230"/>
            <a:chExt cx="3216" cy="350"/>
          </a:xfrm>
        </p:grpSpPr>
        <p:sp>
          <p:nvSpPr>
            <p:cNvPr id="20"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i="1"/>
            </a:p>
          </p:txBody>
        </p:sp>
        <p:sp>
          <p:nvSpPr>
            <p:cNvPr id="21"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b="1" i="1"/>
            </a:p>
          </p:txBody>
        </p:sp>
        <p:sp>
          <p:nvSpPr>
            <p:cNvPr id="22" name="Text Box 20"/>
            <p:cNvSpPr txBox="1">
              <a:spLocks noChangeArrowheads="1"/>
            </p:cNvSpPr>
            <p:nvPr/>
          </p:nvSpPr>
          <p:spPr bwMode="gray">
            <a:xfrm>
              <a:off x="2183" y="3232"/>
              <a:ext cx="2099"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2400" dirty="0" smtClean="0">
                  <a:solidFill>
                    <a:srgbClr val="000000"/>
                  </a:solidFill>
                </a:rPr>
                <a:t>Наука и религия</a:t>
              </a:r>
              <a:endParaRPr lang="en-US" sz="2400" dirty="0">
                <a:solidFill>
                  <a:srgbClr val="000000"/>
                </a:solidFill>
              </a:endParaRPr>
            </a:p>
          </p:txBody>
        </p:sp>
        <p:sp>
          <p:nvSpPr>
            <p:cNvPr id="23" name="Text Box 21"/>
            <p:cNvSpPr txBox="1">
              <a:spLocks noChangeArrowheads="1"/>
            </p:cNvSpPr>
            <p:nvPr/>
          </p:nvSpPr>
          <p:spPr bwMode="gray">
            <a:xfrm>
              <a:off x="1296" y="3244"/>
              <a:ext cx="214"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dirty="0">
                  <a:solidFill>
                    <a:srgbClr val="FFFFFF"/>
                  </a:solidFill>
                </a:rPr>
                <a:t>3</a:t>
              </a:r>
            </a:p>
          </p:txBody>
        </p:sp>
      </p:grpSp>
      <p:grpSp>
        <p:nvGrpSpPr>
          <p:cNvPr id="24" name="Group 22"/>
          <p:cNvGrpSpPr>
            <a:grpSpLocks/>
          </p:cNvGrpSpPr>
          <p:nvPr/>
        </p:nvGrpSpPr>
        <p:grpSpPr bwMode="auto">
          <a:xfrm>
            <a:off x="1996440" y="5127625"/>
            <a:ext cx="5105400" cy="555625"/>
            <a:chOff x="1248" y="3230"/>
            <a:chExt cx="3216" cy="350"/>
          </a:xfrm>
        </p:grpSpPr>
        <p:sp>
          <p:nvSpPr>
            <p:cNvPr id="25"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i="1"/>
            </a:p>
          </p:txBody>
        </p:sp>
        <p:sp>
          <p:nvSpPr>
            <p:cNvPr id="26"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b="1" i="1"/>
            </a:p>
          </p:txBody>
        </p:sp>
        <p:sp>
          <p:nvSpPr>
            <p:cNvPr id="27" name="Text Box 25"/>
            <p:cNvSpPr txBox="1">
              <a:spLocks noChangeArrowheads="1"/>
            </p:cNvSpPr>
            <p:nvPr/>
          </p:nvSpPr>
          <p:spPr bwMode="gray">
            <a:xfrm>
              <a:off x="2352" y="3281"/>
              <a:ext cx="12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2400" dirty="0" smtClean="0">
                  <a:solidFill>
                    <a:srgbClr val="000000"/>
                  </a:solidFill>
                </a:rPr>
                <a:t>День 404! </a:t>
              </a:r>
              <a:endParaRPr lang="en-US" sz="2400" dirty="0">
                <a:solidFill>
                  <a:srgbClr val="000000"/>
                </a:solidFill>
              </a:endParaRPr>
            </a:p>
          </p:txBody>
        </p:sp>
        <p:sp>
          <p:nvSpPr>
            <p:cNvPr id="28"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a:solidFill>
                    <a:srgbClr val="FFFFFF"/>
                  </a:solidFill>
                </a:rPr>
                <a:t>5</a:t>
              </a:r>
            </a:p>
          </p:txBody>
        </p:sp>
      </p:grpSp>
    </p:spTree>
    <p:extLst>
      <p:ext uri="{BB962C8B-B14F-4D97-AF65-F5344CB8AC3E}">
        <p14:creationId xmlns:p14="http://schemas.microsoft.com/office/powerpoint/2010/main" val="77957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a:t>Internet</a:t>
            </a:r>
            <a:r>
              <a:rPr lang="ru-RU" sz="4000" b="1" dirty="0"/>
              <a:t> (Интернет) – это сеть сетей.</a:t>
            </a:r>
            <a:endParaRPr lang="en-US" sz="4000" b="1"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07385" y="3333403"/>
            <a:ext cx="3436615" cy="3440143"/>
          </a:xfrm>
        </p:spPr>
      </p:pic>
      <p:sp>
        <p:nvSpPr>
          <p:cNvPr id="6" name="Прямоугольник 5"/>
          <p:cNvSpPr/>
          <p:nvPr/>
        </p:nvSpPr>
        <p:spPr>
          <a:xfrm>
            <a:off x="1039091" y="1388225"/>
            <a:ext cx="5926974" cy="2862322"/>
          </a:xfrm>
          <a:prstGeom prst="rect">
            <a:avLst/>
          </a:prstGeom>
        </p:spPr>
        <p:txBody>
          <a:bodyPr wrap="square">
            <a:spAutoFit/>
          </a:bodyPr>
          <a:lstStyle/>
          <a:p>
            <a:r>
              <a:rPr lang="ru-RU" dirty="0" err="1"/>
              <a:t>Internet</a:t>
            </a:r>
            <a:r>
              <a:rPr lang="ru-RU" dirty="0"/>
              <a:t> – это глобальная компьютерная система, которая:</a:t>
            </a:r>
          </a:p>
          <a:p>
            <a:endParaRPr lang="ru-RU" dirty="0"/>
          </a:p>
          <a:p>
            <a:r>
              <a:rPr lang="ru-RU" dirty="0"/>
              <a:t>логически взаимосвязана пространством глобальных уникальных адресов (каждый компьютер, подключаемый к сети имеет свой уникальный адрес);</a:t>
            </a:r>
          </a:p>
          <a:p>
            <a:r>
              <a:rPr lang="ru-RU" dirty="0"/>
              <a:t>способна поддерживать коммуникации (обмен информацией);</a:t>
            </a:r>
          </a:p>
          <a:p>
            <a:r>
              <a:rPr lang="ru-RU" dirty="0"/>
              <a:t>обеспечивает работу высокоуровневых сервисов (служб), например, WWW, электронная почта, телеконференции, разговоры в сети и другие.</a:t>
            </a:r>
          </a:p>
        </p:txBody>
      </p:sp>
    </p:spTree>
    <p:extLst>
      <p:ext uri="{BB962C8B-B14F-4D97-AF65-F5344CB8AC3E}">
        <p14:creationId xmlns:p14="http://schemas.microsoft.com/office/powerpoint/2010/main" val="223127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4409" y="-133004"/>
            <a:ext cx="5039591" cy="3458095"/>
          </a:xfrm>
          <a:prstGeom prst="rect">
            <a:avLst/>
          </a:prstGeom>
        </p:spPr>
      </p:pic>
      <p:sp>
        <p:nvSpPr>
          <p:cNvPr id="3" name="Объект 2"/>
          <p:cNvSpPr>
            <a:spLocks noGrp="1"/>
          </p:cNvSpPr>
          <p:nvPr>
            <p:ph sz="half" idx="1"/>
          </p:nvPr>
        </p:nvSpPr>
        <p:spPr>
          <a:xfrm>
            <a:off x="822960" y="133004"/>
            <a:ext cx="4347556" cy="3192087"/>
          </a:xfrm>
        </p:spPr>
        <p:txBody>
          <a:bodyPr>
            <a:normAutofit fontScale="77500" lnSpcReduction="20000"/>
          </a:bodyPr>
          <a:lstStyle/>
          <a:p>
            <a:pPr marL="0" indent="0">
              <a:buNone/>
            </a:pPr>
            <a:endParaRPr lang="ru-RU" dirty="0"/>
          </a:p>
          <a:p>
            <a:pPr marL="0" indent="0">
              <a:buNone/>
            </a:pPr>
            <a:r>
              <a:rPr lang="ru-RU" dirty="0"/>
              <a:t>Надо отметить, что </a:t>
            </a:r>
            <a:r>
              <a:rPr lang="ru-RU" dirty="0" err="1"/>
              <a:t>Internet</a:t>
            </a:r>
            <a:r>
              <a:rPr lang="ru-RU" dirty="0"/>
              <a:t> – это не только каналы связи. В узлах этого всемирного соединения установлены компьютеры, которые и содержат нужную информацию и предлагающие различные информационные и коммуникационные услуги. Эти компьютеры называются серверы (хосты).</a:t>
            </a:r>
            <a:endParaRPr lang="en-US" dirty="0"/>
          </a:p>
        </p:txBody>
      </p:sp>
      <p:sp>
        <p:nvSpPr>
          <p:cNvPr id="7" name="Объект 6"/>
          <p:cNvSpPr>
            <a:spLocks noGrp="1"/>
          </p:cNvSpPr>
          <p:nvPr>
            <p:ph sz="half" idx="2"/>
          </p:nvPr>
        </p:nvSpPr>
        <p:spPr>
          <a:xfrm>
            <a:off x="4629150" y="3466406"/>
            <a:ext cx="4373534" cy="3233651"/>
          </a:xfrm>
        </p:spPr>
        <p:txBody>
          <a:bodyPr>
            <a:normAutofit fontScale="77500" lnSpcReduction="20000"/>
          </a:bodyPr>
          <a:lstStyle/>
          <a:p>
            <a:pPr marL="0" indent="0">
              <a:buNone/>
            </a:pPr>
            <a:r>
              <a:rPr lang="ru-RU" dirty="0" err="1"/>
              <a:t>Internet</a:t>
            </a:r>
            <a:r>
              <a:rPr lang="ru-RU" dirty="0"/>
              <a:t> является </a:t>
            </a:r>
            <a:r>
              <a:rPr lang="ru-RU" dirty="0" err="1"/>
              <a:t>одноранговой</a:t>
            </a:r>
            <a:r>
              <a:rPr lang="ru-RU" dirty="0"/>
              <a:t> сетью, т.е. все компьютеры в сети равноправны, и любой компьютер можно подключить к любому другому компьютеру. </a:t>
            </a:r>
            <a:r>
              <a:rPr lang="ru-RU" dirty="0" err="1"/>
              <a:t>Т.о</a:t>
            </a:r>
            <a:r>
              <a:rPr lang="ru-RU" dirty="0"/>
              <a:t>., любой компьютер, подключенный к сети, может предлагать свои услуги любому другому.</a:t>
            </a:r>
          </a:p>
          <a:p>
            <a:pPr marL="0" indent="0">
              <a:buNone/>
            </a:pPr>
            <a:endParaRPr lang="en-US" dirty="0"/>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517" y="3192088"/>
            <a:ext cx="2858857" cy="2795074"/>
          </a:xfrm>
          <a:prstGeom prst="rect">
            <a:avLst/>
          </a:prstGeom>
        </p:spPr>
      </p:pic>
    </p:spTree>
    <p:extLst>
      <p:ext uri="{BB962C8B-B14F-4D97-AF65-F5344CB8AC3E}">
        <p14:creationId xmlns:p14="http://schemas.microsoft.com/office/powerpoint/2010/main" val="241020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4320" y="116378"/>
            <a:ext cx="8241030" cy="881149"/>
          </a:xfrm>
        </p:spPr>
        <p:txBody>
          <a:bodyPr>
            <a:noAutofit/>
          </a:bodyPr>
          <a:lstStyle/>
          <a:p>
            <a:r>
              <a:rPr lang="ru-RU" sz="2000" b="1" dirty="0"/>
              <a:t>Мы уже и забыли то время, когда можно было жить, развивать бизнес, получать информацию, знакомиться без глобальной сети! </a:t>
            </a:r>
            <a:br>
              <a:rPr lang="ru-RU" sz="2000" b="1" dirty="0"/>
            </a:br>
            <a:endParaRPr lang="en-US" sz="2000" b="1" dirty="0"/>
          </a:p>
        </p:txBody>
      </p:sp>
      <p:sp>
        <p:nvSpPr>
          <p:cNvPr id="3" name="Объект 2"/>
          <p:cNvSpPr>
            <a:spLocks noGrp="1"/>
          </p:cNvSpPr>
          <p:nvPr>
            <p:ph sz="half" idx="1"/>
          </p:nvPr>
        </p:nvSpPr>
        <p:spPr>
          <a:xfrm>
            <a:off x="844781" y="944475"/>
            <a:ext cx="3585903" cy="3020695"/>
          </a:xfrm>
        </p:spPr>
        <p:txBody>
          <a:bodyPr>
            <a:normAutofit fontScale="70000" lnSpcReduction="20000"/>
          </a:bodyPr>
          <a:lstStyle/>
          <a:p>
            <a:pPr marL="0" indent="0">
              <a:buNone/>
            </a:pPr>
            <a:r>
              <a:rPr lang="ru-RU" dirty="0" smtClean="0"/>
              <a:t>Прежде </a:t>
            </a:r>
            <a:r>
              <a:rPr lang="ru-RU" dirty="0"/>
              <a:t>всего интернет – это доступ к огромной базе самой разнообразной информации. Вы можете свободно получать любые сведения о чем угодно и откуда угодно только благодаря тому, что у </a:t>
            </a:r>
            <a:r>
              <a:rPr lang="ru-RU" dirty="0" smtClean="0"/>
              <a:t>вас </a:t>
            </a:r>
            <a:r>
              <a:rPr lang="ru-RU" dirty="0"/>
              <a:t>есть выход в </a:t>
            </a:r>
            <a:r>
              <a:rPr lang="ru-RU" dirty="0" smtClean="0"/>
              <a:t>интернет. Можно </a:t>
            </a:r>
            <a:r>
              <a:rPr lang="ru-RU" dirty="0"/>
              <a:t>получать информацию на любом </a:t>
            </a:r>
            <a:r>
              <a:rPr lang="ru-RU" dirty="0" smtClean="0"/>
              <a:t>языке, </a:t>
            </a:r>
            <a:r>
              <a:rPr lang="ru-RU" dirty="0"/>
              <a:t>читать книги в виртуальных библиотеках, заказывать любые товары </a:t>
            </a:r>
            <a:endParaRPr lang="ru-RU" dirty="0" smtClean="0"/>
          </a:p>
        </p:txBody>
      </p:sp>
      <p:sp>
        <p:nvSpPr>
          <p:cNvPr id="5" name="Объект 4"/>
          <p:cNvSpPr>
            <a:spLocks noGrp="1"/>
          </p:cNvSpPr>
          <p:nvPr>
            <p:ph sz="half" idx="2"/>
          </p:nvPr>
        </p:nvSpPr>
        <p:spPr>
          <a:xfrm>
            <a:off x="4629150" y="3549535"/>
            <a:ext cx="4381846" cy="3175461"/>
          </a:xfrm>
        </p:spPr>
        <p:txBody>
          <a:bodyPr>
            <a:normAutofit fontScale="70000" lnSpcReduction="20000"/>
          </a:bodyPr>
          <a:lstStyle/>
          <a:p>
            <a:pPr marL="0" indent="0">
              <a:buNone/>
            </a:pPr>
            <a:r>
              <a:rPr lang="ru-RU" dirty="0"/>
              <a:t>В </a:t>
            </a:r>
            <a:r>
              <a:rPr lang="ru-RU" sz="3400" dirty="0"/>
              <a:t>судьбах очень многих людей появление глобальной сети сыграло решающую роль. Например, такой феномен как знакомства, поиск партнера, мужа- жены. А для тех, кто хотел найти своего избранника за рубежом - появление компьютера и домашнего интернета было их звездным шансом. </a:t>
            </a:r>
          </a:p>
          <a:p>
            <a:pPr marL="0" indent="0">
              <a:buNone/>
            </a:pPr>
            <a:endParaRPr lang="en-US"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145" y="944475"/>
            <a:ext cx="2605000" cy="251362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51" y="3965170"/>
            <a:ext cx="3471565" cy="2269375"/>
          </a:xfrm>
          <a:prstGeom prst="rect">
            <a:avLst/>
          </a:prstGeom>
        </p:spPr>
      </p:pic>
    </p:spTree>
    <p:extLst>
      <p:ext uri="{BB962C8B-B14F-4D97-AF65-F5344CB8AC3E}">
        <p14:creationId xmlns:p14="http://schemas.microsoft.com/office/powerpoint/2010/main" val="337198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538" y="2913264"/>
            <a:ext cx="6165273" cy="3853296"/>
          </a:xfrm>
          <a:prstGeom prst="rect">
            <a:avLst/>
          </a:prstGeom>
        </p:spPr>
      </p:pic>
      <p:sp>
        <p:nvSpPr>
          <p:cNvPr id="3" name="Объект 2"/>
          <p:cNvSpPr>
            <a:spLocks noGrp="1"/>
          </p:cNvSpPr>
          <p:nvPr>
            <p:ph idx="1"/>
          </p:nvPr>
        </p:nvSpPr>
        <p:spPr>
          <a:xfrm>
            <a:off x="972590" y="266008"/>
            <a:ext cx="6309360" cy="3773977"/>
          </a:xfrm>
        </p:spPr>
        <p:txBody>
          <a:bodyPr>
            <a:normAutofit fontScale="62500" lnSpcReduction="20000"/>
          </a:bodyPr>
          <a:lstStyle/>
          <a:p>
            <a:pPr marL="0" indent="0">
              <a:buNone/>
            </a:pPr>
            <a:r>
              <a:rPr lang="ru-RU" dirty="0"/>
              <a:t>И, наконец, современный бизнес без его представительства в Сети - это уже не бизнес. Каждая фирма от самой незначительной до известных во всем мире и являющихся мировыми брендами в обязательном порядке имеет свой сайт, проводит рекламные компании, собирает сведения и мнения покупателей о своих товарах, что потом находит отражение в их маркетинговой политике. И даже более того, возникло новое направление в бизнесе - интернет предпринимательство, то есть, это такой бизнес который, вообще существует только в сети, без представительства в </a:t>
            </a:r>
            <a:r>
              <a:rPr lang="ru-RU" dirty="0" err="1"/>
              <a:t>оффлайн</a:t>
            </a:r>
            <a:r>
              <a:rPr lang="ru-RU" dirty="0"/>
              <a:t>. Что в свою очередь вызвало появление целого ряда новых профессии, которые функционируют только онлайн: программисты, веб мастера и веб дизайнеры, копирайтеры, </a:t>
            </a:r>
            <a:r>
              <a:rPr lang="ru-RU" dirty="0" err="1"/>
              <a:t>сеошники</a:t>
            </a:r>
            <a:r>
              <a:rPr lang="ru-RU" dirty="0"/>
              <a:t> и многие другие, где вы можете успешно работать, имея всего лишь выход в интернет через компьютер.</a:t>
            </a:r>
          </a:p>
          <a:p>
            <a:pPr marL="0" indent="0">
              <a:buNone/>
            </a:pPr>
            <a:r>
              <a:rPr lang="ru-RU" dirty="0"/>
              <a:t/>
            </a:r>
            <a:br>
              <a:rPr lang="ru-RU" dirty="0"/>
            </a:br>
            <a:endParaRPr lang="ru-RU" dirty="0"/>
          </a:p>
          <a:p>
            <a:pPr marL="0" indent="0">
              <a:buNone/>
            </a:pPr>
            <a:endParaRPr lang="en-US" dirty="0"/>
          </a:p>
        </p:txBody>
      </p:sp>
    </p:spTree>
    <p:extLst>
      <p:ext uri="{BB962C8B-B14F-4D97-AF65-F5344CB8AC3E}">
        <p14:creationId xmlns:p14="http://schemas.microsoft.com/office/powerpoint/2010/main" val="98864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t>Когда же?</a:t>
            </a:r>
            <a:endParaRPr lang="en-US" b="1" i="1" u="sng" dirty="0"/>
          </a:p>
        </p:txBody>
      </p:sp>
      <p:sp>
        <p:nvSpPr>
          <p:cNvPr id="3" name="Объект 2"/>
          <p:cNvSpPr>
            <a:spLocks noGrp="1"/>
          </p:cNvSpPr>
          <p:nvPr>
            <p:ph idx="1"/>
          </p:nvPr>
        </p:nvSpPr>
        <p:spPr>
          <a:xfrm>
            <a:off x="3483033" y="1487977"/>
            <a:ext cx="5336770" cy="4605251"/>
          </a:xfrm>
        </p:spPr>
        <p:txBody>
          <a:bodyPr>
            <a:normAutofit fontScale="70000" lnSpcReduction="20000"/>
          </a:bodyPr>
          <a:lstStyle/>
          <a:p>
            <a:pPr marL="0" indent="0" fontAlgn="base">
              <a:buNone/>
            </a:pPr>
            <a:r>
              <a:rPr lang="ru-RU" dirty="0" smtClean="0"/>
              <a:t>По мнению русскоязычного </a:t>
            </a:r>
            <a:r>
              <a:rPr lang="ru-RU" dirty="0"/>
              <a:t>раздела Википедии, дата </a:t>
            </a:r>
            <a:r>
              <a:rPr lang="ru-RU" sz="3300" b="1" i="1" u="sng" dirty="0"/>
              <a:t>4 апреля </a:t>
            </a:r>
            <a:r>
              <a:rPr lang="ru-RU" dirty="0"/>
              <a:t>как </a:t>
            </a:r>
            <a:r>
              <a:rPr lang="ru-RU" sz="3300" b="1" i="1" u="sng" dirty="0"/>
              <a:t>Международный день интернета </a:t>
            </a:r>
            <a:r>
              <a:rPr lang="ru-RU" dirty="0"/>
              <a:t>официального закрепления в календарях пока не получила. Более того, часто можно встретить альтернативную дату – </a:t>
            </a:r>
            <a:r>
              <a:rPr lang="ru-RU" b="1" dirty="0"/>
              <a:t>17 мая</a:t>
            </a:r>
            <a:r>
              <a:rPr lang="ru-RU" dirty="0"/>
              <a:t>, </a:t>
            </a:r>
            <a:r>
              <a:rPr lang="ru-RU" b="1" dirty="0"/>
              <a:t>Всемирный день информации</a:t>
            </a:r>
            <a:r>
              <a:rPr lang="ru-RU" dirty="0"/>
              <a:t>. </a:t>
            </a:r>
            <a:endParaRPr lang="ru-RU" dirty="0" smtClean="0"/>
          </a:p>
          <a:p>
            <a:pPr marL="0" indent="0" fontAlgn="base">
              <a:buNone/>
            </a:pPr>
            <a:endParaRPr lang="ru-RU" dirty="0" smtClean="0"/>
          </a:p>
          <a:p>
            <a:pPr marL="0" indent="0" fontAlgn="base">
              <a:buNone/>
            </a:pPr>
            <a:endParaRPr lang="ru-RU" dirty="0" smtClean="0"/>
          </a:p>
          <a:p>
            <a:pPr marL="0" indent="0" fontAlgn="base">
              <a:buNone/>
            </a:pPr>
            <a:endParaRPr lang="ru-RU" dirty="0"/>
          </a:p>
          <a:p>
            <a:pPr marL="0" indent="0" fontAlgn="base">
              <a:buNone/>
            </a:pPr>
            <a:endParaRPr lang="ru-RU" dirty="0" smtClean="0"/>
          </a:p>
          <a:p>
            <a:pPr marL="0" indent="0" fontAlgn="base">
              <a:buNone/>
            </a:pPr>
            <a:endParaRPr lang="ru-RU" dirty="0"/>
          </a:p>
          <a:p>
            <a:pPr marL="0" indent="0" fontAlgn="base">
              <a:buNone/>
            </a:pPr>
            <a:endParaRPr lang="ru-RU" dirty="0" smtClean="0"/>
          </a:p>
          <a:p>
            <a:pPr marL="0" indent="0" fontAlgn="base">
              <a:buNone/>
            </a:pPr>
            <a:endParaRPr lang="ru-RU" dirty="0"/>
          </a:p>
          <a:p>
            <a:pPr marL="0" indent="0" algn="r" fontAlgn="base">
              <a:buNone/>
            </a:pPr>
            <a:r>
              <a:rPr lang="ru-RU" sz="1600" dirty="0" smtClean="0"/>
              <a:t>       Отдельно отметим 4 апреля День интернета, а отдельно, полтора месяца спустя, – День информации! Много праздников не бывает! </a:t>
            </a:r>
          </a:p>
          <a:p>
            <a:pPr marL="0" indent="0">
              <a:buNone/>
            </a:pPr>
            <a:endParaRPr lang="en-US" dirty="0"/>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9" y="1989790"/>
            <a:ext cx="2942705" cy="3804336"/>
          </a:xfrm>
          <a:prstGeom prst="rect">
            <a:avLst/>
          </a:prstGeom>
        </p:spPr>
      </p:pic>
    </p:spTree>
    <p:extLst>
      <p:ext uri="{BB962C8B-B14F-4D97-AF65-F5344CB8AC3E}">
        <p14:creationId xmlns:p14="http://schemas.microsoft.com/office/powerpoint/2010/main" val="324603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67" y="2446771"/>
            <a:ext cx="7886700" cy="4351338"/>
          </a:xfrm>
        </p:spPr>
        <p:txBody>
          <a:bodyPr>
            <a:normAutofit fontScale="92500" lnSpcReduction="10000"/>
          </a:bodyPr>
          <a:lstStyle/>
          <a:p>
            <a:pPr marL="0" indent="0">
              <a:buNone/>
            </a:pPr>
            <a:r>
              <a:rPr lang="ru-RU" dirty="0" smtClean="0"/>
              <a:t>В этот </a:t>
            </a:r>
            <a:r>
              <a:rPr lang="ru-RU" dirty="0"/>
              <a:t>день в 1991 году </a:t>
            </a:r>
            <a:r>
              <a:rPr lang="ru-RU" dirty="0" smtClean="0"/>
              <a:t>получил </a:t>
            </a:r>
            <a:r>
              <a:rPr lang="ru-RU" dirty="0"/>
              <a:t>официальную формализацию WWW-стандарт (</a:t>
            </a:r>
            <a:r>
              <a:rPr lang="ru-RU" dirty="0" err="1"/>
              <a:t>World</a:t>
            </a:r>
            <a:r>
              <a:rPr lang="ru-RU" dirty="0"/>
              <a:t> </a:t>
            </a:r>
            <a:r>
              <a:rPr lang="ru-RU" dirty="0" err="1"/>
              <a:t>Wide</a:t>
            </a:r>
            <a:r>
              <a:rPr lang="ru-RU" dirty="0"/>
              <a:t> </a:t>
            </a:r>
            <a:r>
              <a:rPr lang="ru-RU" dirty="0" err="1"/>
              <a:t>Web</a:t>
            </a:r>
            <a:r>
              <a:rPr lang="ru-RU" dirty="0"/>
              <a:t>). Отцом-основателем интернета </a:t>
            </a:r>
            <a:r>
              <a:rPr lang="ru-RU" dirty="0" smtClean="0"/>
              <a:t>называют</a:t>
            </a:r>
            <a:r>
              <a:rPr lang="ru-RU" dirty="0"/>
              <a:t>  сэра Тима </a:t>
            </a:r>
            <a:r>
              <a:rPr lang="ru-RU" dirty="0" err="1"/>
              <a:t>Бёрнерса</a:t>
            </a:r>
            <a:r>
              <a:rPr lang="ru-RU" dirty="0"/>
              <a:t>-Ли (</a:t>
            </a:r>
            <a:r>
              <a:rPr lang="ru-RU" dirty="0" err="1"/>
              <a:t>Sir</a:t>
            </a:r>
            <a:r>
              <a:rPr lang="ru-RU" dirty="0"/>
              <a:t> </a:t>
            </a:r>
            <a:r>
              <a:rPr lang="ru-RU" dirty="0" err="1"/>
              <a:t>Timothy</a:t>
            </a:r>
            <a:r>
              <a:rPr lang="ru-RU" dirty="0"/>
              <a:t> </a:t>
            </a:r>
            <a:r>
              <a:rPr lang="ru-RU" dirty="0" err="1"/>
              <a:t>John</a:t>
            </a:r>
            <a:r>
              <a:rPr lang="ru-RU" dirty="0"/>
              <a:t> «</a:t>
            </a:r>
            <a:r>
              <a:rPr lang="ru-RU" dirty="0" err="1"/>
              <a:t>Tim</a:t>
            </a:r>
            <a:r>
              <a:rPr lang="ru-RU" dirty="0"/>
              <a:t>» </a:t>
            </a:r>
            <a:r>
              <a:rPr lang="ru-RU" dirty="0" err="1"/>
              <a:t>Berners-Lee</a:t>
            </a:r>
            <a:r>
              <a:rPr lang="ru-RU" dirty="0"/>
              <a:t>), оксфордского бакалавра физики, выращенного в семье математиков. Понятно, что у парнишки не было ни единого шанса стать гуманитарием: пришлось собирать свой первый компьютер самостоятельно, </a:t>
            </a:r>
            <a:r>
              <a:rPr lang="ru-RU" dirty="0" smtClean="0"/>
              <a:t>взломал </a:t>
            </a:r>
            <a:r>
              <a:rPr lang="ru-RU" dirty="0"/>
              <a:t>университетскую </a:t>
            </a:r>
            <a:r>
              <a:rPr lang="ru-RU" dirty="0" smtClean="0"/>
              <a:t>сетку. </a:t>
            </a:r>
            <a:r>
              <a:rPr lang="ru-RU" dirty="0"/>
              <a:t>И всё, дальше </a:t>
            </a:r>
            <a:r>
              <a:rPr lang="ru-RU" dirty="0" smtClean="0"/>
              <a:t>изобрел </a:t>
            </a:r>
            <a:r>
              <a:rPr lang="ru-RU" dirty="0"/>
              <a:t>URI, URL, HTTP, HTML, создал WWW – </a:t>
            </a:r>
            <a:r>
              <a:rPr lang="ru-RU" dirty="0" smtClean="0"/>
              <a:t>в общем, </a:t>
            </a:r>
            <a:r>
              <a:rPr lang="ru-RU" dirty="0"/>
              <a:t>с головой ушел в информационные технологии. </a:t>
            </a:r>
            <a:r>
              <a:rPr lang="ru-RU" dirty="0" smtClean="0"/>
              <a:t>Не </a:t>
            </a:r>
            <a:r>
              <a:rPr lang="ru-RU" dirty="0"/>
              <a:t>зря Британская корона присвоила ему титул рыцаря.</a:t>
            </a:r>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6" y="0"/>
            <a:ext cx="7738533" cy="2446771"/>
          </a:xfrm>
          <a:prstGeom prst="rect">
            <a:avLst/>
          </a:prstGeom>
        </p:spPr>
      </p:pic>
    </p:spTree>
    <p:extLst>
      <p:ext uri="{BB962C8B-B14F-4D97-AF65-F5344CB8AC3E}">
        <p14:creationId xmlns:p14="http://schemas.microsoft.com/office/powerpoint/2010/main" val="392093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66502" y="756456"/>
            <a:ext cx="3690850" cy="3275217"/>
          </a:xfrm>
          <a:noFill/>
        </p:spPr>
        <p:txBody>
          <a:bodyPr>
            <a:normAutofit fontScale="85000" lnSpcReduction="20000"/>
          </a:bodyPr>
          <a:lstStyle/>
          <a:p>
            <a:pPr marL="0" indent="0">
              <a:buNone/>
            </a:pPr>
            <a:r>
              <a:rPr lang="ru-RU" dirty="0">
                <a:solidFill>
                  <a:schemeClr val="bg1"/>
                </a:solidFill>
              </a:rPr>
              <a:t>Днем интернета в некоторых странах называют еще и день регистрации официального домена страны в международной базе данных национальных доменов верхнего уровня. Так, в Украине это 14 декабря, в Узбекистане 29 апреля, в России 7 апреля. </a:t>
            </a:r>
            <a:endParaRPr lang="en-US" dirty="0">
              <a:solidFill>
                <a:schemeClr val="bg1"/>
              </a:solidFill>
            </a:endParaRPr>
          </a:p>
        </p:txBody>
      </p:sp>
    </p:spTree>
    <p:extLst>
      <p:ext uri="{BB962C8B-B14F-4D97-AF65-F5344CB8AC3E}">
        <p14:creationId xmlns:p14="http://schemas.microsoft.com/office/powerpoint/2010/main" val="81702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940</Words>
  <Application>Microsoft Office PowerPoint</Application>
  <PresentationFormat>Экран (4:3)</PresentationFormat>
  <Paragraphs>63</Paragraphs>
  <Slides>19</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Calibri Light</vt:lpstr>
      <vt:lpstr>Office Theme</vt:lpstr>
      <vt:lpstr>  Его Величество Интернет. 4 апреля – международный день интернета </vt:lpstr>
      <vt:lpstr>Содержание </vt:lpstr>
      <vt:lpstr>Internet (Интернет) – это сеть сетей.</vt:lpstr>
      <vt:lpstr>Презентация PowerPoint</vt:lpstr>
      <vt:lpstr>Мы уже и забыли то время, когда можно было жить, развивать бизнес, получать информацию, знакомиться без глобальной сети!  </vt:lpstr>
      <vt:lpstr>Презентация PowerPoint</vt:lpstr>
      <vt:lpstr>Когда же?</vt:lpstr>
      <vt:lpstr>Презентация PowerPoint</vt:lpstr>
      <vt:lpstr>Презентация PowerPoint</vt:lpstr>
      <vt:lpstr>Презентация PowerPoint</vt:lpstr>
      <vt:lpstr>Наука и религия </vt:lpstr>
      <vt:lpstr>Презентация PowerPoint</vt:lpstr>
      <vt:lpstr>Зачем интернету святой покровитель?</vt:lpstr>
      <vt:lpstr>Презентация PowerPoint</vt:lpstr>
      <vt:lpstr>Презентация PowerPoint</vt:lpstr>
      <vt:lpstr>И все же – День 404! </vt:lpstr>
      <vt:lpstr>Презентация PowerPoint</vt:lpstr>
      <vt:lpstr>Со временем выяснилось, что дешевле диверсифицировать задачи и делегировать функции, и теперь над созданием сайта трудятся целые команды – верстальщики, дизайнеры, копирайтеры, SEO-шники, администраторы.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30</cp:revision>
  <dcterms:created xsi:type="dcterms:W3CDTF">2019-02-21T15:01:25Z</dcterms:created>
  <dcterms:modified xsi:type="dcterms:W3CDTF">2021-03-31T13:53:17Z</dcterms:modified>
</cp:coreProperties>
</file>