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5" r:id="rId3"/>
    <p:sldId id="257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3" r:id="rId17"/>
    <p:sldId id="270" r:id="rId18"/>
    <p:sldId id="272" r:id="rId19"/>
    <p:sldId id="274" r:id="rId20"/>
    <p:sldId id="268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505-7F71-4C9A-B7D6-8F00669E020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E193-A8DD-4654-8DED-63F1C6BD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0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505-7F71-4C9A-B7D6-8F00669E020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E193-A8DD-4654-8DED-63F1C6BD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3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505-7F71-4C9A-B7D6-8F00669E020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E193-A8DD-4654-8DED-63F1C6BD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73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505-7F71-4C9A-B7D6-8F00669E020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E193-A8DD-4654-8DED-63F1C6BD188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6992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505-7F71-4C9A-B7D6-8F00669E020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E193-A8DD-4654-8DED-63F1C6BD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48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505-7F71-4C9A-B7D6-8F00669E020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E193-A8DD-4654-8DED-63F1C6BD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20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505-7F71-4C9A-B7D6-8F00669E020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E193-A8DD-4654-8DED-63F1C6BD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09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505-7F71-4C9A-B7D6-8F00669E020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E193-A8DD-4654-8DED-63F1C6BD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55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505-7F71-4C9A-B7D6-8F00669E020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E193-A8DD-4654-8DED-63F1C6BD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1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505-7F71-4C9A-B7D6-8F00669E020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E193-A8DD-4654-8DED-63F1C6BD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0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505-7F71-4C9A-B7D6-8F00669E020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E193-A8DD-4654-8DED-63F1C6BD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2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505-7F71-4C9A-B7D6-8F00669E020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E193-A8DD-4654-8DED-63F1C6BD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505-7F71-4C9A-B7D6-8F00669E020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E193-A8DD-4654-8DED-63F1C6BD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9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505-7F71-4C9A-B7D6-8F00669E020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E193-A8DD-4654-8DED-63F1C6BD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3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505-7F71-4C9A-B7D6-8F00669E020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E193-A8DD-4654-8DED-63F1C6BD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505-7F71-4C9A-B7D6-8F00669E020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E193-A8DD-4654-8DED-63F1C6BD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9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505-7F71-4C9A-B7D6-8F00669E020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E193-A8DD-4654-8DED-63F1C6BD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5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B623505-7F71-4C9A-B7D6-8F00669E020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E193-A8DD-4654-8DED-63F1C6BD1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06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ookash.pro/ru/s/%D0%9A%D0%BD%D0%B8%D0%B3%D0%B8+%D0%BF%D1%80%D0%BE+%D0%B0%D0%B3%D0%B5%D0%BD%D1%82%D0%BE%D0%B2/" TargetMode="External"/><Relationship Id="rId2" Type="http://schemas.openxmlformats.org/officeDocument/2006/relationships/hyperlink" Target="http://bookash.pro/ru/s/%D0%9A%D0%BB%D0%B8%D0%BD%D0%B8%D1%87%D0%B5%D1%81%D0%BA%D0%B8%D0%B5+%D0%B2%D0%B0%D1%80%D0%B8%D0%B0%D0%BD%D1%82%D1%8B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hyperlink" Target="http://bookash.pro/ru/s/%D0%9F%D0%BE%D0%BB%D0%BD%D1%8B%D0%B9+%D0%BF%D0%B5%D1%80%D0%B5%D1%87%D0%B5%D0%BD%D1%8C/" TargetMode="External"/><Relationship Id="rId4" Type="http://schemas.openxmlformats.org/officeDocument/2006/relationships/hyperlink" Target="http://bookash.pro/ru/s/%D0%9A%D0%BD%D0%B8%D0%B3%D0%B8+%D0%BF%D1%80%D0%BE+%D0%B1%D0%BE%D0%BB%D1%8C%D0%BD%D1%8B%D1%85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ookash.pro/ru/s/%D0%A4%D0%B8%D0%B7%D0%B8%D1%87%D0%B5%D1%81%D0%BA%D0%B8%D0%B5+%D1%83%D0%BF%D1%80%D0%B0%D0%B6%D0%BD%D0%B5%D0%BD%D0%B8%D1%8F/" TargetMode="External"/><Relationship Id="rId2" Type="http://schemas.openxmlformats.org/officeDocument/2006/relationships/hyperlink" Target="http://bookash.pro/ru/s/%D0%9D%D0%B0%D1%80%D0%BE%D0%B4%D0%BD%D1%8B%D0%B5+%D1%81%D0%BF%D0%BE%D1%81%D0%BE%D0%B1%D1%8B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Пневмония: борьба с коварным врагом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10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" y="0"/>
            <a:ext cx="12185076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Профилактика пневмонии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Соблюдайте правила гигиены.</a:t>
            </a:r>
            <a:r>
              <a:rPr lang="ru-RU" dirty="0"/>
              <a:t> Чтобы защитить себя от респираторных инфекций, которые иногда приводят к пневмонии, регулярно мойте руки или используйте дезинфицирующее средство для рук на спиртовой основе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7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813" y="68827"/>
            <a:ext cx="11779045" cy="1621862"/>
          </a:xfrm>
        </p:spPr>
        <p:txBody>
          <a:bodyPr>
            <a:noAutofit/>
          </a:bodyPr>
          <a:lstStyle/>
          <a:p>
            <a:pPr marL="0" indent="0"/>
            <a:r>
              <a:rPr lang="ru-RU" sz="3200" b="1" dirty="0" smtClean="0">
                <a:solidFill>
                  <a:srgbClr val="002060"/>
                </a:solidFill>
              </a:rPr>
              <a:t>Держите свою иммунную систему сильной. Высыпайтесь, регулярно занимайтесь спортом, контролируйте вес и соблюдайте здоровую диету.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05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5075815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 холодное время года нужно одеваться по погоде, избегать переохлаждений и сквозняков.</a:t>
            </a:r>
            <a:endParaRPr lang="en-US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28" y="1618373"/>
            <a:ext cx="4141017" cy="41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5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767" y="542772"/>
            <a:ext cx="9578542" cy="24359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В период подъема </a:t>
            </a:r>
            <a:r>
              <a:rPr lang="ru-RU" sz="2400" dirty="0" smtClean="0"/>
              <a:t>заболеваемости инфекционных заболеваний </a:t>
            </a:r>
            <a:r>
              <a:rPr lang="ru-RU" sz="2400" dirty="0"/>
              <a:t>рекомендуется избегать контакта с больными людьми, использовать маску для защиты органов дыхания, воздержаться от посещения мест с большим скоплением людей.</a:t>
            </a: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55" y="2807402"/>
            <a:ext cx="5268972" cy="372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61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447" y="1440873"/>
            <a:ext cx="5638353" cy="4999256"/>
          </a:xfrm>
        </p:spPr>
        <p:txBody>
          <a:bodyPr anchor="t">
            <a:normAutofit/>
          </a:bodyPr>
          <a:lstStyle/>
          <a:p>
            <a:r>
              <a:rPr lang="ru-RU" sz="2800" b="1" dirty="0"/>
              <a:t>Ношение медицинской маски может защитить от заражения вирусом</a:t>
            </a:r>
            <a:r>
              <a:rPr lang="ru-RU" sz="2800" dirty="0"/>
              <a:t>, а также обеспечить защиту окружающих в случае наличия у человека респираторных симптомов. </a:t>
            </a:r>
            <a:endParaRPr lang="en-US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65290" cy="6858000"/>
          </a:xfrm>
        </p:spPr>
      </p:pic>
    </p:spTree>
    <p:extLst>
      <p:ext uri="{BB962C8B-B14F-4D97-AF65-F5344CB8AC3E}">
        <p14:creationId xmlns:p14="http://schemas.microsoft.com/office/powerpoint/2010/main" val="4062728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472" y="609600"/>
            <a:ext cx="5417573" cy="55673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этом очерке автор рассказывает о своих впечатлениях во время нахождения в Китае во время борьбы с "атипичной пневмонией" в Китае в 2003 году.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34" y="566507"/>
            <a:ext cx="3949870" cy="56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Атипичная пневмония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756" y="1248698"/>
            <a:ext cx="9332098" cy="4999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В ноябре 2002 года в южно-китайской провинции </a:t>
            </a:r>
            <a:r>
              <a:rPr lang="ru-RU" sz="1800" dirty="0" err="1"/>
              <a:t>Гуандун</a:t>
            </a:r>
            <a:r>
              <a:rPr lang="ru-RU" sz="1800" dirty="0"/>
              <a:t> была зафиксирована вспышка атипичной пневмонии (тяжелый острый респираторный синдром, ТОРС (</a:t>
            </a:r>
            <a:r>
              <a:rPr lang="ru-RU" sz="1800" dirty="0" err="1"/>
              <a:t>Severe</a:t>
            </a:r>
            <a:r>
              <a:rPr lang="ru-RU" sz="1800" dirty="0"/>
              <a:t> </a:t>
            </a:r>
            <a:r>
              <a:rPr lang="ru-RU" sz="1800" dirty="0" err="1"/>
              <a:t>Acute</a:t>
            </a:r>
            <a:r>
              <a:rPr lang="ru-RU" sz="1800" dirty="0"/>
              <a:t> </a:t>
            </a:r>
            <a:r>
              <a:rPr lang="ru-RU" sz="1800" dirty="0" err="1"/>
              <a:t>Respiratory</a:t>
            </a:r>
            <a:r>
              <a:rPr lang="ru-RU" sz="1800" dirty="0"/>
              <a:t> </a:t>
            </a:r>
            <a:r>
              <a:rPr lang="ru-RU" sz="1800" dirty="0" err="1"/>
              <a:t>Syndrome</a:t>
            </a:r>
            <a:r>
              <a:rPr lang="ru-RU" sz="1800" dirty="0"/>
              <a:t>, SARS)). Вскоре эпидемия распространилась на другие районы Китая, Вьетнам, Новую Зеландию, Индонезию, Таиланд и Филиппины, отдельные случаи заболевания фиксировались в Северной Америке и в Европе.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В России был зафиксирован только один случай заболевания: 8 мая 2013 года в Благовещенске Амурской области был госпитализирован мужчина с диагнозом ТОРС, к 11 июня пациент излечился и был выписан из больницы.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По данным ВОЗ, за время эпидемии в 2002-2003 годах общее число заболевших в 37 странах мира достигло 8437 человек, из них умерли 813. Эффективной вакцины против этого заболевания по состоянию на 2014 года не создано, работы в данной области ведутся в США, Канаде, Китае и России.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52944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2310" y="462116"/>
            <a:ext cx="5191432" cy="57862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Руководство содержит самые современные сведения об этиологии и патогенезе, классификациях, диагностике и лечении пневмонии. Приводится подробное описание </a:t>
            </a:r>
            <a:r>
              <a:rPr lang="ru-RU" dirty="0">
                <a:hlinkClick r:id="rId2"/>
              </a:rPr>
              <a:t>клинических вариантов</a:t>
            </a:r>
            <a:r>
              <a:rPr lang="ru-RU" dirty="0"/>
              <a:t> течения заболевания в зависимости от этиологического </a:t>
            </a:r>
            <a:r>
              <a:rPr lang="ru-RU" dirty="0">
                <a:hlinkClick r:id="rId3"/>
              </a:rPr>
              <a:t>агента</a:t>
            </a:r>
            <a:r>
              <a:rPr lang="ru-RU" dirty="0"/>
              <a:t>. В разделах, посвященных лечению </a:t>
            </a:r>
            <a:r>
              <a:rPr lang="ru-RU" dirty="0">
                <a:hlinkClick r:id="rId4"/>
              </a:rPr>
              <a:t>больных</a:t>
            </a:r>
            <a:r>
              <a:rPr lang="ru-RU" dirty="0"/>
              <a:t> пневмонией, изложены не только различные схемы антибиотикотерапии, но и патогенетическое лечение, интенсивная терапия и </a:t>
            </a:r>
            <a:r>
              <a:rPr lang="ru-RU" dirty="0">
                <a:hlinkClick r:id="rId5"/>
              </a:rPr>
              <a:t>полный перечень</a:t>
            </a:r>
            <a:r>
              <a:rPr lang="ru-RU" dirty="0"/>
              <a:t> реабилитационных </a:t>
            </a:r>
            <a:r>
              <a:rPr lang="ru-RU" dirty="0" smtClean="0"/>
              <a:t>мероприятий.</a:t>
            </a:r>
          </a:p>
          <a:p>
            <a:pPr marL="0" indent="0">
              <a:buNone/>
            </a:pPr>
            <a:r>
              <a:rPr lang="ru-RU" dirty="0" smtClean="0"/>
              <a:t>Книга </a:t>
            </a:r>
            <a:r>
              <a:rPr lang="ru-RU" dirty="0"/>
              <a:t>предназначена для терапевтов, пульмонологов, инфекционистов и врачей других специальностей, а также для студентов медицинских вузов.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35" y="462116"/>
            <a:ext cx="3765659" cy="54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3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357" y="794389"/>
            <a:ext cx="5179501" cy="54195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/>
              <a:t>Эта книга посвящена </a:t>
            </a:r>
            <a:r>
              <a:rPr lang="ru-RU" sz="2800" dirty="0">
                <a:hlinkClick r:id="rId2"/>
              </a:rPr>
              <a:t>народным способам</a:t>
            </a:r>
            <a:r>
              <a:rPr lang="ru-RU" sz="2800" dirty="0"/>
              <a:t> лечения такого распространенного недуга, как пневмония и ее последствия, описанию необходимых для лечения растительных средств, рецептов из них, а также лечебных </a:t>
            </a:r>
            <a:r>
              <a:rPr lang="ru-RU" sz="2800" dirty="0">
                <a:hlinkClick r:id="rId3"/>
              </a:rPr>
              <a:t>физических упражнений</a:t>
            </a:r>
            <a:r>
              <a:rPr lang="ru-RU" sz="2800" dirty="0"/>
              <a:t>. Дано описание признаков и разновидностей пневмонии.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92" y="668593"/>
            <a:ext cx="3848626" cy="53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21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8619" y="766916"/>
            <a:ext cx="5240594" cy="5481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настоящее время, несмотря на доступность высокотехнологичных методов обследования и эффективных антимикробных средств, отмечается рост числа больных с тяжелым течением и неблагоприятным прогнозом внебольничной пневмонии (ВП). </a:t>
            </a:r>
            <a:r>
              <a:rPr lang="ru-RU" dirty="0" smtClean="0"/>
              <a:t>Практическое </a:t>
            </a:r>
            <a:r>
              <a:rPr lang="ru-RU" dirty="0"/>
              <a:t>руководство А. Л. </a:t>
            </a:r>
            <a:r>
              <a:rPr lang="ru-RU" dirty="0" err="1"/>
              <a:t>Вёрткина</a:t>
            </a:r>
            <a:r>
              <a:rPr lang="ru-RU" dirty="0"/>
              <a:t> и соавторов будет полезно в первую очередь терапевтам, врачам общей практики и специалистам, ведущим амбулаторный прием.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14" y="589935"/>
            <a:ext cx="4033968" cy="532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12 ноября − Всемирный день борьбы с пневмонией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276" y="2316154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Каждый год 12 ноября отмечается День борьбы с пневмонией. Праздник создан при помощи объединения международных правительственных и частных организаций, фондов и людей-активистов. Его цель – не только просветить общественность, но и добиться привлечения внимания к проблеме пневмонии государственных деятелей, врачей-специалистов и граждан – потенциальных доноров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этот день в учреждениях здравоохранения проходят различные мероприятия. Проводятся медицинские осмотры. Добровольцы рассказывают людям о болезни, первых симптомах, профилактических действиях и правильном лечении.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21671"/>
            <a:ext cx="10030692" cy="205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69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955" y="737420"/>
            <a:ext cx="10068231" cy="5510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Необходимо помнить</a:t>
            </a:r>
            <a:r>
              <a:rPr lang="ru-RU" sz="2400" dirty="0"/>
              <a:t>: если заболели Вы или ваш ребенок, то не стоит идти на работу или вести ребенка в сад, школу, так как можете заразить людей находящихся с вами или вашим ребенком в контакте. Не занимайтесь самолечением. Вызовите врача на дом или обратитесь за медицинской помощью в медицинское учреждение. Поставить диагноз, определить степень тяжести заболевания и прогноз может только врач. Вам и вашему ребенку будет назначено своевременное лечение пневмонии, индивидуальное для каждого, с учетом тяжести заболевания, возраста, сопутствующих заболеваний.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Врач-терапевт и врач-педиатр поможет Вам и вашему ребенку снова стать здоровыми.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919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6331" y="971369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1500" dirty="0" smtClean="0"/>
              <a:t>Будьте здоровы!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65529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530" y="612045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Пневмония или воспаление легких – это заболевание легких преимущественно инфекционного происхождения с поражением концевых участков легких – альвеол и нарушением газообмена на их уровне. Альвеолы заполняются жидкостью или гнойным материалом, вызывая кашель с мокротой, реже кровохарканье, жар, озноб и затрудненное дыхание. Пневмонию могут вызывать различные микроорганизмы, включая бактерии, вирусы и грибы.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847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26700"/>
          </a:xfrm>
        </p:spPr>
        <p:txBody>
          <a:bodyPr/>
          <a:lstStyle/>
          <a:p>
            <a:r>
              <a:rPr lang="ru-RU" b="1" dirty="0"/>
              <a:t>Интересные факты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6508" y="1221646"/>
            <a:ext cx="5818910" cy="51375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/>
              <a:t>П</a:t>
            </a:r>
            <a:r>
              <a:rPr lang="ru-RU" sz="2400" dirty="0" smtClean="0"/>
              <a:t>острадать </a:t>
            </a:r>
            <a:r>
              <a:rPr lang="ru-RU" sz="2400" dirty="0"/>
              <a:t>от пневмонии может каждый, но чаще всего болеют дети и подростки. Статистика смертности ежегодно составляет более 1 миллиона среди малышей младше пяти лет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Кстати, все неравнодушные могут выразить им солидарность, хотя бы надев… голубые джинсы. Эта одежда стала символом Всемирного дня борьбы с пневмонией. </a:t>
            </a:r>
            <a:r>
              <a:rPr lang="ru-RU" sz="2400"/>
              <a:t>Ведь голубой цвет — это цвет неба, чистоты и надежды на то, что заболеваемость пневмонией общими усилиями удастся свести к минимуму.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8576" t="11599" r="45364" b="20363"/>
          <a:stretch/>
        </p:blipFill>
        <p:spPr bwMode="auto">
          <a:xfrm>
            <a:off x="451051" y="1382163"/>
            <a:ext cx="4938367" cy="4533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450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18" y="4868326"/>
            <a:ext cx="2009775" cy="1962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75" y="2972595"/>
            <a:ext cx="3215025" cy="2655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545" y="779232"/>
            <a:ext cx="3212243" cy="2411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5460"/>
            <a:ext cx="10515600" cy="1325563"/>
          </a:xfrm>
        </p:spPr>
        <p:txBody>
          <a:bodyPr/>
          <a:lstStyle/>
          <a:p>
            <a:r>
              <a:rPr lang="ru-RU" b="1" dirty="0"/>
              <a:t>Симптомы пневмонии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561" y="1786296"/>
            <a:ext cx="8610600" cy="4351338"/>
          </a:xfrm>
        </p:spPr>
        <p:txBody>
          <a:bodyPr>
            <a:normAutofit/>
          </a:bodyPr>
          <a:lstStyle/>
          <a:p>
            <a:r>
              <a:rPr lang="ru-RU" dirty="0"/>
              <a:t>Боль в груди, когда вы дышите или кашляете</a:t>
            </a:r>
          </a:p>
          <a:p>
            <a:r>
              <a:rPr lang="ru-RU" dirty="0"/>
              <a:t>Кашель с мокротой</a:t>
            </a:r>
          </a:p>
          <a:p>
            <a:r>
              <a:rPr lang="ru-RU" dirty="0"/>
              <a:t>Сбивчивое дыхание (одышка) при меньшей нагрузке, разговоре, в покое</a:t>
            </a:r>
          </a:p>
          <a:p>
            <a:r>
              <a:rPr lang="ru-RU" dirty="0"/>
              <a:t>Усталость</a:t>
            </a:r>
          </a:p>
          <a:p>
            <a:r>
              <a:rPr lang="ru-RU" dirty="0"/>
              <a:t>Температура тела ниже нормальной (у взрослых старше 65 лет и людей со слабой иммунной системой)</a:t>
            </a:r>
          </a:p>
          <a:p>
            <a:r>
              <a:rPr lang="ru-RU" dirty="0"/>
              <a:t>Изменение настроения, аппетита, физической активности у пожилых (в сочетании с другими факторами)</a:t>
            </a:r>
          </a:p>
          <a:p>
            <a:r>
              <a:rPr lang="ru-RU" dirty="0"/>
              <a:t>Тошнота, рвота или диарея (в редких случаях)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287" y="210703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9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Причины пневмонии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6167" y="884904"/>
            <a:ext cx="6174659" cy="5292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Пневмонию могут вызвать многие микроорганизмы. Наиболее распространенными являются бактерии и вирусы в воздухе, которым мы дышим,  особенно в воздухе помещений. иммунитет человека обычно предотвращает заражение этими микроорганизмами легких. Но иногда эти микробы могут подавить иммунную систему, даже если здоровье в целом хорошее.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Пневмония классифицируется в соответствии с типами микроорганизмов, которые ее вызывают и места  возникновения инфекции.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6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Факторы риска</a:t>
            </a:r>
            <a:br>
              <a:rPr lang="ru-RU" b="1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Пневмония может повлиять на любого. Но в двух возрастных группах риск повышен:</a:t>
            </a:r>
          </a:p>
          <a:p>
            <a:r>
              <a:rPr lang="ru-RU" dirty="0"/>
              <a:t>Дети 2 лет или младше</a:t>
            </a:r>
          </a:p>
          <a:p>
            <a:r>
              <a:rPr lang="ru-RU" dirty="0"/>
              <a:t>Люди в возрасте 65 лет и старше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51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Другие факторы риска включают в себя: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Нахождение в стационаре: </a:t>
            </a:r>
            <a:r>
              <a:rPr lang="ru-RU" dirty="0"/>
              <a:t>повышается риск развития пневмонии, особенно в отделениях интенсивной терапии больниц, особенно при искусственной вентиляции лёгких.</a:t>
            </a:r>
          </a:p>
          <a:p>
            <a:r>
              <a:rPr lang="ru-RU" b="1" dirty="0"/>
              <a:t>Хроническое заболевание.</a:t>
            </a:r>
            <a:r>
              <a:rPr lang="ru-RU" dirty="0"/>
              <a:t> Риски заболеть пневмонией повышаются при бронхиальной астме, хронической </a:t>
            </a:r>
            <a:r>
              <a:rPr lang="ru-RU" dirty="0" err="1"/>
              <a:t>обструктивной</a:t>
            </a:r>
            <a:r>
              <a:rPr lang="ru-RU" dirty="0"/>
              <a:t> болезни легких (ХОБЛ) или хронических </a:t>
            </a:r>
            <a:r>
              <a:rPr lang="ru-RU" dirty="0" err="1"/>
              <a:t>заболеваних</a:t>
            </a:r>
            <a:r>
              <a:rPr lang="ru-RU" dirty="0"/>
              <a:t> сердца, сахарном диабете, циррозе печени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04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факторы риска включают в себя: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Курение.</a:t>
            </a:r>
            <a:r>
              <a:rPr lang="ru-RU" dirty="0" smtClean="0"/>
              <a:t> Курение нарушает естественную защиту организма от бактерий и вирусов.</a:t>
            </a:r>
          </a:p>
          <a:p>
            <a:r>
              <a:rPr lang="ru-RU" b="1" dirty="0" smtClean="0"/>
              <a:t>Ослабленная или подавленная иммунная система.</a:t>
            </a:r>
            <a:r>
              <a:rPr lang="ru-RU" dirty="0" smtClean="0"/>
              <a:t> Люди с ВИЧ/СПИДом, перенесшие пересадку органов, болеющие туберкулёзом получающие химиотерапию или длительно принимающие стероиды.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615" y="3942735"/>
            <a:ext cx="3442240" cy="257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40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</TotalTime>
  <Words>706</Words>
  <Application>Microsoft Office PowerPoint</Application>
  <PresentationFormat>Произвольный</PresentationFormat>
  <Paragraphs>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Ион</vt:lpstr>
      <vt:lpstr>Пневмония: борьба с коварным врагом</vt:lpstr>
      <vt:lpstr>12 ноября − Всемирный день борьбы с пневмонией</vt:lpstr>
      <vt:lpstr>Презентация PowerPoint</vt:lpstr>
      <vt:lpstr>Интересные факты </vt:lpstr>
      <vt:lpstr>Симптомы пневмонии</vt:lpstr>
      <vt:lpstr>Причины пневмонии</vt:lpstr>
      <vt:lpstr>Факторы риска </vt:lpstr>
      <vt:lpstr>Другие факторы риска включают в себя:</vt:lpstr>
      <vt:lpstr>Другие факторы риска включают в себя:</vt:lpstr>
      <vt:lpstr>Профилактика пневмонии</vt:lpstr>
      <vt:lpstr>Держите свою иммунную систему сильной. Высыпайтесь, регулярно занимайтесь спортом, контролируйте вес и соблюдайте здоровую диету.</vt:lpstr>
      <vt:lpstr>Презентация PowerPoint</vt:lpstr>
      <vt:lpstr>Презентация PowerPoint</vt:lpstr>
      <vt:lpstr>Ношение медицинской маски может защитить от заражения вирусом, а также обеспечить защиту окружающих в случае наличия у человека респираторных симптомов. </vt:lpstr>
      <vt:lpstr>Презентация PowerPoint</vt:lpstr>
      <vt:lpstr>Атипичная пневмония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Пользователь Windows</cp:lastModifiedBy>
  <cp:revision>12</cp:revision>
  <dcterms:created xsi:type="dcterms:W3CDTF">2020-11-03T02:59:54Z</dcterms:created>
  <dcterms:modified xsi:type="dcterms:W3CDTF">2020-11-03T07:25:19Z</dcterms:modified>
</cp:coreProperties>
</file>