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0"/>
  </p:notesMasterIdLst>
  <p:sldIdLst>
    <p:sldId id="291" r:id="rId2"/>
    <p:sldId id="297" r:id="rId3"/>
    <p:sldId id="308" r:id="rId4"/>
    <p:sldId id="288" r:id="rId5"/>
    <p:sldId id="257" r:id="rId6"/>
    <p:sldId id="269" r:id="rId7"/>
    <p:sldId id="265" r:id="rId8"/>
    <p:sldId id="266" r:id="rId9"/>
    <p:sldId id="289" r:id="rId10"/>
    <p:sldId id="274" r:id="rId11"/>
    <p:sldId id="285" r:id="rId12"/>
    <p:sldId id="286" r:id="rId13"/>
    <p:sldId id="294" r:id="rId14"/>
    <p:sldId id="275" r:id="rId15"/>
    <p:sldId id="282" r:id="rId16"/>
    <p:sldId id="283" r:id="rId17"/>
    <p:sldId id="292" r:id="rId18"/>
    <p:sldId id="309" r:id="rId19"/>
    <p:sldId id="290" r:id="rId20"/>
    <p:sldId id="304" r:id="rId21"/>
    <p:sldId id="302" r:id="rId22"/>
    <p:sldId id="303" r:id="rId23"/>
    <p:sldId id="305" r:id="rId24"/>
    <p:sldId id="306" r:id="rId25"/>
    <p:sldId id="300" r:id="rId26"/>
    <p:sldId id="301" r:id="rId27"/>
    <p:sldId id="299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883" autoAdjust="0"/>
  </p:normalViewPr>
  <p:slideViewPr>
    <p:cSldViewPr>
      <p:cViewPr>
        <p:scale>
          <a:sx n="73" d="100"/>
          <a:sy n="73" d="100"/>
        </p:scale>
        <p:origin x="-103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F676D-1F40-458C-B2C2-BD27333CE0F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76FF9-1470-4C63-B3A6-F172A6F3736E}">
      <dgm:prSet phldrT="[Текст]" custT="1"/>
      <dgm:spPr>
        <a:gradFill rotWithShape="0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</a:gradFill>
      </dgm:spPr>
      <dgm:t>
        <a:bodyPr/>
        <a:lstStyle/>
        <a:p>
          <a:r>
            <a: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СЕМЬЯ </a:t>
          </a:r>
        </a:p>
        <a:p>
          <a:r>
            <a: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41 %</a:t>
          </a:r>
          <a:endParaRPr lang="ru-RU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680442-8F73-4FFE-AE9D-805B58649117}" type="parTrans" cxnId="{84DE585F-7571-4DB4-A43C-1CA677E71DCE}">
      <dgm:prSet/>
      <dgm:spPr/>
      <dgm:t>
        <a:bodyPr/>
        <a:lstStyle/>
        <a:p>
          <a:endParaRPr lang="ru-RU"/>
        </a:p>
      </dgm:t>
    </dgm:pt>
    <dgm:pt modelId="{44AE5DFC-EE4B-4FE5-B9DD-25A28B7E816F}" type="sibTrans" cxnId="{84DE585F-7571-4DB4-A43C-1CA677E71DCE}">
      <dgm:prSet/>
      <dgm:spPr/>
      <dgm:t>
        <a:bodyPr/>
        <a:lstStyle/>
        <a:p>
          <a:endParaRPr lang="ru-RU"/>
        </a:p>
      </dgm:t>
    </dgm:pt>
    <dgm:pt modelId="{37D931A4-5585-443B-912F-311AC652EBC4}">
      <dgm:prSet phldrT="[Текст]" custT="1"/>
      <dgm:spPr>
        <a:solidFill>
          <a:srgbClr val="92D050">
            <a:alpha val="26000"/>
          </a:srgb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Здоровье </a:t>
          </a:r>
        </a:p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15 %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07F07A3-B171-498A-BF61-D4DBA2D626E6}" type="parTrans" cxnId="{CD6496D4-3A90-4534-8581-05AB3F636761}">
      <dgm:prSet/>
      <dgm:spPr/>
      <dgm:t>
        <a:bodyPr/>
        <a:lstStyle/>
        <a:p>
          <a:endParaRPr lang="ru-RU"/>
        </a:p>
      </dgm:t>
    </dgm:pt>
    <dgm:pt modelId="{4FF7EE06-D04F-4902-857E-47BD09FB7428}" type="sibTrans" cxnId="{CD6496D4-3A90-4534-8581-05AB3F636761}">
      <dgm:prSet/>
      <dgm:spPr/>
      <dgm:t>
        <a:bodyPr/>
        <a:lstStyle/>
        <a:p>
          <a:endParaRPr lang="ru-RU"/>
        </a:p>
      </dgm:t>
    </dgm:pt>
    <dgm:pt modelId="{D2850118-AF76-45D1-A67B-3F28A11192A6}">
      <dgm:prSet phldrT="[Текст]" custT="1"/>
      <dgm:spPr>
        <a:solidFill>
          <a:srgbClr val="00B050">
            <a:alpha val="30000"/>
          </a:srgbClr>
        </a:solidFill>
      </dgm:spPr>
      <dgm:t>
        <a:bodyPr/>
        <a:lstStyle/>
        <a:p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rPr>
            <a:t>Любовь 7 %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7030A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9D37453-D5BC-483A-BF9A-4A18D443416F}" type="sibTrans" cxnId="{436B946F-EBB5-4A73-9B46-431948A24E60}">
      <dgm:prSet/>
      <dgm:spPr/>
      <dgm:t>
        <a:bodyPr/>
        <a:lstStyle/>
        <a:p>
          <a:endParaRPr lang="ru-RU"/>
        </a:p>
      </dgm:t>
    </dgm:pt>
    <dgm:pt modelId="{C772B6DD-88CD-45F1-9B70-EA793099BBAE}" type="parTrans" cxnId="{436B946F-EBB5-4A73-9B46-431948A24E60}">
      <dgm:prSet/>
      <dgm:spPr/>
      <dgm:t>
        <a:bodyPr/>
        <a:lstStyle/>
        <a:p>
          <a:endParaRPr lang="ru-RU"/>
        </a:p>
      </dgm:t>
    </dgm:pt>
    <dgm:pt modelId="{8381AA8C-EB86-4A18-8A2A-7B78F825CC7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Деньги </a:t>
          </a:r>
        </a:p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rPr>
            <a:t>13 %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accent2">
                <a:lumMod val="75000"/>
              </a:schemeClr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F481A41-7E87-48E1-A861-7E49C183733F}" type="sibTrans" cxnId="{11BC53B8-648C-44F4-B8B7-C825C9691C06}">
      <dgm:prSet/>
      <dgm:spPr/>
      <dgm:t>
        <a:bodyPr/>
        <a:lstStyle/>
        <a:p>
          <a:endParaRPr lang="ru-RU"/>
        </a:p>
      </dgm:t>
    </dgm:pt>
    <dgm:pt modelId="{5C560BE7-0160-4C45-B34B-1AF4EA988040}" type="parTrans" cxnId="{11BC53B8-648C-44F4-B8B7-C825C9691C06}">
      <dgm:prSet/>
      <dgm:spPr/>
      <dgm:t>
        <a:bodyPr/>
        <a:lstStyle/>
        <a:p>
          <a:endParaRPr lang="ru-RU"/>
        </a:p>
      </dgm:t>
    </dgm:pt>
    <dgm:pt modelId="{BC1075D1-982E-4B9C-8F79-D8EB8B3FD769}" type="pres">
      <dgm:prSet presAssocID="{AA7F676D-1F40-458C-B2C2-BD27333CE0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DBFB5-7AB5-4671-B2D7-8E42EB8EDA5F}" type="pres">
      <dgm:prSet presAssocID="{17B76FF9-1470-4C63-B3A6-F172A6F3736E}" presName="Name5" presStyleLbl="vennNode1" presStyleIdx="0" presStyleCnt="4" custScaleX="146410" custScaleY="146410" custLinFactNeighborX="30267" custLinFactNeighborY="-1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DF098-E069-4424-9B05-321A92517EDF}" type="pres">
      <dgm:prSet presAssocID="{44AE5DFC-EE4B-4FE5-B9DD-25A28B7E816F}" presName="space" presStyleCnt="0"/>
      <dgm:spPr/>
    </dgm:pt>
    <dgm:pt modelId="{D8FFE292-6313-489C-810A-8C65C4C6F17C}" type="pres">
      <dgm:prSet presAssocID="{37D931A4-5585-443B-912F-311AC652EBC4}" presName="Name5" presStyleLbl="vennNode1" presStyleIdx="1" presStyleCnt="4" custScaleX="131746" custScaleY="128061" custLinFactX="5388" custLinFactNeighborX="100000" custLinFactNeighborY="-34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DDE43-2E78-4FEA-8219-31DA560236BE}" type="pres">
      <dgm:prSet presAssocID="{4FF7EE06-D04F-4902-857E-47BD09FB7428}" presName="space" presStyleCnt="0"/>
      <dgm:spPr/>
    </dgm:pt>
    <dgm:pt modelId="{99FE6925-AD7A-4A88-9BFE-1CD0D173C3F4}" type="pres">
      <dgm:prSet presAssocID="{8381AA8C-EB86-4A18-8A2A-7B78F825CC75}" presName="Name5" presStyleLbl="vennNode1" presStyleIdx="2" presStyleCnt="4" custScaleX="104687" custScaleY="98606" custLinFactNeighborX="89279" custLinFactNeighborY="44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AA43-BEF7-4620-A070-311EE6B74B31}" type="pres">
      <dgm:prSet presAssocID="{DF481A41-7E87-48E1-A861-7E49C183733F}" presName="space" presStyleCnt="0"/>
      <dgm:spPr/>
    </dgm:pt>
    <dgm:pt modelId="{D96074A0-889A-4743-9CBE-6E4BC545209D}" type="pres">
      <dgm:prSet presAssocID="{D2850118-AF76-45D1-A67B-3F28A11192A6}" presName="Name5" presStyleLbl="vennNode1" presStyleIdx="3" presStyleCnt="4" custScaleX="87513" custScaleY="81908" custLinFactX="-159514" custLinFactNeighborX="-200000" custLinFactNeighborY="6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496D4-3A90-4534-8581-05AB3F636761}" srcId="{AA7F676D-1F40-458C-B2C2-BD27333CE0FD}" destId="{37D931A4-5585-443B-912F-311AC652EBC4}" srcOrd="1" destOrd="0" parTransId="{007F07A3-B171-498A-BF61-D4DBA2D626E6}" sibTransId="{4FF7EE06-D04F-4902-857E-47BD09FB7428}"/>
    <dgm:cxn modelId="{050188D5-6A5E-4DC2-ACC9-E2E696D61E5C}" type="presOf" srcId="{8381AA8C-EB86-4A18-8A2A-7B78F825CC75}" destId="{99FE6925-AD7A-4A88-9BFE-1CD0D173C3F4}" srcOrd="0" destOrd="0" presId="urn:microsoft.com/office/officeart/2005/8/layout/venn3"/>
    <dgm:cxn modelId="{69D05391-3A0F-42DC-9B1E-CEFD9D7773AE}" type="presOf" srcId="{D2850118-AF76-45D1-A67B-3F28A11192A6}" destId="{D96074A0-889A-4743-9CBE-6E4BC545209D}" srcOrd="0" destOrd="0" presId="urn:microsoft.com/office/officeart/2005/8/layout/venn3"/>
    <dgm:cxn modelId="{403ED81F-68BD-4AB8-BEAF-7636E4B5EB22}" type="presOf" srcId="{17B76FF9-1470-4C63-B3A6-F172A6F3736E}" destId="{179DBFB5-7AB5-4671-B2D7-8E42EB8EDA5F}" srcOrd="0" destOrd="0" presId="urn:microsoft.com/office/officeart/2005/8/layout/venn3"/>
    <dgm:cxn modelId="{3CF9DB22-FF66-46AE-AFEB-E2778E13A992}" type="presOf" srcId="{37D931A4-5585-443B-912F-311AC652EBC4}" destId="{D8FFE292-6313-489C-810A-8C65C4C6F17C}" srcOrd="0" destOrd="0" presId="urn:microsoft.com/office/officeart/2005/8/layout/venn3"/>
    <dgm:cxn modelId="{84DE585F-7571-4DB4-A43C-1CA677E71DCE}" srcId="{AA7F676D-1F40-458C-B2C2-BD27333CE0FD}" destId="{17B76FF9-1470-4C63-B3A6-F172A6F3736E}" srcOrd="0" destOrd="0" parTransId="{81680442-8F73-4FFE-AE9D-805B58649117}" sibTransId="{44AE5DFC-EE4B-4FE5-B9DD-25A28B7E816F}"/>
    <dgm:cxn modelId="{436B946F-EBB5-4A73-9B46-431948A24E60}" srcId="{AA7F676D-1F40-458C-B2C2-BD27333CE0FD}" destId="{D2850118-AF76-45D1-A67B-3F28A11192A6}" srcOrd="3" destOrd="0" parTransId="{C772B6DD-88CD-45F1-9B70-EA793099BBAE}" sibTransId="{C9D37453-D5BC-483A-BF9A-4A18D443416F}"/>
    <dgm:cxn modelId="{11BC53B8-648C-44F4-B8B7-C825C9691C06}" srcId="{AA7F676D-1F40-458C-B2C2-BD27333CE0FD}" destId="{8381AA8C-EB86-4A18-8A2A-7B78F825CC75}" srcOrd="2" destOrd="0" parTransId="{5C560BE7-0160-4C45-B34B-1AF4EA988040}" sibTransId="{DF481A41-7E87-48E1-A861-7E49C183733F}"/>
    <dgm:cxn modelId="{37F5E7F9-78FB-4D14-A502-0715B91EABE0}" type="presOf" srcId="{AA7F676D-1F40-458C-B2C2-BD27333CE0FD}" destId="{BC1075D1-982E-4B9C-8F79-D8EB8B3FD769}" srcOrd="0" destOrd="0" presId="urn:microsoft.com/office/officeart/2005/8/layout/venn3"/>
    <dgm:cxn modelId="{D8484283-E754-4D92-B10F-7FD803CF94C6}" type="presParOf" srcId="{BC1075D1-982E-4B9C-8F79-D8EB8B3FD769}" destId="{179DBFB5-7AB5-4671-B2D7-8E42EB8EDA5F}" srcOrd="0" destOrd="0" presId="urn:microsoft.com/office/officeart/2005/8/layout/venn3"/>
    <dgm:cxn modelId="{6FA2EE27-9503-4240-9FE4-E7A233A4C169}" type="presParOf" srcId="{BC1075D1-982E-4B9C-8F79-D8EB8B3FD769}" destId="{CC2DF098-E069-4424-9B05-321A92517EDF}" srcOrd="1" destOrd="0" presId="urn:microsoft.com/office/officeart/2005/8/layout/venn3"/>
    <dgm:cxn modelId="{94774D14-8793-45F7-9115-A9D532784555}" type="presParOf" srcId="{BC1075D1-982E-4B9C-8F79-D8EB8B3FD769}" destId="{D8FFE292-6313-489C-810A-8C65C4C6F17C}" srcOrd="2" destOrd="0" presId="urn:microsoft.com/office/officeart/2005/8/layout/venn3"/>
    <dgm:cxn modelId="{9BAD98AE-2C2D-4B88-8316-BC041A139AF3}" type="presParOf" srcId="{BC1075D1-982E-4B9C-8F79-D8EB8B3FD769}" destId="{8E5DDE43-2E78-4FEA-8219-31DA560236BE}" srcOrd="3" destOrd="0" presId="urn:microsoft.com/office/officeart/2005/8/layout/venn3"/>
    <dgm:cxn modelId="{21655085-6588-4402-AD99-378E313CDE82}" type="presParOf" srcId="{BC1075D1-982E-4B9C-8F79-D8EB8B3FD769}" destId="{99FE6925-AD7A-4A88-9BFE-1CD0D173C3F4}" srcOrd="4" destOrd="0" presId="urn:microsoft.com/office/officeart/2005/8/layout/venn3"/>
    <dgm:cxn modelId="{029C35E6-7B85-49BC-A938-EDBCDB15A23D}" type="presParOf" srcId="{BC1075D1-982E-4B9C-8F79-D8EB8B3FD769}" destId="{EB2CAA43-BEF7-4620-A070-311EE6B74B31}" srcOrd="5" destOrd="0" presId="urn:microsoft.com/office/officeart/2005/8/layout/venn3"/>
    <dgm:cxn modelId="{5FBF4467-01DC-4DD2-B5C1-6A22E4EAA737}" type="presParOf" srcId="{BC1075D1-982E-4B9C-8F79-D8EB8B3FD769}" destId="{D96074A0-889A-4743-9CBE-6E4BC545209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CBA2-580F-404F-B057-EE4F024FF2E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23850-9ABB-4C9F-A6A4-11F0756A7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5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7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3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3850-9ABB-4C9F-A6A4-11F0756A7B5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2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DC9FBD-4368-43D3-9A6E-796625F98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89;&#1090;&#1086;&#1081;%20&#1088;&#1077;&#1094;&#1077;&#1087;&#1090;%20&#1089;&#1095;&#1072;&#1089;&#1090;&#1100;&#1103;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90205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628800"/>
            <a:ext cx="4032448" cy="4752528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70C0"/>
                </a:solidFill>
                <a:effectLst/>
              </a:rPr>
              <a:t>Что такое </a:t>
            </a:r>
            <a:r>
              <a:rPr lang="ru-RU" sz="4000" b="1" i="1" dirty="0" smtClean="0">
                <a:solidFill>
                  <a:srgbClr val="0070C0"/>
                </a:solidFill>
                <a:effectLst/>
              </a:rPr>
              <a:t>счастье ?</a:t>
            </a:r>
            <a:endParaRPr lang="ru-RU" sz="4000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9224" name="Picture 8" descr="62198492_85448d29aaa3109c6d86cf964f4628f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628775"/>
            <a:ext cx="3763962" cy="4752975"/>
          </a:xfrm>
          <a:ln>
            <a:solidFill>
              <a:srgbClr val="0066FF"/>
            </a:solidFill>
          </a:ln>
        </p:spPr>
      </p:pic>
      <p:sp>
        <p:nvSpPr>
          <p:cNvPr id="92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19588" y="1628775"/>
            <a:ext cx="4572892" cy="492442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Что такое счастье?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Счастье это просто!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Нет у счастья веса,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Нет у счастья роста.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Счастье не измеришь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Яркими словами,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Счастье не увидишь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Ясными глазами.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Как тогда ответить,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Что такое счастье?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Ведь оно бывает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Самой разной масти.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Счастье… это слово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Много лиц имеет,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Каждый понимает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i="1" dirty="0">
                <a:solidFill>
                  <a:schemeClr val="accent2"/>
                </a:solidFill>
              </a:rPr>
              <a:t>Счастье, как умеет! </a:t>
            </a:r>
          </a:p>
          <a:p>
            <a:pPr algn="ctr">
              <a:lnSpc>
                <a:spcPct val="80000"/>
              </a:lnSpc>
            </a:pPr>
            <a:r>
              <a:rPr lang="en-US" sz="1600" b="1" i="1" dirty="0" smtClean="0">
                <a:solidFill>
                  <a:schemeClr val="accent2"/>
                </a:solidFill>
              </a:rPr>
              <a:t>                                        </a:t>
            </a:r>
          </a:p>
          <a:p>
            <a:pPr algn="ctr">
              <a:lnSpc>
                <a:spcPct val="80000"/>
              </a:lnSpc>
            </a:pPr>
            <a:r>
              <a:rPr lang="en-US" sz="1600" b="1" i="1" u="sng" dirty="0" smtClean="0">
                <a:solidFill>
                  <a:schemeClr val="accent2"/>
                </a:solidFill>
              </a:rPr>
              <a:t> </a:t>
            </a:r>
            <a:r>
              <a:rPr lang="ru-RU" sz="1600" b="1" i="1" u="sng" dirty="0" smtClean="0">
                <a:solidFill>
                  <a:schemeClr val="accent2"/>
                </a:solidFill>
              </a:rPr>
              <a:t>Маргарита </a:t>
            </a:r>
            <a:r>
              <a:rPr lang="ru-RU" sz="1600" b="1" i="1" u="sng" dirty="0">
                <a:solidFill>
                  <a:schemeClr val="accent2"/>
                </a:solidFill>
              </a:rPr>
              <a:t>Ефремова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2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2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2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2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</a:rPr>
              <a:t>Что нужно человеку для счастья 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?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647220"/>
              </p:ext>
            </p:extLst>
          </p:nvPr>
        </p:nvGraphicFramePr>
        <p:xfrm>
          <a:off x="304800" y="1546244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127_sunheart-680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963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763391">
            <a:off x="3330845" y="2391008"/>
            <a:ext cx="35595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Простой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рецепт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счастья</a:t>
            </a:r>
            <a:endParaRPr lang="ru-RU" sz="5400" b="1" i="1" cap="none" spc="0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возьмите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чашу терпения, влейте в нее полное сердце любви, добавьте две горсти щедрости, посыпьте добротой, плесните немного юмора и добавьте как можно больше веры. Все это хорошенько перемешайте. Намажьте на кусок отпущенной вам жизни и предлагайте каждому, кого встретите на своем пути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И. Беляева)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339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</a:rPr>
              <a:t>Рецепт счастья: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1413"/>
            <a:ext cx="8678198" cy="62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25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8640"/>
            <a:ext cx="8839200" cy="516706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</a:rPr>
              <a:t>Счастье - это теплые отношения с членами своей семьи и близкими вам людьми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Рисунок 2" descr="гармония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844824"/>
            <a:ext cx="8208912" cy="482453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42784" cy="50300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СЧАСТЬЕ – ЭТО МУДРОСТЬ </a:t>
            </a:r>
            <a:endParaRPr lang="ru-RU" sz="36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Рисунок 3" descr="origin_35858204141.jpgмудрост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052736"/>
            <a:ext cx="8208912" cy="54192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86800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СЧАСТЬЕ – ЭТО ЗДОРОВЬЕ</a:t>
            </a:r>
            <a:endParaRPr lang="ru-RU" sz="36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Рисунок 3" descr="23092013molode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052736"/>
            <a:ext cx="8136904" cy="56886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</a:rPr>
              <a:t>счастье </a:t>
            </a:r>
            <a:r>
              <a:rPr lang="ru-RU" b="1" i="1" dirty="0">
                <a:solidFill>
                  <a:srgbClr val="0070C0"/>
                </a:solidFill>
                <a:effectLst/>
              </a:rPr>
              <a:t>– это </a:t>
            </a:r>
            <a:r>
              <a:rPr lang="ru-RU" b="1" i="1" dirty="0" smtClean="0">
                <a:solidFill>
                  <a:srgbClr val="0070C0"/>
                </a:solidFill>
                <a:effectLst/>
              </a:rPr>
              <a:t>дружная Семья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64896" cy="42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094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3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Приметы на удачу и счастье: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«Подкову тебе в руки и клевер под подушку»</a:t>
            </a:r>
            <a:endParaRPr lang="en-US" b="1" u="sng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Четырехлистный </a:t>
            </a:r>
            <a:r>
              <a:rPr lang="ru-RU" b="1" u="sng" dirty="0">
                <a:solidFill>
                  <a:srgbClr val="C00000"/>
                </a:solidFill>
              </a:rPr>
              <a:t>клевер </a:t>
            </a:r>
            <a:r>
              <a:rPr lang="ru-RU" b="1" dirty="0"/>
              <a:t>– очень популярный у европейцев символ </a:t>
            </a:r>
            <a:r>
              <a:rPr lang="ru-RU" b="1" dirty="0" smtClean="0"/>
              <a:t>удачи. Клевер </a:t>
            </a:r>
            <a:r>
              <a:rPr lang="ru-RU" b="1" dirty="0"/>
              <a:t>с четырьмя листочками, хоть и редок, но существует в природе. Если вы найдете хоть один среди миллиона трехлистных клеверов, это хороший знак. Согласно легенде, когда Еве пришлось покинуть рай, она взяла с собой четырехлистный клевер на удачу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Подкова</a:t>
            </a:r>
            <a:r>
              <a:rPr lang="ru-RU" b="1" u="sng" dirty="0">
                <a:solidFill>
                  <a:srgbClr val="C00000"/>
                </a:solidFill>
              </a:rPr>
              <a:t>.</a:t>
            </a:r>
            <a:r>
              <a:rPr lang="ru-RU" b="1" dirty="0"/>
              <a:t> Этот предмет, как все мы знаем, привлекает удачу, отпугивает злых духов и символизирует плодородие. Подковы ассоциируются с силой и надежностью лошадей. Если поместить подкову концами в сторону, она будет символизировать месяц. Подкова концами вниз – символ утробы матери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Для греков подкова была символом полумесяца, а он, в свою очередь, означал плодовитость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Считается, что подковы оберегают дом и землю, держа незваных гостей на расстоянии. Если подкову повесить концами вверх на стену или над входной дверью, она привлечет удачу в дом. Эта традиция уходит корнями в 10-й век и связана с легендой о святом </a:t>
            </a:r>
            <a:r>
              <a:rPr lang="ru-RU" b="1" dirty="0" err="1"/>
              <a:t>Дунстане</a:t>
            </a:r>
            <a:r>
              <a:rPr lang="ru-RU" b="1" dirty="0"/>
              <a:t>, который с помощью подковы ловил дьявола. Таким образом, нечистая сила никогда не проникнет в дом, потому что боится подковы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 smtClean="0"/>
              <a:t>Подкова</a:t>
            </a:r>
            <a:r>
              <a:rPr lang="ru-RU" b="1" dirty="0"/>
              <a:t>, висящая концами вверх, собирает удачу, а краями вниз – льет удачу на вас. </a:t>
            </a:r>
          </a:p>
        </p:txBody>
      </p:sp>
    </p:spTree>
    <p:extLst>
      <p:ext uri="{BB962C8B-B14F-4D97-AF65-F5344CB8AC3E}">
        <p14:creationId xmlns:p14="http://schemas.microsoft.com/office/powerpoint/2010/main" val="11254899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04664"/>
            <a:ext cx="9144000" cy="6239024"/>
          </a:xfrm>
        </p:spPr>
        <p:txBody>
          <a:bodyPr/>
          <a:lstStyle/>
          <a:p>
            <a:pPr lvl="8" algn="ctr">
              <a:defRPr/>
            </a:pPr>
            <a:endParaRPr lang="ru-RU" dirty="0" smtClean="0"/>
          </a:p>
          <a:p>
            <a:pPr lvl="8" algn="ctr">
              <a:defRPr/>
            </a:pPr>
            <a:endParaRPr lang="ru-RU" dirty="0" smtClean="0"/>
          </a:p>
          <a:p>
            <a:pPr algn="ctr" eaLnBrk="1" hangingPunct="1">
              <a:buNone/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О счастье мы всегда лишь вспоминаем.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А счастье всюду. Может быть, оно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Вот этот сад осенний за сараем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И чистый воздух, льющийся в окно.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В бездонном небе легким </a:t>
            </a:r>
            <a:r>
              <a:rPr lang="ru-RU" sz="3600" b="1" i="1" smtClean="0">
                <a:solidFill>
                  <a:srgbClr val="0070C0"/>
                </a:solidFill>
                <a:latin typeface="+mj-lt"/>
              </a:rPr>
              <a:t>белым </a:t>
            </a:r>
            <a:r>
              <a:rPr lang="ru-RU" sz="3600" b="1" i="1" smtClean="0">
                <a:solidFill>
                  <a:srgbClr val="0070C0"/>
                </a:solidFill>
                <a:latin typeface="+mj-lt"/>
              </a:rPr>
              <a:t>краем</a:t>
            </a: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Встает, сияет облако. Давно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Слежу за ним... Мы мало видим, знаем,</a:t>
            </a:r>
            <a:br>
              <a:rPr lang="ru-RU" sz="3600" b="1" i="1" dirty="0" smtClean="0">
                <a:solidFill>
                  <a:srgbClr val="0070C0"/>
                </a:solidFill>
                <a:latin typeface="+mj-lt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А счастье только знающим дано.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/>
              </a:rPr>
              <a:t>Знаете ли Вы, что…</a:t>
            </a:r>
            <a:endParaRPr lang="ru-RU" sz="40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14554"/>
            <a:ext cx="8643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Слово «счастье» своим появлением обязано хлебу. Дело в том, что в глубокой древности, когда кто-то рождался в семье, по обычаю пекли хлеб. В дом приглашали гостей и хлеб делили на части. Новорожденному тоже выделяли свою долю, часть. Считалось, что с этого момента он живет «с частью»  жизненных благ. Так и произошло слово «счастье».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60305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3766192" cy="4071966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290033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88.323.1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А841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Арнольд, Ольга Романовна.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Заслужи себе счастье : кн. для женщин, написанная женщиной-психологом / О. Р. Арнольд; </a:t>
            </a:r>
            <a:r>
              <a:rPr lang="ru-RU" sz="2000" b="1" dirty="0" err="1">
                <a:effectLst/>
              </a:rPr>
              <a:t>Худож</a:t>
            </a:r>
            <a:r>
              <a:rPr lang="ru-RU" sz="2000" b="1" dirty="0">
                <a:effectLst/>
              </a:rPr>
              <a:t>. А. Савельев. - М. : Селена, 1994. - 320 с. </a:t>
            </a:r>
            <a:br>
              <a:rPr lang="ru-RU" sz="2000" b="1" dirty="0">
                <a:effectLst/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5122" name="Picture 2" descr="\\172.16.0.1\library\Библиотека\Гавриленко\Untitled.FR12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46449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950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3960440" cy="3233520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279934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87.715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А117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 счастье так возможно ... : общественно-политическая литература / Отв. ред. В. Архангельский; Сост. Е. </a:t>
            </a:r>
            <a:r>
              <a:rPr lang="ru-RU" sz="2000" b="1" dirty="0" err="1">
                <a:effectLst/>
              </a:rPr>
              <a:t>Мушкина</a:t>
            </a:r>
            <a:r>
              <a:rPr lang="ru-RU" sz="2000" b="1" dirty="0">
                <a:effectLst/>
              </a:rPr>
              <a:t>. - М. : Известия, 1989. - 304 </a:t>
            </a:r>
            <a:r>
              <a:rPr lang="ru-RU" sz="2000" b="1" dirty="0" smtClean="0">
                <a:effectLst/>
              </a:rPr>
              <a:t>с.</a:t>
            </a:r>
            <a:endParaRPr lang="ru-RU" sz="2000" b="1" dirty="0">
              <a:effectLst/>
            </a:endParaRPr>
          </a:p>
        </p:txBody>
      </p:sp>
      <p:pic>
        <p:nvPicPr>
          <p:cNvPr id="3074" name="Picture 2" descr="\\172.16.0.1\library\Библиотека\Гавриленко\Untitled.FR12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1088"/>
            <a:ext cx="445594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538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3694184" cy="2876330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270771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60.55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Б537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Бестужев-Лада, И. В.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Ступени к семейному счастью / Бестужев-Лада И. В. - Москва : Мысль, 1988. - 302 с.</a:t>
            </a:r>
          </a:p>
        </p:txBody>
      </p:sp>
      <p:pic>
        <p:nvPicPr>
          <p:cNvPr id="4098" name="Picture 2" descr="\\172.16.0.1\library\Библиотека\Гавриленко\Untitled.FR12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365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579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744416" cy="3376396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261174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74.9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Д773</a:t>
            </a:r>
            <a:br>
              <a:rPr lang="ru-RU" sz="2000" b="1" dirty="0">
                <a:effectLst/>
              </a:rPr>
            </a:br>
            <a:r>
              <a:rPr lang="ru-RU" sz="2000" b="1" dirty="0" err="1">
                <a:effectLst/>
              </a:rPr>
              <a:t>Дрейкурс</a:t>
            </a:r>
            <a:r>
              <a:rPr lang="ru-RU" sz="2000" b="1" dirty="0">
                <a:effectLst/>
              </a:rPr>
              <a:t>, Рудольф.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Счастье вашего ребенка : Кн. для родителей: Пер. с англ. / Р. </a:t>
            </a:r>
            <a:r>
              <a:rPr lang="ru-RU" sz="2000" b="1" dirty="0" err="1">
                <a:effectLst/>
              </a:rPr>
              <a:t>Дрейкурс</a:t>
            </a:r>
            <a:r>
              <a:rPr lang="ru-RU" sz="2000" b="1" dirty="0">
                <a:effectLst/>
              </a:rPr>
              <a:t>, В. </a:t>
            </a:r>
            <a:r>
              <a:rPr lang="ru-RU" sz="2000" b="1" dirty="0" err="1">
                <a:effectLst/>
              </a:rPr>
              <a:t>Золц</a:t>
            </a:r>
            <a:r>
              <a:rPr lang="ru-RU" sz="2000" b="1" dirty="0">
                <a:effectLst/>
              </a:rPr>
              <a:t>; Под ред. А. В. Толстых. - М. : Прогресс, 1986. - 240 с.</a:t>
            </a:r>
          </a:p>
        </p:txBody>
      </p:sp>
      <p:pic>
        <p:nvPicPr>
          <p:cNvPr id="6146" name="Picture 2" descr="\\172.16.0.1\library\Библиотека\Гавриленко\Untitled.FR12 - 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5365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922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42984"/>
            <a:ext cx="3766192" cy="3232950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266095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74.90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О-355</a:t>
            </a:r>
            <a:br>
              <a:rPr lang="ru-RU" sz="2000" b="1" dirty="0">
                <a:effectLst/>
              </a:rPr>
            </a:br>
            <a:r>
              <a:rPr lang="ru-RU" sz="2000" b="1" dirty="0" err="1">
                <a:effectLst/>
              </a:rPr>
              <a:t>Овчинникова</a:t>
            </a:r>
            <a:r>
              <a:rPr lang="ru-RU" sz="2000" b="1" dirty="0">
                <a:effectLst/>
              </a:rPr>
              <a:t>, Ирина Григорьевна.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Родительское счастье / И. Г. </a:t>
            </a:r>
            <a:r>
              <a:rPr lang="ru-RU" sz="2000" b="1" dirty="0" err="1">
                <a:effectLst/>
              </a:rPr>
              <a:t>Овчинникова</a:t>
            </a:r>
            <a:r>
              <a:rPr lang="ru-RU" sz="2000" b="1" dirty="0">
                <a:effectLst/>
              </a:rPr>
              <a:t>. - М. : Политиздат, 1987. - 141 с. - </a:t>
            </a:r>
            <a:r>
              <a:rPr lang="ru-RU" sz="2000" b="1" dirty="0" smtClean="0">
                <a:effectLst/>
              </a:rPr>
              <a:t>      (</a:t>
            </a:r>
            <a:r>
              <a:rPr lang="ru-RU" sz="2000" b="1" dirty="0">
                <a:effectLst/>
              </a:rPr>
              <a:t>Б-</a:t>
            </a:r>
            <a:r>
              <a:rPr lang="ru-RU" sz="2000" b="1" dirty="0" err="1">
                <a:effectLst/>
              </a:rPr>
              <a:t>чка</a:t>
            </a:r>
            <a:r>
              <a:rPr lang="ru-RU" sz="2000" b="1" dirty="0">
                <a:effectLst/>
              </a:rPr>
              <a:t> семейного чтения). </a:t>
            </a:r>
          </a:p>
        </p:txBody>
      </p:sp>
      <p:pic>
        <p:nvPicPr>
          <p:cNvPr id="7170" name="Picture 2" descr="\\172.16.0.1\library\Библиотека\Гавриленко\Untitled.FR12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5365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860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766192" cy="35004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</a:rPr>
              <a:t>11</a:t>
            </a:r>
            <a:r>
              <a:rPr lang="en-US" sz="2000" b="1" dirty="0" smtClean="0">
                <a:effectLst/>
              </a:rPr>
              <a:t>1</a:t>
            </a:r>
            <a:r>
              <a:rPr lang="ru-RU" sz="2000" b="1" dirty="0" smtClean="0">
                <a:effectLst/>
              </a:rPr>
              <a:t>508</a:t>
            </a: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84(2Рос=Рус)6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С901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Сурков, Алексей Александрович.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Что такое счастье? : стихи последних лет / Алексей Сурков ; </a:t>
            </a:r>
            <a:r>
              <a:rPr lang="ru-RU" sz="2000" b="1" dirty="0" err="1">
                <a:effectLst/>
              </a:rPr>
              <a:t>худож</a:t>
            </a:r>
            <a:r>
              <a:rPr lang="ru-RU" sz="2000" b="1" dirty="0">
                <a:effectLst/>
              </a:rPr>
              <a:t>. А. А. Данилов. - Москва : Сов. писатель, 1969. - 136 с.</a:t>
            </a:r>
          </a:p>
        </p:txBody>
      </p:sp>
      <p:pic>
        <p:nvPicPr>
          <p:cNvPr id="1026" name="Picture 2" descr="\\172.16.0.1\library\Библиотека\Гавриленко\Untitled.FR12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7641"/>
            <a:ext cx="4608512" cy="60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960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071546"/>
            <a:ext cx="3996380" cy="3448404"/>
          </a:xfrm>
          <a:effectLst/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306088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84(2Рос=Рус)6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П913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Пушкина, Оксана Викторовна.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Формула счастья / Оксана Пушкина. - Москва : ЭКСМО, 2004. - 352 с. - (Женский взгляд).</a:t>
            </a:r>
          </a:p>
        </p:txBody>
      </p:sp>
      <p:pic>
        <p:nvPicPr>
          <p:cNvPr id="2050" name="Picture 2" descr="\\172.16.0.1\library\Библиотека\Гавриленко\Untitled.FR12 - 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3924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043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37137"/>
            <a:ext cx="3622176" cy="3820623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307862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84(2Рос=Рус)6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А90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Асадов, Эдуард Аркадьевич. 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Дорожите счастьем, дорожите! : [поэзия и проза] / Эдуард Асадов. - Москва : </a:t>
            </a:r>
            <a:r>
              <a:rPr lang="ru-RU" sz="2000" b="1" dirty="0" err="1">
                <a:effectLst/>
              </a:rPr>
              <a:t>Эксмо</a:t>
            </a:r>
            <a:r>
              <a:rPr lang="ru-RU" sz="2000" b="1" dirty="0">
                <a:effectLst/>
              </a:rPr>
              <a:t>, 2005. </a:t>
            </a:r>
            <a:r>
              <a:rPr lang="ru-RU" sz="2000" b="1" dirty="0" smtClean="0">
                <a:effectLst/>
              </a:rPr>
              <a:t>– 415 с.</a:t>
            </a:r>
            <a:endParaRPr lang="ru-RU" sz="2000" b="1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0851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201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6574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+mj-lt"/>
              </a:rPr>
              <a:t>СЧАСТЬЕ – ЭТО УМЕНИЕ БЛАГОДАРИТЬ</a:t>
            </a:r>
            <a:endParaRPr lang="ru-RU" sz="36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Рисунок 3" descr="спасиб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268761"/>
            <a:ext cx="8064896" cy="52672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59400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</a:t>
            </a:r>
            <a:r>
              <a:rPr lang="ru-RU" sz="2000" b="1" dirty="0" smtClean="0"/>
              <a:t>В </a:t>
            </a:r>
            <a:r>
              <a:rPr lang="ru-RU" sz="2000" b="1" dirty="0"/>
              <a:t>словаре русского языка </a:t>
            </a:r>
            <a:r>
              <a:rPr lang="ru-RU" sz="2000" b="1" dirty="0" smtClean="0"/>
              <a:t>С.И</a:t>
            </a:r>
            <a:r>
              <a:rPr lang="ru-RU" sz="2000" b="1" dirty="0"/>
              <a:t>. Ожегова дается такое определение счастья: «</a:t>
            </a:r>
            <a:r>
              <a:rPr lang="ru-RU" sz="2000" b="1" u="sng" dirty="0">
                <a:solidFill>
                  <a:srgbClr val="C00000"/>
                </a:solidFill>
              </a:rPr>
              <a:t>Счастье — это чувство и состояние высшего удовлетворения</a:t>
            </a:r>
            <a:r>
              <a:rPr lang="ru-RU" sz="2000" b="1" u="sng" dirty="0"/>
              <a:t>». </a:t>
            </a:r>
            <a:endParaRPr lang="en-US" sz="2000" b="1" u="sng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СЧАСТЬЕ</a:t>
            </a:r>
            <a:r>
              <a:rPr lang="ru-RU" sz="2000" b="1" dirty="0" smtClean="0"/>
              <a:t> </a:t>
            </a:r>
            <a:r>
              <a:rPr lang="ru-RU" sz="2000" b="1" dirty="0"/>
              <a:t>– понятие, обозначающее высшее благо как завершенное, самоценное, самодостаточное состояние жизни; общепризнанная конечная субъективная цель деятельности человека. Как слово живого языка и феномен культуры счастье многоаспектно. </a:t>
            </a:r>
          </a:p>
          <a:p>
            <a:r>
              <a:rPr lang="en-US" sz="2000" b="1" dirty="0" smtClean="0"/>
              <a:t>      </a:t>
            </a:r>
            <a:r>
              <a:rPr lang="ru-RU" sz="2000" b="1" dirty="0" smtClean="0"/>
              <a:t>Польский </a:t>
            </a:r>
            <a:r>
              <a:rPr lang="ru-RU" sz="2000" b="1" dirty="0"/>
              <a:t>исследователь </a:t>
            </a:r>
            <a:r>
              <a:rPr lang="ru-RU" sz="2000" b="1" dirty="0">
                <a:solidFill>
                  <a:srgbClr val="C00000"/>
                </a:solidFill>
              </a:rPr>
              <a:t>В. </a:t>
            </a:r>
            <a:r>
              <a:rPr lang="ru-RU" sz="2000" b="1" dirty="0" err="1">
                <a:solidFill>
                  <a:srgbClr val="C00000"/>
                </a:solidFill>
              </a:rPr>
              <a:t>Татаркевич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/>
              <a:t>выделил четыре основных значения понятия счастья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r>
              <a:rPr lang="ru-RU" sz="2000" b="1" dirty="0"/>
              <a:t> </a:t>
            </a:r>
            <a:r>
              <a:rPr lang="en-US" sz="2000" b="1" dirty="0" smtClean="0"/>
              <a:t>     </a:t>
            </a:r>
            <a:r>
              <a:rPr lang="ru-RU" sz="2000" b="1" dirty="0" smtClean="0"/>
              <a:t>1</a:t>
            </a:r>
            <a:r>
              <a:rPr lang="ru-RU" sz="2000" b="1" dirty="0"/>
              <a:t>) благосклонность судьбы, удача, удавшаяся жизнь, везенье;     первоначально, по-видимому, такое понимание превалировало над другими смыслами, что отразилось в этимологии слова (праславянское </a:t>
            </a:r>
            <a:r>
              <a:rPr lang="ru-RU" sz="2000" b="1" dirty="0" err="1"/>
              <a:t>sъčęstь̂j</a:t>
            </a:r>
            <a:r>
              <a:rPr lang="ru-RU" sz="2000" b="1" dirty="0"/>
              <a:t> восходит к древнеиндийскому </a:t>
            </a:r>
            <a:r>
              <a:rPr lang="ru-RU" sz="2000" b="1" dirty="0" err="1"/>
              <a:t>su</a:t>
            </a:r>
            <a:r>
              <a:rPr lang="ru-RU" sz="2000" b="1" dirty="0"/>
              <a:t> «хороший» и </a:t>
            </a:r>
            <a:r>
              <a:rPr lang="ru-RU" sz="2000" b="1" dirty="0" err="1"/>
              <a:t>čęstь</a:t>
            </a:r>
            <a:r>
              <a:rPr lang="ru-RU" sz="2000" b="1" dirty="0"/>
              <a:t> «часть», что означало «хороший удел», по другой версии – «совместная часть, доля»; </a:t>
            </a:r>
            <a:r>
              <a:rPr lang="ru-RU" sz="2000" b="1" dirty="0" smtClean="0"/>
              <a:t>древнегреческое </a:t>
            </a:r>
            <a:r>
              <a:rPr lang="ru-RU" sz="2000" b="1" dirty="0" err="1"/>
              <a:t>εὐδ</a:t>
            </a:r>
            <a:r>
              <a:rPr lang="ru-RU" sz="2000" b="1" dirty="0"/>
              <a:t>αιμονία буквально означало покровительство доброго гения);</a:t>
            </a:r>
          </a:p>
          <a:p>
            <a:r>
              <a:rPr lang="ru-RU" sz="2000" b="1" dirty="0" smtClean="0"/>
              <a:t> </a:t>
            </a:r>
            <a:r>
              <a:rPr lang="en-US" sz="2000" b="1" dirty="0" smtClean="0"/>
              <a:t>     </a:t>
            </a:r>
            <a:r>
              <a:rPr lang="ru-RU" sz="2000" b="1" dirty="0" smtClean="0"/>
              <a:t>2</a:t>
            </a:r>
            <a:r>
              <a:rPr lang="ru-RU" sz="2000" b="1" dirty="0"/>
              <a:t>) состояние интенсивной радости; </a:t>
            </a:r>
          </a:p>
          <a:p>
            <a:r>
              <a:rPr lang="ru-RU" sz="2000" b="1" dirty="0"/>
              <a:t> </a:t>
            </a:r>
            <a:r>
              <a:rPr lang="en-US" sz="2000" b="1" dirty="0" smtClean="0"/>
              <a:t>     </a:t>
            </a:r>
            <a:r>
              <a:rPr lang="ru-RU" sz="2000" b="1" dirty="0" smtClean="0"/>
              <a:t>3</a:t>
            </a:r>
            <a:r>
              <a:rPr lang="ru-RU" sz="2000" b="1" dirty="0"/>
              <a:t>) обладание наивысшими благами, общий несомненно положительный баланс жизни; 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 </a:t>
            </a:r>
            <a:r>
              <a:rPr lang="ru-RU" sz="2000" b="1" dirty="0"/>
              <a:t>4) чувство удовлетворенности жизнью.</a:t>
            </a:r>
          </a:p>
        </p:txBody>
      </p:sp>
    </p:spTree>
    <p:extLst>
      <p:ext uri="{BB962C8B-B14F-4D97-AF65-F5344CB8AC3E}">
        <p14:creationId xmlns:p14="http://schemas.microsoft.com/office/powerpoint/2010/main" val="6298462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70C0"/>
                </a:solidFill>
                <a:effectLst/>
              </a:rPr>
              <a:t>Выражения известных людей о счастье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388" y="1268413"/>
            <a:ext cx="7416800" cy="1428750"/>
            <a:chOff x="113" y="799"/>
            <a:chExt cx="4672" cy="900"/>
          </a:xfrm>
        </p:grpSpPr>
        <p:sp>
          <p:nvSpPr>
            <p:cNvPr id="268295" name="Rectangle 7"/>
            <p:cNvSpPr>
              <a:spLocks noChangeArrowheads="1"/>
            </p:cNvSpPr>
            <p:nvPr/>
          </p:nvSpPr>
          <p:spPr bwMode="auto">
            <a:xfrm>
              <a:off x="113" y="1162"/>
              <a:ext cx="2646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</a:pPr>
              <a:r>
                <a:rPr kumimoji="1" lang="ru-RU" i="1" dirty="0"/>
                <a:t>Счастье слепо, но не незряче.  </a:t>
              </a:r>
              <a:r>
                <a:rPr kumimoji="1" lang="ru-RU" i="1" dirty="0">
                  <a:solidFill>
                    <a:srgbClr val="0070C0"/>
                  </a:solidFill>
                </a:rPr>
                <a:t>Ф. Бэкон</a:t>
              </a:r>
            </a:p>
          </p:txBody>
        </p:sp>
        <p:pic>
          <p:nvPicPr>
            <p:cNvPr id="268297" name="Picture 9" descr="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3" y="799"/>
              <a:ext cx="952" cy="900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56613" y="2492375"/>
            <a:ext cx="7963538" cy="1476375"/>
            <a:chOff x="821" y="1570"/>
            <a:chExt cx="4735" cy="930"/>
          </a:xfrm>
        </p:grpSpPr>
        <p:sp>
          <p:nvSpPr>
            <p:cNvPr id="268294" name="Rectangle 6"/>
            <p:cNvSpPr>
              <a:spLocks noChangeArrowheads="1"/>
            </p:cNvSpPr>
            <p:nvPr/>
          </p:nvSpPr>
          <p:spPr bwMode="auto">
            <a:xfrm>
              <a:off x="1882" y="1706"/>
              <a:ext cx="3674" cy="58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kumimoji="1" lang="ru-RU" i="1" dirty="0"/>
                <a:t>Когда мы счастливы – мы всегда добры, но когда мы добры – мы не всегда счастливы… </a:t>
              </a:r>
              <a:endParaRPr kumimoji="1" lang="en-US" i="1" dirty="0" smtClean="0"/>
            </a:p>
            <a:p>
              <a:r>
                <a:rPr kumimoji="1" lang="en-US" i="1" u="sng" dirty="0" smtClean="0"/>
                <a:t>                                                                   </a:t>
              </a:r>
              <a:r>
                <a:rPr kumimoji="1" lang="ru-RU" i="1" u="sng" dirty="0" smtClean="0">
                  <a:solidFill>
                    <a:srgbClr val="0070C0"/>
                  </a:solidFill>
                </a:rPr>
                <a:t>Оскар </a:t>
              </a:r>
              <a:r>
                <a:rPr kumimoji="1" lang="ru-RU" i="1" u="sng" dirty="0" err="1">
                  <a:solidFill>
                    <a:srgbClr val="0070C0"/>
                  </a:solidFill>
                </a:rPr>
                <a:t>Уайлд</a:t>
              </a:r>
              <a:endParaRPr kumimoji="1" lang="ru-RU" i="1" u="sng" dirty="0">
                <a:solidFill>
                  <a:srgbClr val="0070C0"/>
                </a:solidFill>
              </a:endParaRPr>
            </a:p>
          </p:txBody>
        </p:sp>
        <p:pic>
          <p:nvPicPr>
            <p:cNvPr id="268298" name="Picture 10" descr="куе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" y="1570"/>
              <a:ext cx="796" cy="930"/>
            </a:xfrm>
            <a:prstGeom prst="rect">
              <a:avLst/>
            </a:prstGeom>
            <a:noFill/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9388" y="3786189"/>
            <a:ext cx="7472775" cy="1576388"/>
            <a:chOff x="113" y="2385"/>
            <a:chExt cx="4618" cy="993"/>
          </a:xfrm>
        </p:grpSpPr>
        <p:sp>
          <p:nvSpPr>
            <p:cNvPr id="268293" name="Rectangle 5"/>
            <p:cNvSpPr>
              <a:spLocks noChangeArrowheads="1"/>
            </p:cNvSpPr>
            <p:nvPr/>
          </p:nvSpPr>
          <p:spPr bwMode="auto">
            <a:xfrm>
              <a:off x="113" y="2523"/>
              <a:ext cx="3266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</a:pPr>
              <a:r>
                <a:rPr kumimoji="1" lang="ru-RU" i="1" dirty="0"/>
                <a:t>Счастлив тот, кто счастлив у себя </a:t>
              </a:r>
              <a:r>
                <a:rPr kumimoji="1" lang="ru-RU" i="1" dirty="0" smtClean="0"/>
                <a:t>дома.</a:t>
              </a:r>
              <a:endParaRPr kumimoji="1" lang="en-US" i="1" dirty="0" smtClean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</a:pPr>
              <a:r>
                <a:rPr kumimoji="1" lang="ru-RU" i="1" dirty="0" smtClean="0">
                  <a:solidFill>
                    <a:srgbClr val="0070C0"/>
                  </a:solidFill>
                </a:rPr>
                <a:t> </a:t>
              </a:r>
              <a:r>
                <a:rPr kumimoji="1" lang="en-US" i="1" dirty="0" smtClean="0">
                  <a:solidFill>
                    <a:srgbClr val="0070C0"/>
                  </a:solidFill>
                </a:rPr>
                <a:t>                                                 </a:t>
              </a:r>
              <a:r>
                <a:rPr kumimoji="1" lang="ru-RU" i="1" u="sng" dirty="0" smtClean="0">
                  <a:solidFill>
                    <a:srgbClr val="0070C0"/>
                  </a:solidFill>
                </a:rPr>
                <a:t>Лев </a:t>
              </a:r>
              <a:r>
                <a:rPr kumimoji="1" lang="ru-RU" i="1" u="sng" dirty="0">
                  <a:solidFill>
                    <a:srgbClr val="0070C0"/>
                  </a:solidFill>
                </a:rPr>
                <a:t>Толстой</a:t>
              </a:r>
            </a:p>
          </p:txBody>
        </p:sp>
        <p:pic>
          <p:nvPicPr>
            <p:cNvPr id="268299" name="Picture 11" descr="рг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0" y="2385"/>
              <a:ext cx="951" cy="993"/>
            </a:xfrm>
            <a:prstGeom prst="rect">
              <a:avLst/>
            </a:prstGeom>
            <a:noFill/>
          </p:spPr>
        </p:pic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85786" y="5157788"/>
            <a:ext cx="7962927" cy="1428750"/>
            <a:chOff x="612" y="3249"/>
            <a:chExt cx="4899" cy="900"/>
          </a:xfrm>
        </p:grpSpPr>
        <p:sp>
          <p:nvSpPr>
            <p:cNvPr id="268292" name="Rectangle 4"/>
            <p:cNvSpPr>
              <a:spLocks noChangeArrowheads="1"/>
            </p:cNvSpPr>
            <p:nvPr/>
          </p:nvSpPr>
          <p:spPr bwMode="auto">
            <a:xfrm>
              <a:off x="1973" y="3385"/>
              <a:ext cx="3538" cy="61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</a:pPr>
              <a:r>
                <a:rPr kumimoji="1" lang="ru-RU" i="1" dirty="0"/>
                <a:t>Счастье – это хороший счет в банке, хороший повар и хорошее пищеварение… </a:t>
              </a:r>
              <a:endParaRPr kumimoji="1" lang="en-US" i="1" dirty="0" smtClean="0"/>
            </a:p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</a:pPr>
              <a:r>
                <a:rPr kumimoji="1" lang="en-US" i="1" u="sng" dirty="0" smtClean="0"/>
                <a:t>                                      </a:t>
              </a:r>
              <a:r>
                <a:rPr kumimoji="1" lang="ru-RU" i="1" u="sng" dirty="0" smtClean="0"/>
                <a:t>  </a:t>
              </a:r>
              <a:r>
                <a:rPr kumimoji="1" lang="en-US" i="1" u="sng" dirty="0" smtClean="0"/>
                <a:t>                </a:t>
              </a:r>
              <a:r>
                <a:rPr kumimoji="1" lang="ru-RU" i="1" u="sng" dirty="0" smtClean="0">
                  <a:solidFill>
                    <a:srgbClr val="0070C0"/>
                  </a:solidFill>
                </a:rPr>
                <a:t>Жан-Жак </a:t>
              </a:r>
              <a:r>
                <a:rPr kumimoji="1" lang="ru-RU" i="1" u="sng" dirty="0">
                  <a:solidFill>
                    <a:srgbClr val="0070C0"/>
                  </a:solidFill>
                </a:rPr>
                <a:t>Руссо</a:t>
              </a:r>
            </a:p>
          </p:txBody>
        </p:sp>
        <p:pic>
          <p:nvPicPr>
            <p:cNvPr id="268301" name="Picture 13" descr="i5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3249"/>
              <a:ext cx="886" cy="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/>
              </a:rPr>
              <a:t>М.Ю. ЛЕРМОНТОВ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13" name="Содержимое 12" descr="счастье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671888" y="1484313"/>
            <a:ext cx="5472112" cy="4321175"/>
          </a:xfrm>
        </p:spPr>
      </p:pic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107504" y="1556792"/>
            <a:ext cx="3528392" cy="39604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500" b="1" i="1" dirty="0" smtClean="0">
                <a:latin typeface="+mj-lt"/>
              </a:rPr>
              <a:t>«Поверьте мне -</a:t>
            </a:r>
          </a:p>
          <a:p>
            <a:pPr>
              <a:buNone/>
            </a:pPr>
            <a:r>
              <a:rPr lang="ru-RU" sz="3500" b="1" i="1" dirty="0" smtClean="0">
                <a:latin typeface="+mj-lt"/>
              </a:rPr>
              <a:t>счастье только там, </a:t>
            </a:r>
          </a:p>
          <a:p>
            <a:pPr>
              <a:buNone/>
            </a:pPr>
            <a:r>
              <a:rPr lang="ru-RU" sz="3500" b="1" i="1" dirty="0" smtClean="0">
                <a:latin typeface="+mj-lt"/>
              </a:rPr>
              <a:t>где любят нас, где верят нам»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</a:rPr>
              <a:t>Конфуций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0405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	</a:t>
            </a:r>
            <a:r>
              <a:rPr lang="ru-RU" sz="4000" b="1" i="1" dirty="0" smtClean="0"/>
              <a:t>Счастье - это когда тебя понимают, большое счастье</a:t>
            </a:r>
            <a:r>
              <a:rPr lang="en-US" sz="4000" b="1" i="1" dirty="0" smtClean="0"/>
              <a:t> </a:t>
            </a:r>
            <a:r>
              <a:rPr lang="ru-RU" sz="4000" b="1" i="1" dirty="0" smtClean="0"/>
              <a:t>- это когда тебя любят,</a:t>
            </a:r>
            <a:endParaRPr lang="en-US" sz="4000" b="1" i="1" dirty="0" smtClean="0"/>
          </a:p>
          <a:p>
            <a:pPr algn="ctr">
              <a:buNone/>
            </a:pPr>
            <a:r>
              <a:rPr lang="ru-RU" sz="4000" b="1" i="1" dirty="0" smtClean="0"/>
              <a:t> настоящее</a:t>
            </a:r>
            <a:endParaRPr lang="en-US" sz="4000" b="1" i="1" dirty="0" smtClean="0"/>
          </a:p>
          <a:p>
            <a:pPr algn="ctr">
              <a:buNone/>
            </a:pPr>
            <a:r>
              <a:rPr lang="ru-RU" sz="4000" b="1" i="1" dirty="0" smtClean="0"/>
              <a:t>счастье – это когда любишь ты</a:t>
            </a:r>
            <a:endParaRPr lang="ru-RU" sz="4000" b="1" dirty="0"/>
          </a:p>
        </p:txBody>
      </p:sp>
      <p:pic>
        <p:nvPicPr>
          <p:cNvPr id="6" name="Содержимое 5" descr="161_konfucii.jpконфуций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effectLst/>
              </a:rPr>
              <a:t>Константин  Паустовский</a:t>
            </a:r>
            <a:endParaRPr lang="ru-RU" sz="4000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7" name="Содержимое 6" descr="740_15293.jpпаустовский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340768"/>
            <a:ext cx="4968552" cy="381647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1340768"/>
            <a:ext cx="350043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b="1" i="1" dirty="0" smtClean="0"/>
              <a:t>… самое большое счастье в</a:t>
            </a:r>
            <a:endParaRPr lang="en-US" sz="4400" b="1" i="1" dirty="0"/>
          </a:p>
          <a:p>
            <a:pPr>
              <a:buNone/>
            </a:pPr>
            <a:r>
              <a:rPr lang="ru-RU" sz="4400" b="1" i="1" dirty="0" smtClean="0"/>
              <a:t>понимании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  <a:effectLst/>
              </a:rPr>
              <a:t>Далай</a:t>
            </a:r>
            <a:r>
              <a:rPr lang="ru-RU" b="1" i="1" dirty="0" smtClean="0">
                <a:solidFill>
                  <a:srgbClr val="0070C0"/>
                </a:solidFill>
                <a:effectLst/>
              </a:rPr>
              <a:t> Лама о счастье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Содержимое 4" descr="лама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428736"/>
            <a:ext cx="5314598" cy="36192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357430"/>
            <a:ext cx="4107306" cy="42923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ИСТОЧНИКИ  СЧАСТЬЯ:</a:t>
            </a:r>
          </a:p>
          <a:p>
            <a:pPr algn="ctr"/>
            <a:endParaRPr lang="ru-RU" b="1" i="1" dirty="0" smtClean="0">
              <a:latin typeface="+mj-lt"/>
            </a:endParaRPr>
          </a:p>
          <a:p>
            <a:pPr algn="ctr">
              <a:buNone/>
            </a:pPr>
            <a:r>
              <a:rPr lang="ru-RU" sz="3200" b="1" i="1" u="sng" dirty="0" smtClean="0">
                <a:latin typeface="+mj-lt"/>
              </a:rPr>
              <a:t>ЛЮБОВЬ </a:t>
            </a:r>
            <a:r>
              <a:rPr lang="ru-RU" sz="3200" b="1" i="1" dirty="0" smtClean="0">
                <a:latin typeface="+mj-lt"/>
              </a:rPr>
              <a:t/>
            </a:r>
            <a:br>
              <a:rPr lang="ru-RU" sz="3200" b="1" i="1" dirty="0" smtClean="0">
                <a:latin typeface="+mj-lt"/>
              </a:rPr>
            </a:br>
            <a:r>
              <a:rPr lang="ru-RU" sz="3200" b="1" i="1" dirty="0" smtClean="0">
                <a:latin typeface="+mj-lt"/>
              </a:rPr>
              <a:t>И</a:t>
            </a:r>
            <a:br>
              <a:rPr lang="ru-RU" sz="3200" b="1" i="1" dirty="0" smtClean="0">
                <a:latin typeface="+mj-lt"/>
              </a:rPr>
            </a:br>
            <a:r>
              <a:rPr lang="ru-RU" sz="3200" b="1" i="1" u="sng" dirty="0" smtClean="0">
                <a:latin typeface="+mj-lt"/>
              </a:rPr>
              <a:t>СОСТРАДАНИЕ</a:t>
            </a:r>
            <a:endParaRPr lang="ru-RU" sz="3200" b="1" i="1" u="sng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4124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/>
              </a:rPr>
              <a:t>И. С. Тургенев</a:t>
            </a:r>
            <a:endParaRPr lang="ru-RU" b="1" i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8" descr="C:\Documents and Settings\Admin\Рабочий стол\надя\turgenev_shulg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0559" y="1600200"/>
            <a:ext cx="3578682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2357430"/>
            <a:ext cx="4444308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+mj-lt"/>
              </a:rPr>
              <a:t>Счастье – как здоровье: когда его не замечаешь, значит, оно есть</a:t>
            </a:r>
            <a:endParaRPr lang="ru-RU" sz="3600" b="1" i="1" dirty="0"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0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798</Words>
  <Application>Microsoft Office PowerPoint</Application>
  <PresentationFormat>Экран (4:3)</PresentationFormat>
  <Paragraphs>101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Что такое счастье ?</vt:lpstr>
      <vt:lpstr>Знаете ли Вы, что…</vt:lpstr>
      <vt:lpstr>Презентация PowerPoint</vt:lpstr>
      <vt:lpstr>Выражения известных людей о счастье</vt:lpstr>
      <vt:lpstr>М.Ю. ЛЕРМОНТОВ </vt:lpstr>
      <vt:lpstr>Конфуций</vt:lpstr>
      <vt:lpstr>Константин  Паустовский</vt:lpstr>
      <vt:lpstr>Далай Лама о счастье</vt:lpstr>
      <vt:lpstr>И. С. Тургенев</vt:lpstr>
      <vt:lpstr>Что нужно человеку для счастья ?</vt:lpstr>
      <vt:lpstr>Презентация PowerPoint</vt:lpstr>
      <vt:lpstr>Презентация PowerPoint</vt:lpstr>
      <vt:lpstr>Презентация PowerPoint</vt:lpstr>
      <vt:lpstr>Счастье - это теплые отношения с членами своей семьи и близкими вам людьми</vt:lpstr>
      <vt:lpstr>Презентация PowerPoint</vt:lpstr>
      <vt:lpstr>Презентация PowerPoint</vt:lpstr>
      <vt:lpstr>счастье – это дружная Семья</vt:lpstr>
      <vt:lpstr>Презентация PowerPoint</vt:lpstr>
      <vt:lpstr>Презентация PowerPoint</vt:lpstr>
      <vt:lpstr>290033 88.323.1 А841 Арнольд, Ольга Романовна.  Заслужи себе счастье : кн. для женщин, написанная женщиной-психологом / О. Р. Арнольд; Худож. А. Савельев. - М. : Селена, 1994. - 320 с.   </vt:lpstr>
      <vt:lpstr>279934 87.715 А117  А счастье так возможно ... : общественно-политическая литература / Отв. ред. В. Архангельский; Сост. Е. Мушкина. - М. : Известия, 1989. - 304 с.</vt:lpstr>
      <vt:lpstr>270771 60.55 Б537 Бестужев-Лада, И. В.  Ступени к семейному счастью / Бестужев-Лада И. В. - Москва : Мысль, 1988. - 302 с.</vt:lpstr>
      <vt:lpstr>261174 74.9 Д773 Дрейкурс, Рудольф.  Счастье вашего ребенка : Кн. для родителей: Пер. с англ. / Р. Дрейкурс, В. Золц; Под ред. А. В. Толстых. - М. : Прогресс, 1986. - 240 с.</vt:lpstr>
      <vt:lpstr>266095 74.90 О-355 Овчинникова, Ирина Григорьевна.  Родительское счастье / И. Г. Овчинникова. - М. : Политиздат, 1987. - 141 с. -       (Б-чка семейного чтения). </vt:lpstr>
      <vt:lpstr>111508 84(2Рос=Рус)6 С901 Сурков, Алексей Александрович.  Что такое счастье? : стихи последних лет / Алексей Сурков ; худож. А. А. Данилов. - Москва : Сов. писатель, 1969. - 136 с.</vt:lpstr>
      <vt:lpstr>306088 84(2Рос=Рус)6 П913 Пушкина, Оксана Викторовна.  Формула счастья / Оксана Пушкина. - Москва : ЭКСМО, 2004. - 352 с. - (Женский взгляд).</vt:lpstr>
      <vt:lpstr>307862 84(2Рос=Рус)6 А90 Асадов, Эдуард Аркадьевич.  Дорожите счастьем, дорожите! : [поэзия и проза] / Эдуард Асадов. - Москва : Эксмо, 2005. – 415 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3 классе на этическую тему «Что такое счастье»</dc:title>
  <dc:creator>МАМА</dc:creator>
  <cp:lastModifiedBy>admin</cp:lastModifiedBy>
  <cp:revision>104</cp:revision>
  <dcterms:modified xsi:type="dcterms:W3CDTF">2020-10-29T09:30:39Z</dcterms:modified>
</cp:coreProperties>
</file>