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FF"/>
    <a:srgbClr val="E46C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620" autoAdjust="0"/>
  </p:normalViewPr>
  <p:slideViewPr>
    <p:cSldViewPr>
      <p:cViewPr>
        <p:scale>
          <a:sx n="70" d="100"/>
          <a:sy n="70" d="100"/>
        </p:scale>
        <p:origin x="-117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5253-94BC-49DD-8ADC-1ADB811F6964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A6A32-EDBF-466A-B002-8D659CD1DA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A6A32-EDBF-466A-B002-8D659CD1DA8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E9B6-4809-4B8C-A60D-1000484603E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9D2B-7206-4C71-9920-78046281C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9775415-stock-photo-vintage-paper-and-letters.jpg"/>
          <p:cNvPicPr>
            <a:picLocks noChangeAspect="1"/>
          </p:cNvPicPr>
          <p:nvPr/>
        </p:nvPicPr>
        <p:blipFill>
          <a:blip r:embed="rId3">
            <a:lum bright="24000" contrast="-46000"/>
          </a:blip>
          <a:stretch>
            <a:fillRect/>
          </a:stretch>
        </p:blipFill>
        <p:spPr>
          <a:xfrm>
            <a:off x="-357222" y="0"/>
            <a:ext cx="9715568" cy="685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prstMaterial="plastic"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215370" cy="3429024"/>
          </a:xfrm>
          <a:noFill/>
        </p:spPr>
        <p:txBody>
          <a:bodyPr>
            <a:noAutofit/>
          </a:bodyPr>
          <a:lstStyle/>
          <a:p>
            <a:r>
              <a:rPr lang="ru-RU" sz="6000" dirty="0">
                <a:latin typeface="Impact" pitchFamily="34" charset="0"/>
              </a:rPr>
              <a:t>«Переживая заново войну: книги-юбиляры» </a:t>
            </a:r>
            <a:br>
              <a:rPr lang="ru-RU" sz="6000" dirty="0">
                <a:latin typeface="Impact" pitchFamily="34" charset="0"/>
              </a:rPr>
            </a:br>
            <a:endParaRPr lang="ru-RU" sz="6000" dirty="0">
              <a:latin typeface="Impact" pitchFamily="34" charset="0"/>
            </a:endParaRPr>
          </a:p>
        </p:txBody>
      </p:sp>
    </p:spTree>
  </p:cSld>
  <p:clrMapOvr>
    <a:masterClrMapping/>
  </p:clrMapOvr>
  <p:transition advTm="33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4849853"/>
            <a:ext cx="6929486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Пока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я жив, я временно бессмертный. 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dirty="0" smtClean="0">
                <a:latin typeface="Courier New" pitchFamily="49" charset="0"/>
                <a:cs typeface="Courier New" pitchFamily="49" charset="0"/>
              </a:rPr>
            </a:b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3" cstate="print">
            <a:lum bright="-43000" contrast="-97000"/>
          </a:blip>
          <a:srcRect r="49219"/>
          <a:stretch>
            <a:fillRect/>
          </a:stretch>
        </p:blipFill>
        <p:spPr>
          <a:xfrm>
            <a:off x="1071538" y="5286388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4" cstate="print">
            <a:lum bright="-53000" contrast="-81000"/>
          </a:blip>
          <a:srcRect l="49219"/>
          <a:stretch>
            <a:fillRect/>
          </a:stretch>
        </p:blipFill>
        <p:spPr>
          <a:xfrm>
            <a:off x="7358082" y="5929330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43636" y="1357298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Щит и меч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Impact" pitchFamily="34" charset="0"/>
              </a:rPr>
              <a:t>55 лет</a:t>
            </a:r>
            <a:endParaRPr lang="ru-RU" sz="2400" b="1" dirty="0">
              <a:latin typeface="Impact" pitchFamily="34" charset="0"/>
            </a:endParaRPr>
          </a:p>
        </p:txBody>
      </p:sp>
      <p:pic>
        <p:nvPicPr>
          <p:cNvPr id="17" name="Рисунок 16" descr="Vadim_Kozhevnikov__Schit_i_mech_komplekt_iz_2_knig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85728"/>
            <a:ext cx="414151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 rot="4876873">
            <a:off x="2180311" y="-485118"/>
            <a:ext cx="1463195" cy="23430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00628" y="857232"/>
            <a:ext cx="414337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Вадим 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Кожевников 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 </a:t>
            </a:r>
          </a:p>
        </p:txBody>
      </p:sp>
    </p:spTree>
  </p:cSld>
  <p:clrMapOvr>
    <a:masterClrMapping/>
  </p:clrMapOvr>
  <p:transition advTm="95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810772"/>
            <a:ext cx="8072494" cy="3785652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Щит и меч - дань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уважения смертельно опасной работе советской разведки в годы Второй мировой войны. Главный герой, Александр Белов, по долгу службы должен принять облик врага своей Родины и, ежеминутно рискуя жизнью, повести трудную борьбу в тылу врага. «Щит и меч»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- это остросюжетная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шпионская история, полная политических интриг и бесконечных испытаний ума и силы воли отдельных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людей.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458393" y="1165410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7828383" y="4594434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293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4992729"/>
            <a:ext cx="6929486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dirty="0">
                <a:latin typeface="Courier New" pitchFamily="49" charset="0"/>
                <a:cs typeface="Courier New" pitchFamily="49" charset="0"/>
              </a:rPr>
              <a:t>Добродетель, подобно ворону, гнездится среди развалин. 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3" cstate="print">
            <a:lum bright="-43000" contrast="-97000"/>
          </a:blip>
          <a:srcRect r="49219"/>
          <a:stretch>
            <a:fillRect/>
          </a:stretch>
        </p:blipFill>
        <p:spPr>
          <a:xfrm>
            <a:off x="1000100" y="5286388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4" cstate="print">
            <a:lum bright="-53000" contrast="-81000"/>
          </a:blip>
          <a:srcRect l="49219"/>
          <a:stretch>
            <a:fillRect/>
          </a:stretch>
        </p:blipFill>
        <p:spPr>
          <a:xfrm>
            <a:off x="7429520" y="6118091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43636" y="1357298"/>
            <a:ext cx="3071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На войне как на войне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Impact" pitchFamily="34" charset="0"/>
              </a:rPr>
              <a:t>55 лет</a:t>
            </a:r>
            <a:endParaRPr lang="ru-RU" sz="2400" b="1" dirty="0">
              <a:latin typeface="Impact" pitchFamily="34" charset="0"/>
            </a:endParaRPr>
          </a:p>
        </p:txBody>
      </p:sp>
      <p:pic>
        <p:nvPicPr>
          <p:cNvPr id="16" name="Рисунок 15" descr="uk5527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85728"/>
            <a:ext cx="3643338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 rot="4876873">
            <a:off x="2258742" y="-511547"/>
            <a:ext cx="1200071" cy="21456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86380" y="857232"/>
            <a:ext cx="385762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Виктор Курочкин  </a:t>
            </a:r>
          </a:p>
        </p:txBody>
      </p:sp>
    </p:spTree>
  </p:cSld>
  <p:clrMapOvr>
    <a:masterClrMapping/>
  </p:clrMapOvr>
  <p:transition advTm="1067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214422"/>
            <a:ext cx="8072494" cy="4893647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Повесть рассказывает о нескольких днях жизни на войне экипажа самоходной артиллерийской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установки. О 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взаимоотношениях молодого командира установки, вчерашнего деревенского паренька Саши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Малешкина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с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экипажем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 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«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Но …на войне как на войне: смерть – обычное дело, и – спустя два часа после боя – гвардии младший лейтенант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Малешкин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, командир самоходки, не успев привыкнуть к своему званию Героя, не поносив золотую звездочку, погиб, сраженный шальным осколком».</a:t>
            </a: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458393" y="477615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5070712">
            <a:off x="7828383" y="5096118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623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5072074"/>
            <a:ext cx="6929486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За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неуспех и успех на войне надо платить кровью, ибо другой платы нет. 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3" cstate="print">
            <a:lum bright="-43000" contrast="-97000"/>
          </a:blip>
          <a:srcRect r="49219"/>
          <a:stretch>
            <a:fillRect/>
          </a:stretch>
        </p:blipFill>
        <p:spPr>
          <a:xfrm>
            <a:off x="1000100" y="5286388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4" cstate="print">
            <a:lum bright="-53000" contrast="-81000"/>
          </a:blip>
          <a:srcRect l="49219"/>
          <a:stretch>
            <a:fillRect/>
          </a:stretch>
        </p:blipFill>
        <p:spPr>
          <a:xfrm>
            <a:off x="7429520" y="6118091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43636" y="1357298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Горячий снег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Impact" pitchFamily="34" charset="0"/>
              </a:rPr>
              <a:t>50 лет</a:t>
            </a:r>
            <a:endParaRPr lang="ru-RU" sz="2400" b="1" dirty="0">
              <a:latin typeface="Impact" pitchFamily="34" charset="0"/>
            </a:endParaRPr>
          </a:p>
        </p:txBody>
      </p:sp>
      <p:pic>
        <p:nvPicPr>
          <p:cNvPr id="17" name="Рисунок 16" descr="10b6bcd0d5c5b9c6267b70dd6148ffc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85728"/>
            <a:ext cx="3643338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 rot="4876873">
            <a:off x="2288288" y="-486186"/>
            <a:ext cx="1200071" cy="2085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57818" y="857232"/>
            <a:ext cx="378618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Юрий 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Бондарев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  </a:t>
            </a:r>
          </a:p>
        </p:txBody>
      </p:sp>
    </p:spTree>
  </p:cSld>
  <p:clrMapOvr>
    <a:masterClrMapping/>
  </p:clrMapOvr>
  <p:transition advTm="1096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785926"/>
            <a:ext cx="8072494" cy="3046988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Роман "Горячий снег" основан на реальных исторических событиях декабря 1942 года и повествует о попытке немецкой группы армий "Дон" фельдмаршала </a:t>
            </a:r>
            <a:r>
              <a:rPr lang="ru-RU" sz="2400" dirty="0" err="1">
                <a:latin typeface="Courier New" pitchFamily="49" charset="0"/>
                <a:cs typeface="Courier New" pitchFamily="49" charset="0"/>
              </a:rPr>
              <a:t>Манштейна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прорвать блокаду окруженной под Сталинградом трехсоттысячной армии Паулюса. От сражения, описанного в произведении, зависел исход всей Сталинградской битвы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458393" y="1120557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5070712">
            <a:off x="7778695" y="3833583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862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5072074"/>
            <a:ext cx="6929486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dirty="0">
                <a:latin typeface="Courier New" pitchFamily="49" charset="0"/>
                <a:cs typeface="Courier New" pitchFamily="49" charset="0"/>
              </a:rPr>
              <a:t>Жизнь — вот единственная реальная ценность для всего сущего и для человека тоже. </a:t>
            </a:r>
            <a:endParaRPr lang="ru-RU" sz="20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3" cstate="print">
            <a:lum bright="-43000" contrast="-97000"/>
          </a:blip>
          <a:srcRect r="49219"/>
          <a:stretch>
            <a:fillRect/>
          </a:stretch>
        </p:blipFill>
        <p:spPr>
          <a:xfrm>
            <a:off x="1000100" y="5286388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4" cstate="print">
            <a:lum bright="-53000" contrast="-81000"/>
          </a:blip>
          <a:srcRect l="49219"/>
          <a:stretch>
            <a:fillRect/>
          </a:stretch>
        </p:blipFill>
        <p:spPr>
          <a:xfrm>
            <a:off x="7429520" y="6118091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43636" y="1357298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Сотников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Impact" pitchFamily="34" charset="0"/>
              </a:rPr>
              <a:t>50 лет</a:t>
            </a:r>
            <a:endParaRPr lang="ru-RU" sz="2400" b="1" dirty="0">
              <a:latin typeface="Impact" pitchFamily="34" charset="0"/>
            </a:endParaRPr>
          </a:p>
        </p:txBody>
      </p:sp>
      <p:pic>
        <p:nvPicPr>
          <p:cNvPr id="16" name="Рисунок 15" descr="60088907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60414"/>
            <a:ext cx="3643338" cy="538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876873">
            <a:off x="2470038" y="-552660"/>
            <a:ext cx="1063309" cy="21941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86446" y="857232"/>
            <a:ext cx="3357554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Василь Быков </a:t>
            </a:r>
          </a:p>
        </p:txBody>
      </p:sp>
    </p:spTree>
  </p:cSld>
  <p:clrMapOvr>
    <a:masterClrMapping/>
  </p:clrMapOvr>
  <p:transition advTm="986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785926"/>
            <a:ext cx="8072494" cy="3785652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В повести рассказывается о том, как очень сильный физически и на первый взгляд идейный парень на самом деле, попадая в сложную обстановку, оказывается трусом и негодяем, а внешне слабый и мягкий по характеру Сотников – духовно сильным и честным человеком. Сотникова казнили фашисты, Рыбак сохранил собственную жизнь ценой чужих жизней, и это обрекало его на вечную нравственную муку.</a:t>
            </a: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458393" y="951096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5070712">
            <a:off x="7778695" y="4667490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096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5198290"/>
            <a:ext cx="6929486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dirty="0">
                <a:latin typeface="Courier New" pitchFamily="49" charset="0"/>
                <a:cs typeface="Courier New" pitchFamily="49" charset="0"/>
              </a:rPr>
              <a:t>Людям свойственно забывать пережитое. 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dirty="0" smtClean="0">
                <a:latin typeface="Courier New" pitchFamily="49" charset="0"/>
                <a:cs typeface="Courier New" pitchFamily="49" charset="0"/>
              </a:rPr>
            </a:b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3" cstate="print">
            <a:lum bright="-43000" contrast="-97000"/>
          </a:blip>
          <a:srcRect r="49219"/>
          <a:stretch>
            <a:fillRect/>
          </a:stretch>
        </p:blipFill>
        <p:spPr>
          <a:xfrm>
            <a:off x="1000100" y="5341065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4" cstate="print">
            <a:lum bright="-53000" contrast="-81000"/>
          </a:blip>
          <a:srcRect l="49219"/>
          <a:stretch>
            <a:fillRect/>
          </a:stretch>
        </p:blipFill>
        <p:spPr>
          <a:xfrm>
            <a:off x="7429520" y="5975215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43636" y="1357298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Блокада </a:t>
            </a:r>
            <a:endParaRPr lang="ru-RU" sz="2800" b="1" dirty="0"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Impact" pitchFamily="34" charset="0"/>
              </a:rPr>
              <a:t>45 лет</a:t>
            </a:r>
            <a:endParaRPr lang="ru-RU" sz="2400" b="1" dirty="0">
              <a:latin typeface="Impact" pitchFamily="34" charset="0"/>
            </a:endParaRPr>
          </a:p>
        </p:txBody>
      </p:sp>
      <p:pic>
        <p:nvPicPr>
          <p:cNvPr id="17" name="Рисунок 16" descr="cover1__w60015545360765ca8568c66c4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952" y="375004"/>
            <a:ext cx="3669122" cy="519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876873">
            <a:off x="2432057" y="-415230"/>
            <a:ext cx="1052480" cy="19216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57752" y="857232"/>
            <a:ext cx="428624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Александр 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Чаковский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640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785926"/>
            <a:ext cx="8072494" cy="3416320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События героической и трагической обороны Ленинграда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изображены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на широком фоне Второй мировой войны с её главными действующими лицами. Автор ввёл в состав персонажей романа Сталина, Жукова, Ворошилова, Жданова, Кузнецова (под псевдонимом), Говорова, описал их действия и поведение в реальных ситуациях. Написанная ярко, темпераментно,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талантливо.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458393" y="1093972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5070712">
            <a:off x="7850133" y="4453176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04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4500570"/>
            <a:ext cx="6929486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ru-RU" sz="1900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ru-RU" sz="1900" dirty="0">
                <a:latin typeface="Courier New" pitchFamily="49" charset="0"/>
                <a:cs typeface="Courier New" pitchFamily="49" charset="0"/>
              </a:rPr>
              <a:t>есть в человеке тёмная, слепая сила, которая может заставить его бежать с поля боя, но есть и что-то посильнее, чем эта слепая жадность к жизни, и это – разумная воля. </a:t>
            </a:r>
          </a:p>
        </p:txBody>
      </p:sp>
      <p:pic>
        <p:nvPicPr>
          <p:cNvPr id="3" name="Рисунок 2" descr="kniga_detsk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290"/>
            <a:ext cx="3571900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876873">
            <a:off x="2146838" y="-371220"/>
            <a:ext cx="1138505" cy="2033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5" cstate="print">
            <a:lum bright="-43000" contrast="-97000"/>
          </a:blip>
          <a:srcRect r="49219"/>
          <a:stretch>
            <a:fillRect/>
          </a:stretch>
        </p:blipFill>
        <p:spPr>
          <a:xfrm>
            <a:off x="1071538" y="4983874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6" cstate="print">
            <a:lum bright="-53000" contrast="-81000"/>
          </a:blip>
          <a:srcRect l="49219"/>
          <a:stretch>
            <a:fillRect/>
          </a:stretch>
        </p:blipFill>
        <p:spPr>
          <a:xfrm>
            <a:off x="7429520" y="6143644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00694" y="857233"/>
            <a:ext cx="364330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Елена 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Ильина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1357298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Impact" pitchFamily="34" charset="0"/>
              </a:rPr>
              <a:t>Четвёртая </a:t>
            </a:r>
            <a:r>
              <a:rPr lang="ru-RU" sz="2800" dirty="0" smtClean="0">
                <a:latin typeface="Impact" pitchFamily="34" charset="0"/>
              </a:rPr>
              <a:t>высота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Impact" pitchFamily="34" charset="0"/>
              </a:rPr>
              <a:t>75 лет</a:t>
            </a:r>
          </a:p>
        </p:txBody>
      </p:sp>
    </p:spTree>
  </p:cSld>
  <p:clrMapOvr>
    <a:masterClrMapping/>
  </p:clrMapOvr>
  <p:transition advTm="1040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9775415-stock-photo-vintage-paper-and-letters.jpg"/>
          <p:cNvPicPr>
            <a:picLocks noChangeAspect="1"/>
          </p:cNvPicPr>
          <p:nvPr/>
        </p:nvPicPr>
        <p:blipFill>
          <a:blip r:embed="rId2">
            <a:lum bright="24000" contrast="-46000"/>
          </a:blip>
          <a:stretch>
            <a:fillRect/>
          </a:stretch>
        </p:blipFill>
        <p:spPr>
          <a:xfrm>
            <a:off x="-285784" y="0"/>
            <a:ext cx="9715568" cy="6858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prstMaterial="plastic"/>
        </p:spPr>
      </p:pic>
      <p:sp>
        <p:nvSpPr>
          <p:cNvPr id="3" name="TextBox 2"/>
          <p:cNvSpPr txBox="1"/>
          <p:nvPr/>
        </p:nvSpPr>
        <p:spPr>
          <a:xfrm>
            <a:off x="1000100" y="3000372"/>
            <a:ext cx="7664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Impact" pitchFamily="34" charset="0"/>
              </a:rPr>
              <a:t>Спасибо за внимание!</a:t>
            </a:r>
            <a:endParaRPr lang="ru-RU" sz="6000" dirty="0">
              <a:latin typeface="Impact" pitchFamily="34" charset="0"/>
            </a:endParaRPr>
          </a:p>
        </p:txBody>
      </p:sp>
    </p:spTree>
  </p:cSld>
  <p:clrMapOvr>
    <a:masterClrMapping/>
  </p:clrMapOvr>
  <p:transition advTm="25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202842"/>
            <a:ext cx="8072494" cy="4154984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Повесть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"Четвертая высота" о Гуле (</a:t>
            </a:r>
            <a:r>
              <a:rPr lang="ru-RU" sz="2000" dirty="0" err="1">
                <a:latin typeface="Courier New" pitchFamily="49" charset="0"/>
                <a:cs typeface="Courier New" pitchFamily="49" charset="0"/>
              </a:rPr>
              <a:t>Марионелле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) Королёвой, ее детстве, юности и подвиге во время Великой Отечественной войны. В детстве Гуля сыграла несколько ролей в кино, и за одну из них получила путевку в Артек. Невероятная жажда жизни и интерес ко всему вокруг не давал ей сидеть без дела: Гуля училась прыгать с вышки, сидеть на лошади без седла, исправлять двойки, воспитывать в себе характер и быть смелой. Когда началась война, девочка добровольно отправилась на фронт, где помогала раненым и вытащила из-под огня около сотни бойцов.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Гуля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погибла в 1942 году, когда ей было всего двадцать лет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470269" y="308154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7685475" y="4451558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13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4500570"/>
            <a:ext cx="692948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dirty="0">
                <a:latin typeface="Courier New" pitchFamily="49" charset="0"/>
                <a:cs typeface="Courier New" pitchFamily="49" charset="0"/>
              </a:rPr>
              <a:t>«Победа или смерть!» – говорили наши люди в те годы. И шли на смерть, чтобы другие, оставшиеся в живых, победили. Это была справедливая борьба за счастье и мир на земле. </a:t>
            </a:r>
          </a:p>
        </p:txBody>
      </p:sp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3" cstate="print">
            <a:lum bright="-43000" contrast="-97000"/>
          </a:blip>
          <a:srcRect r="49219"/>
          <a:stretch>
            <a:fillRect/>
          </a:stretch>
        </p:blipFill>
        <p:spPr>
          <a:xfrm>
            <a:off x="1071538" y="4983874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4" cstate="print">
            <a:lum bright="-53000" contrast="-81000"/>
          </a:blip>
          <a:srcRect l="49219"/>
          <a:stretch>
            <a:fillRect/>
          </a:stretch>
        </p:blipFill>
        <p:spPr>
          <a:xfrm>
            <a:off x="7429520" y="6189529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357982" y="1357298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Impact" pitchFamily="34" charset="0"/>
              </a:rPr>
              <a:t>Сын полка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Impact" pitchFamily="34" charset="0"/>
              </a:rPr>
              <a:t>75 лет</a:t>
            </a:r>
          </a:p>
        </p:txBody>
      </p:sp>
      <p:pic>
        <p:nvPicPr>
          <p:cNvPr id="16" name="Рисунок 15" descr="10138247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14291"/>
            <a:ext cx="3571900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876873">
            <a:off x="2022337" y="-523777"/>
            <a:ext cx="1175267" cy="2098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00726" y="857232"/>
            <a:ext cx="364330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Валентин 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Катаев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47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357860"/>
            <a:ext cx="8072494" cy="3477875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	В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Ване Солнцеве, главном герое повести Валентина Катаева «Сын полка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»,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множество осиротевших, до срока повзрослевших мальчишек военной поры узнавали себя. Значит, эта история правдива в самом высоком смысле слова. Значит, солдатам и офицерам, каждый день соприкасавшимся со смертью, даже в самых страшных условиях удавалось сохранить человечность. Они не были равнодушны к встретившимся им неприкаянным юнцам, стремились согреть, накормить их, уберечь от гибели, позаботиться об их лучшем будущем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458394" y="620491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7828383" y="3880054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50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4703564"/>
            <a:ext cx="6929486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Как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хорошо могли бы жить все люди на свете, если бы они только захотели, если бы они только понимали! 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3" cstate="print">
            <a:lum bright="-43000" contrast="-97000"/>
          </a:blip>
          <a:srcRect r="49219"/>
          <a:stretch>
            <a:fillRect/>
          </a:stretch>
        </p:blipFill>
        <p:spPr>
          <a:xfrm>
            <a:off x="1071538" y="4983874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4" cstate="print">
            <a:lum bright="-53000" contrast="-81000"/>
          </a:blip>
          <a:srcRect l="49219"/>
          <a:stretch>
            <a:fillRect/>
          </a:stretch>
        </p:blipFill>
        <p:spPr>
          <a:xfrm>
            <a:off x="7429520" y="6143644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43636" y="1357298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Impact" pitchFamily="34" charset="0"/>
              </a:rPr>
              <a:t>Молодая </a:t>
            </a:r>
            <a:r>
              <a:rPr lang="ru-RU" sz="2800" dirty="0" smtClean="0">
                <a:latin typeface="Impact" pitchFamily="34" charset="0"/>
              </a:rPr>
              <a:t>гвардия</a:t>
            </a:r>
            <a:endParaRPr lang="ru-RU" sz="2800" b="1" dirty="0"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Impact" pitchFamily="34" charset="0"/>
              </a:rPr>
              <a:t>75 лет</a:t>
            </a:r>
          </a:p>
        </p:txBody>
      </p:sp>
      <p:pic>
        <p:nvPicPr>
          <p:cNvPr id="17" name="Рисунок 16" descr="Aleksandr_Fadeev__Molodaya_gvardiy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1" y="214290"/>
            <a:ext cx="3643337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4876873">
            <a:off x="2085724" y="-581608"/>
            <a:ext cx="1044505" cy="20826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43504" y="857232"/>
            <a:ext cx="400049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Александр Фадеев </a:t>
            </a:r>
          </a:p>
        </p:txBody>
      </p:sp>
    </p:spTree>
  </p:cSld>
  <p:clrMapOvr>
    <a:masterClrMapping/>
  </p:clrMapOvr>
  <p:transition advTm="112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894352"/>
            <a:ext cx="8072494" cy="3046988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Роман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"Молодая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гвардия« написан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на основе реальных событий: в Краснодоне совсем молодые ребята, вчерашние школьники, оказавшись в оккупации, сумели объединиться и оказать врагу ожесточенное сопротивление. Они сражались, как могли, за свои юношеские идеалы, за чувство собственного достоинства, за Родину. </a:t>
            </a: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386923" y="1191995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7745037" y="3620887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67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4797051"/>
            <a:ext cx="6929486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Нет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ребята. Что там орден, Не заглядывая вдаль, Я ж сказал, что я не гордый, Я согласен на медаль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Quotation_marks.svg.png"/>
          <p:cNvPicPr>
            <a:picLocks noChangeAspect="1"/>
          </p:cNvPicPr>
          <p:nvPr/>
        </p:nvPicPr>
        <p:blipFill>
          <a:blip r:embed="rId3" cstate="print">
            <a:lum bright="-43000" contrast="-97000"/>
          </a:blip>
          <a:srcRect r="49219"/>
          <a:stretch>
            <a:fillRect/>
          </a:stretch>
        </p:blipFill>
        <p:spPr>
          <a:xfrm>
            <a:off x="1071538" y="4983874"/>
            <a:ext cx="488580" cy="3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Quotation_marks.svg.png"/>
          <p:cNvPicPr>
            <a:picLocks noChangeAspect="1"/>
          </p:cNvPicPr>
          <p:nvPr/>
        </p:nvPicPr>
        <p:blipFill>
          <a:blip r:embed="rId4" cstate="print">
            <a:lum bright="-53000" contrast="-81000"/>
          </a:blip>
          <a:srcRect l="49219"/>
          <a:stretch>
            <a:fillRect/>
          </a:stretch>
        </p:blipFill>
        <p:spPr>
          <a:xfrm>
            <a:off x="7429520" y="6189529"/>
            <a:ext cx="500066" cy="3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143636" y="1357298"/>
            <a:ext cx="3071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Impact" pitchFamily="34" charset="0"/>
              </a:rPr>
              <a:t>Василий Тёркин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4285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Impact" pitchFamily="34" charset="0"/>
              </a:rPr>
              <a:t>75 лет</a:t>
            </a:r>
          </a:p>
        </p:txBody>
      </p:sp>
      <p:pic>
        <p:nvPicPr>
          <p:cNvPr id="16" name="Рисунок 15" descr="60082116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1" y="214290"/>
            <a:ext cx="3571900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876873">
            <a:off x="2113077" y="-444538"/>
            <a:ext cx="1044505" cy="20273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000496" y="857232"/>
            <a:ext cx="5143504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>
                <a:latin typeface="Courier New" pitchFamily="49" charset="0"/>
                <a:cs typeface="Courier New" pitchFamily="49" charset="0"/>
              </a:rPr>
              <a:t>Александр </a:t>
            </a:r>
            <a:r>
              <a:rPr lang="ru-RU" sz="2800" dirty="0" err="1">
                <a:latin typeface="Courier New" pitchFamily="49" charset="0"/>
                <a:cs typeface="Courier New" pitchFamily="49" charset="0"/>
              </a:rPr>
              <a:t>Твардовскии</a:t>
            </a:r>
            <a:r>
              <a:rPr lang="ru-RU" sz="2800" dirty="0">
                <a:latin typeface="Courier New" pitchFamily="49" charset="0"/>
                <a:cs typeface="Courier New" pitchFamily="49" charset="0"/>
              </a:rPr>
              <a:t>̆  </a:t>
            </a:r>
          </a:p>
        </p:txBody>
      </p:sp>
    </p:spTree>
  </p:cSld>
  <p:clrMapOvr>
    <a:masterClrMapping/>
  </p:clrMapOvr>
  <p:transition advTm="130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62753549-stock-photo-handwritings-and-vintage-postcards.jpg"/>
          <p:cNvPicPr>
            <a:picLocks noChangeAspect="1"/>
          </p:cNvPicPr>
          <p:nvPr/>
        </p:nvPicPr>
        <p:blipFill>
          <a:blip r:embed="rId2">
            <a:lum bright="32000" contrast="-44000"/>
          </a:blip>
          <a:srcRect l="65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cap="sq" cmpd="dbl">
            <a:solidFill>
              <a:schemeClr val="tx1"/>
            </a:solidFill>
            <a:prstDash val="sysDot"/>
          </a:ln>
          <a:effectLst>
            <a:outerShdw blurRad="241300" dist="317500" sx="1000" sy="1000" algn="ctr" rotWithShape="0">
              <a:srgbClr val="000000"/>
            </a:outerShdw>
          </a:effectLst>
          <a:scene3d>
            <a:camera prst="orthographicFront"/>
            <a:lightRig rig="flood" dir="t"/>
          </a:scene3d>
          <a:sp3d prstMaterial="metal"/>
        </p:spPr>
      </p:pic>
      <p:sp>
        <p:nvSpPr>
          <p:cNvPr id="3" name="Прямоугольник 2"/>
          <p:cNvSpPr/>
          <p:nvPr/>
        </p:nvSpPr>
        <p:spPr>
          <a:xfrm>
            <a:off x="571472" y="1894352"/>
            <a:ext cx="8072494" cy="3785652"/>
          </a:xfrm>
          <a:prstGeom prst="rect">
            <a:avLst/>
          </a:prstGeom>
          <a:solidFill>
            <a:srgbClr val="FFFFFF">
              <a:alpha val="4117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 «Василий Тёркин»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одно </a:t>
            </a:r>
            <a:r>
              <a:rPr lang="ru-RU" sz="2400" dirty="0">
                <a:latin typeface="Courier New" pitchFamily="49" charset="0"/>
                <a:cs typeface="Courier New" pitchFamily="49" charset="0"/>
              </a:rPr>
              <a:t>из главных произведений в творчестве поэта, получившее всенародное признание. Поэма посвящена вымышленному герою — Василию Тёркину, солдату Великой Отечественной войны. Поэма начала печататься с продолжением в газетном варианте с 1942 года, и была закончена в 1945 году. Первое отдельное издание ещё незаконченного произведения вышло в 1942 году.</a:t>
            </a:r>
          </a:p>
        </p:txBody>
      </p:sp>
      <p:pic>
        <p:nvPicPr>
          <p:cNvPr id="4" name="Рисунок 3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386923" y="1165410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06" y="142852"/>
            <a:ext cx="9001156" cy="6500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toolbox-washi-tape-002-gold-graphic-element-embellishment-fastener-solid-shimmery-creased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" contrast="6000"/>
          </a:blip>
          <a:stretch>
            <a:fillRect/>
          </a:stretch>
        </p:blipFill>
        <p:spPr>
          <a:xfrm rot="4876873">
            <a:off x="7828383" y="4665872"/>
            <a:ext cx="1000132" cy="1785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906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243</Words>
  <Application>Microsoft Office PowerPoint</Application>
  <PresentationFormat>Экран (4:3)</PresentationFormat>
  <Paragraphs>73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«Переживая заново войну: книги-юбиляры»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«Переживая заново войну: книги-юбиляры»  </dc:title>
  <dc:creator>libr</dc:creator>
  <cp:lastModifiedBy>libr</cp:lastModifiedBy>
  <cp:revision>18</cp:revision>
  <dcterms:created xsi:type="dcterms:W3CDTF">2020-05-04T05:08:39Z</dcterms:created>
  <dcterms:modified xsi:type="dcterms:W3CDTF">2020-05-04T07:53:39Z</dcterms:modified>
</cp:coreProperties>
</file>